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184"/>
  </p:notesMasterIdLst>
  <p:sldIdLst>
    <p:sldId id="323" r:id="rId2"/>
    <p:sldId id="359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505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463" r:id="rId141"/>
    <p:sldId id="464" r:id="rId142"/>
    <p:sldId id="465" r:id="rId143"/>
    <p:sldId id="466" r:id="rId144"/>
    <p:sldId id="467" r:id="rId145"/>
    <p:sldId id="468" r:id="rId146"/>
    <p:sldId id="469" r:id="rId147"/>
    <p:sldId id="470" r:id="rId148"/>
    <p:sldId id="471" r:id="rId149"/>
    <p:sldId id="472" r:id="rId150"/>
    <p:sldId id="473" r:id="rId151"/>
    <p:sldId id="474" r:id="rId152"/>
    <p:sldId id="475" r:id="rId153"/>
    <p:sldId id="476" r:id="rId154"/>
    <p:sldId id="477" r:id="rId155"/>
    <p:sldId id="478" r:id="rId156"/>
    <p:sldId id="479" r:id="rId157"/>
    <p:sldId id="480" r:id="rId158"/>
    <p:sldId id="481" r:id="rId159"/>
    <p:sldId id="482" r:id="rId160"/>
    <p:sldId id="483" r:id="rId161"/>
    <p:sldId id="484" r:id="rId162"/>
    <p:sldId id="485" r:id="rId163"/>
    <p:sldId id="486" r:id="rId164"/>
    <p:sldId id="487" r:id="rId165"/>
    <p:sldId id="488" r:id="rId166"/>
    <p:sldId id="489" r:id="rId167"/>
    <p:sldId id="490" r:id="rId168"/>
    <p:sldId id="491" r:id="rId169"/>
    <p:sldId id="492" r:id="rId170"/>
    <p:sldId id="493" r:id="rId171"/>
    <p:sldId id="494" r:id="rId172"/>
    <p:sldId id="495" r:id="rId173"/>
    <p:sldId id="496" r:id="rId174"/>
    <p:sldId id="497" r:id="rId175"/>
    <p:sldId id="498" r:id="rId176"/>
    <p:sldId id="499" r:id="rId177"/>
    <p:sldId id="500" r:id="rId178"/>
    <p:sldId id="501" r:id="rId179"/>
    <p:sldId id="502" r:id="rId180"/>
    <p:sldId id="503" r:id="rId181"/>
    <p:sldId id="504" r:id="rId182"/>
    <p:sldId id="324" r:id="rId1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1A9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6" autoAdjust="0"/>
    <p:restoredTop sz="82844" autoAdjust="0"/>
  </p:normalViewPr>
  <p:slideViewPr>
    <p:cSldViewPr snapToGrid="0">
      <p:cViewPr varScale="1">
        <p:scale>
          <a:sx n="93" d="100"/>
          <a:sy n="9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D89A-DE75-490E-B3B8-DA645685EB5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648F-4152-4278-B136-F77E8E2B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2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2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24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jpg"/><Relationship Id="rId4" Type="http://schemas.openxmlformats.org/officeDocument/2006/relationships/image" Target="../media/image26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jp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hyperlink" Target="https://wandb.ai/site?gclid=Cj0KCQjw9_mDBhCGARIsAN3PaFOdNLAotsNwzHZDz2szIWhaM-2Pu5hq07RBOuDL9l8TG8UQkdralcwaAvNJEALw_wcB" TargetMode="Externa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4.jpg"/><Relationship Id="rId4" Type="http://schemas.openxmlformats.org/officeDocument/2006/relationships/image" Target="../media/image33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vision" TargetMode="External"/><Relationship Id="rId2" Type="http://schemas.openxmlformats.org/officeDocument/2006/relationships/hyperlink" Target="https://github.com/tensorflow/models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" Type="http://schemas.openxmlformats.org/officeDocument/2006/relationships/image" Target="../media/image6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9" Type="http://schemas.openxmlformats.org/officeDocument/2006/relationships/image" Target="../media/image119.png"/><Relationship Id="rId3" Type="http://schemas.openxmlformats.org/officeDocument/2006/relationships/image" Target="../media/image86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7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2" Type="http://schemas.openxmlformats.org/officeDocument/2006/relationships/image" Target="../media/image85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0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30.png"/><Relationship Id="rId2" Type="http://schemas.openxmlformats.org/officeDocument/2006/relationships/image" Target="../media/image146.png"/><Relationship Id="rId16" Type="http://schemas.openxmlformats.org/officeDocument/2006/relationships/image" Target="../media/image2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0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30.png"/><Relationship Id="rId2" Type="http://schemas.openxmlformats.org/officeDocument/2006/relationships/image" Target="../media/image146.png"/><Relationship Id="rId16" Type="http://schemas.openxmlformats.org/officeDocument/2006/relationships/image" Target="../media/image2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6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5.png"/><Relationship Id="rId10" Type="http://schemas.openxmlformats.org/officeDocument/2006/relationships/image" Target="../media/image154.png"/><Relationship Id="rId19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7.png"/><Relationship Id="rId18" Type="http://schemas.openxmlformats.org/officeDocument/2006/relationships/image" Target="../media/image160.png"/><Relationship Id="rId26" Type="http://schemas.openxmlformats.org/officeDocument/2006/relationships/image" Target="../media/image171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30.png"/><Relationship Id="rId25" Type="http://schemas.openxmlformats.org/officeDocument/2006/relationships/image" Target="../media/image170.png"/><Relationship Id="rId2" Type="http://schemas.openxmlformats.org/officeDocument/2006/relationships/image" Target="../media/image146.png"/><Relationship Id="rId16" Type="http://schemas.openxmlformats.org/officeDocument/2006/relationships/image" Target="../media/image2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9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8.png"/><Relationship Id="rId10" Type="http://schemas.openxmlformats.org/officeDocument/2006/relationships/image" Target="../media/image154.png"/><Relationship Id="rId19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0.png"/><Relationship Id="rId26" Type="http://schemas.openxmlformats.org/officeDocument/2006/relationships/image" Target="../media/image174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30.png"/><Relationship Id="rId25" Type="http://schemas.openxmlformats.org/officeDocument/2006/relationships/image" Target="../media/image173.png"/><Relationship Id="rId2" Type="http://schemas.openxmlformats.org/officeDocument/2006/relationships/image" Target="../media/image146.png"/><Relationship Id="rId16" Type="http://schemas.openxmlformats.org/officeDocument/2006/relationships/image" Target="../media/image2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72.png"/><Relationship Id="rId10" Type="http://schemas.openxmlformats.org/officeDocument/2006/relationships/image" Target="../media/image154.png"/><Relationship Id="rId19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57.png"/><Relationship Id="rId18" Type="http://schemas.openxmlformats.org/officeDocument/2006/relationships/image" Target="../media/image160.png"/><Relationship Id="rId26" Type="http://schemas.openxmlformats.org/officeDocument/2006/relationships/image" Target="../media/image180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30.png"/><Relationship Id="rId25" Type="http://schemas.openxmlformats.org/officeDocument/2006/relationships/image" Target="../media/image179.png"/><Relationship Id="rId2" Type="http://schemas.openxmlformats.org/officeDocument/2006/relationships/image" Target="../media/image146.png"/><Relationship Id="rId16" Type="http://schemas.openxmlformats.org/officeDocument/2006/relationships/image" Target="../media/image29.png"/><Relationship Id="rId20" Type="http://schemas.openxmlformats.org/officeDocument/2006/relationships/image" Target="../media/image162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7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image" Target="../media/image176.png"/><Relationship Id="rId19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Relationship Id="rId27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Relationship Id="rId9" Type="http://schemas.openxmlformats.org/officeDocument/2006/relationships/image" Target="../media/image2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Relationship Id="rId9" Type="http://schemas.openxmlformats.org/officeDocument/2006/relationships/image" Target="../media/image23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38.jpg"/><Relationship Id="rId4" Type="http://schemas.openxmlformats.org/officeDocument/2006/relationships/image" Target="../media/image23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Normal_distribution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Normal_distribution" TargetMode="External"/><Relationship Id="rId4" Type="http://schemas.openxmlformats.org/officeDocument/2006/relationships/image" Target="../media/image2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422759" y="6450327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21598" y="6217708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476673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</a:t>
            </a:r>
            <a:r>
              <a:rPr lang="en-US" b="1" dirty="0" smtClean="0">
                <a:solidFill>
                  <a:srgbClr val="002060"/>
                </a:solidFill>
              </a:rPr>
              <a:t>5-2a: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5200" y="424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00B0F0"/>
                </a:solidFill>
              </a:rPr>
              <a:t>Neural </a:t>
            </a:r>
            <a:r>
              <a:rPr lang="en-US" altLang="zh-TW" dirty="0" smtClean="0">
                <a:solidFill>
                  <a:srgbClr val="00B0F0"/>
                </a:solidFill>
              </a:rPr>
              <a:t>Network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1524000" y="867096"/>
            <a:ext cx="9144000" cy="47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286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885" y="1665303"/>
            <a:ext cx="8689340" cy="3071707"/>
            <a:chOff x="1303413" y="1248977"/>
            <a:chExt cx="6517005" cy="2303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3413" y="1248977"/>
              <a:ext cx="6516918" cy="23033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34377" y="2590038"/>
              <a:ext cx="0" cy="544830"/>
            </a:xfrm>
            <a:custGeom>
              <a:avLst/>
              <a:gdLst/>
              <a:ahLst/>
              <a:cxnLst/>
              <a:rect l="l" t="t" r="r" b="b"/>
              <a:pathLst>
                <a:path h="544830">
                  <a:moveTo>
                    <a:pt x="0" y="0"/>
                  </a:moveTo>
                  <a:lnTo>
                    <a:pt x="0" y="5448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52865" y="162280"/>
            <a:ext cx="12192000" cy="893680"/>
          </a:xfrm>
          <a:prstGeom prst="rect">
            <a:avLst/>
          </a:prstGeom>
        </p:spPr>
        <p:txBody>
          <a:bodyPr vert="horz" wrap="square" lIns="0" tIns="275437" rIns="0" bIns="0" rtlCol="0" anchor="b">
            <a:spAutoFit/>
          </a:bodyPr>
          <a:lstStyle/>
          <a:p>
            <a:pPr marL="77890" algn="l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How</a:t>
            </a:r>
            <a:r>
              <a:rPr sz="4000" spc="-2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to improve</a:t>
            </a:r>
            <a:r>
              <a:rPr sz="4000" spc="-33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single-</a:t>
            </a:r>
            <a:r>
              <a:rPr sz="4000" dirty="0">
                <a:solidFill>
                  <a:srgbClr val="002060"/>
                </a:solidFill>
              </a:rPr>
              <a:t>model</a:t>
            </a:r>
            <a:r>
              <a:rPr sz="4000" spc="-2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performance?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56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4456345" y="5061440"/>
            <a:ext cx="32816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13" dirty="0">
                <a:solidFill>
                  <a:srgbClr val="FF0000"/>
                </a:solidFill>
                <a:latin typeface="Arial MT"/>
                <a:cs typeface="Arial MT"/>
              </a:rPr>
              <a:t>Regularization</a:t>
            </a:r>
            <a:endParaRPr sz="4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865736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79" y="1127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Regularization:</a:t>
            </a:r>
            <a:r>
              <a:rPr spc="-6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Add</a:t>
            </a:r>
            <a:r>
              <a:rPr spc="-1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term</a:t>
            </a:r>
            <a:r>
              <a:rPr spc="-1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to</a:t>
            </a:r>
            <a:r>
              <a:rPr spc="-13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6079" y="1471677"/>
            <a:ext cx="11490960" cy="750993"/>
            <a:chOff x="289559" y="1103757"/>
            <a:chExt cx="8618220" cy="563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59" y="1162812"/>
              <a:ext cx="8564880" cy="4790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28026" y="1113282"/>
              <a:ext cx="1069975" cy="544195"/>
            </a:xfrm>
            <a:custGeom>
              <a:avLst/>
              <a:gdLst/>
              <a:ahLst/>
              <a:cxnLst/>
              <a:rect l="l" t="t" r="r" b="b"/>
              <a:pathLst>
                <a:path w="1069975" h="544194">
                  <a:moveTo>
                    <a:pt x="0" y="544068"/>
                  </a:moveTo>
                  <a:lnTo>
                    <a:pt x="1069848" y="544068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0254" y="2859194"/>
            <a:ext cx="4564380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780607" algn="just">
              <a:spcBef>
                <a:spcPts val="133"/>
              </a:spcBef>
            </a:pP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4000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common</a:t>
            </a:r>
            <a:r>
              <a:rPr sz="4000" spc="-3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spc="-27" dirty="0">
                <a:solidFill>
                  <a:srgbClr val="38761D"/>
                </a:solidFill>
                <a:latin typeface="Arial MT"/>
                <a:cs typeface="Arial MT"/>
              </a:rPr>
              <a:t>use: </a:t>
            </a:r>
            <a:r>
              <a:rPr sz="4000" dirty="0">
                <a:latin typeface="Arial MT"/>
                <a:cs typeface="Arial MT"/>
              </a:rPr>
              <a:t>L2</a:t>
            </a:r>
            <a:r>
              <a:rPr sz="4000" spc="-13" dirty="0">
                <a:latin typeface="Arial MT"/>
                <a:cs typeface="Arial MT"/>
              </a:rPr>
              <a:t> regularization </a:t>
            </a:r>
            <a:r>
              <a:rPr sz="4000" dirty="0">
                <a:latin typeface="Arial MT"/>
                <a:cs typeface="Arial MT"/>
              </a:rPr>
              <a:t>L1 </a:t>
            </a:r>
            <a:r>
              <a:rPr sz="4000" spc="-13" dirty="0">
                <a:latin typeface="Arial MT"/>
                <a:cs typeface="Arial MT"/>
              </a:rPr>
              <a:t>regularization</a:t>
            </a:r>
            <a:endParaRPr sz="4000">
              <a:latin typeface="Arial MT"/>
              <a:cs typeface="Arial MT"/>
            </a:endParaRPr>
          </a:p>
          <a:p>
            <a:pPr marL="16933" algn="just"/>
            <a:r>
              <a:rPr sz="4000" dirty="0">
                <a:latin typeface="Arial MT"/>
                <a:cs typeface="Arial MT"/>
              </a:rPr>
              <a:t>Elastic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net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(L1 +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spc="-33" dirty="0">
                <a:latin typeface="Arial MT"/>
                <a:cs typeface="Arial MT"/>
              </a:rPr>
              <a:t>L2)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9776" y="3425952"/>
            <a:ext cx="3370125" cy="583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9936" y="4110735"/>
            <a:ext cx="3397504" cy="5242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9777" y="4736592"/>
            <a:ext cx="5043423" cy="5852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17000" y="3486572"/>
            <a:ext cx="20760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(Weight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decay)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57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910543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110288"/>
            <a:ext cx="10780607" cy="1897955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002060"/>
                </a:solidFill>
              </a:rPr>
              <a:t>Regularization</a:t>
            </a:r>
            <a:r>
              <a:rPr dirty="0"/>
              <a:t>:</a:t>
            </a:r>
            <a:r>
              <a:rPr spc="-87" dirty="0"/>
              <a:t> </a:t>
            </a:r>
            <a:r>
              <a:rPr spc="-13" dirty="0"/>
              <a:t>Dropout</a:t>
            </a:r>
          </a:p>
          <a:p>
            <a:pPr marL="117684" marR="6773">
              <a:lnSpc>
                <a:spcPct val="100000"/>
              </a:lnSpc>
              <a:spcBef>
                <a:spcPts val="673"/>
              </a:spcBef>
            </a:pPr>
            <a:r>
              <a:rPr sz="3200" dirty="0"/>
              <a:t>In</a:t>
            </a:r>
            <a:r>
              <a:rPr sz="3200" spc="-73" dirty="0"/>
              <a:t> </a:t>
            </a:r>
            <a:r>
              <a:rPr sz="3200" dirty="0"/>
              <a:t>each</a:t>
            </a:r>
            <a:r>
              <a:rPr sz="3200" spc="-67" dirty="0"/>
              <a:t> </a:t>
            </a:r>
            <a:r>
              <a:rPr sz="3200" dirty="0"/>
              <a:t>forward</a:t>
            </a:r>
            <a:r>
              <a:rPr sz="3200" spc="-73" dirty="0"/>
              <a:t> </a:t>
            </a:r>
            <a:r>
              <a:rPr sz="3200" dirty="0"/>
              <a:t>pass,</a:t>
            </a:r>
            <a:r>
              <a:rPr sz="3200" spc="-53" dirty="0"/>
              <a:t> </a:t>
            </a:r>
            <a:r>
              <a:rPr sz="3200" dirty="0"/>
              <a:t>randomly</a:t>
            </a:r>
            <a:r>
              <a:rPr sz="3200" spc="-60" dirty="0"/>
              <a:t> </a:t>
            </a:r>
            <a:r>
              <a:rPr sz="3200" dirty="0"/>
              <a:t>set</a:t>
            </a:r>
            <a:r>
              <a:rPr sz="3200" spc="-67" dirty="0"/>
              <a:t> </a:t>
            </a:r>
            <a:r>
              <a:rPr sz="3200" dirty="0"/>
              <a:t>some</a:t>
            </a:r>
            <a:r>
              <a:rPr sz="3200" spc="-73" dirty="0"/>
              <a:t> </a:t>
            </a:r>
            <a:r>
              <a:rPr sz="3200" dirty="0"/>
              <a:t>neurons</a:t>
            </a:r>
            <a:r>
              <a:rPr sz="3200" spc="-60" dirty="0"/>
              <a:t> </a:t>
            </a:r>
            <a:r>
              <a:rPr sz="3200" dirty="0"/>
              <a:t>to</a:t>
            </a:r>
            <a:r>
              <a:rPr sz="3200" spc="-73" dirty="0"/>
              <a:t> </a:t>
            </a:r>
            <a:r>
              <a:rPr sz="3200" spc="-27" dirty="0"/>
              <a:t>zero </a:t>
            </a:r>
            <a:r>
              <a:rPr sz="3200" dirty="0"/>
              <a:t>Probability</a:t>
            </a:r>
            <a:r>
              <a:rPr sz="3200" spc="-27" dirty="0"/>
              <a:t> </a:t>
            </a:r>
            <a:r>
              <a:rPr sz="3200" dirty="0"/>
              <a:t>of</a:t>
            </a:r>
            <a:r>
              <a:rPr sz="3200" spc="-73" dirty="0"/>
              <a:t> </a:t>
            </a:r>
            <a:r>
              <a:rPr sz="3200" dirty="0"/>
              <a:t>dropping</a:t>
            </a:r>
            <a:r>
              <a:rPr sz="3200" spc="-40" dirty="0"/>
              <a:t> </a:t>
            </a:r>
            <a:r>
              <a:rPr sz="3200" dirty="0"/>
              <a:t>is</a:t>
            </a:r>
            <a:r>
              <a:rPr sz="3200" spc="-67" dirty="0"/>
              <a:t> </a:t>
            </a:r>
            <a:r>
              <a:rPr sz="3200" dirty="0"/>
              <a:t>a</a:t>
            </a:r>
            <a:r>
              <a:rPr sz="3200" spc="-67" dirty="0"/>
              <a:t> </a:t>
            </a:r>
            <a:r>
              <a:rPr sz="3200" spc="-13" dirty="0"/>
              <a:t>hyperparameter</a:t>
            </a:r>
            <a:r>
              <a:rPr sz="3200" spc="-13" dirty="0"/>
              <a:t>;</a:t>
            </a:r>
            <a:r>
              <a:rPr sz="3200" spc="-60" dirty="0"/>
              <a:t> </a:t>
            </a:r>
            <a:r>
              <a:rPr sz="3200" dirty="0"/>
              <a:t>0.5</a:t>
            </a:r>
            <a:r>
              <a:rPr sz="3200" spc="-67" dirty="0"/>
              <a:t> </a:t>
            </a:r>
            <a:r>
              <a:rPr sz="3200" dirty="0"/>
              <a:t>is</a:t>
            </a:r>
            <a:r>
              <a:rPr sz="3200" spc="-60" dirty="0"/>
              <a:t> </a:t>
            </a:r>
            <a:r>
              <a:rPr sz="3200" spc="-13" dirty="0"/>
              <a:t>common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6767" y="2304288"/>
            <a:ext cx="2881376" cy="32979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69760" y="2351023"/>
            <a:ext cx="2882053" cy="3298613"/>
            <a:chOff x="5227320" y="1763267"/>
            <a:chExt cx="2161540" cy="2473960"/>
          </a:xfrm>
        </p:grpSpPr>
        <p:sp>
          <p:nvSpPr>
            <p:cNvPr id="5" name="object 5"/>
            <p:cNvSpPr/>
            <p:nvPr/>
          </p:nvSpPr>
          <p:spPr>
            <a:xfrm>
              <a:off x="5493131" y="2036825"/>
              <a:ext cx="1765300" cy="2040889"/>
            </a:xfrm>
            <a:custGeom>
              <a:avLst/>
              <a:gdLst/>
              <a:ahLst/>
              <a:cxnLst/>
              <a:rect l="l" t="t" r="r" b="b"/>
              <a:pathLst>
                <a:path w="1765300" h="2040889">
                  <a:moveTo>
                    <a:pt x="405384" y="1359408"/>
                  </a:moveTo>
                  <a:lnTo>
                    <a:pt x="330454" y="1399921"/>
                  </a:lnTo>
                  <a:lnTo>
                    <a:pt x="353860" y="1416329"/>
                  </a:lnTo>
                  <a:lnTo>
                    <a:pt x="0" y="1920684"/>
                  </a:lnTo>
                  <a:lnTo>
                    <a:pt x="15494" y="1931631"/>
                  </a:lnTo>
                  <a:lnTo>
                    <a:pt x="369392" y="1427213"/>
                  </a:lnTo>
                  <a:lnTo>
                    <a:pt x="392811" y="1443621"/>
                  </a:lnTo>
                  <a:lnTo>
                    <a:pt x="398437" y="1405890"/>
                  </a:lnTo>
                  <a:lnTo>
                    <a:pt x="405384" y="1359408"/>
                  </a:lnTo>
                  <a:close/>
                </a:path>
                <a:path w="1765300" h="2040889">
                  <a:moveTo>
                    <a:pt x="413893" y="1145540"/>
                  </a:moveTo>
                  <a:lnTo>
                    <a:pt x="250342" y="803833"/>
                  </a:lnTo>
                  <a:lnTo>
                    <a:pt x="274358" y="792353"/>
                  </a:lnTo>
                  <a:lnTo>
                    <a:pt x="276225" y="791464"/>
                  </a:lnTo>
                  <a:lnTo>
                    <a:pt x="208915" y="739140"/>
                  </a:lnTo>
                  <a:lnTo>
                    <a:pt x="207391" y="824357"/>
                  </a:lnTo>
                  <a:lnTo>
                    <a:pt x="233222" y="812012"/>
                  </a:lnTo>
                  <a:lnTo>
                    <a:pt x="396621" y="1153795"/>
                  </a:lnTo>
                  <a:lnTo>
                    <a:pt x="413893" y="1145540"/>
                  </a:lnTo>
                  <a:close/>
                </a:path>
                <a:path w="1765300" h="2040889">
                  <a:moveTo>
                    <a:pt x="711708" y="0"/>
                  </a:moveTo>
                  <a:lnTo>
                    <a:pt x="633857" y="34671"/>
                  </a:lnTo>
                  <a:lnTo>
                    <a:pt x="655942" y="52819"/>
                  </a:lnTo>
                  <a:lnTo>
                    <a:pt x="306705" y="477393"/>
                  </a:lnTo>
                  <a:lnTo>
                    <a:pt x="321437" y="489458"/>
                  </a:lnTo>
                  <a:lnTo>
                    <a:pt x="670648" y="64897"/>
                  </a:lnTo>
                  <a:lnTo>
                    <a:pt x="692785" y="83058"/>
                  </a:lnTo>
                  <a:lnTo>
                    <a:pt x="701916" y="42926"/>
                  </a:lnTo>
                  <a:lnTo>
                    <a:pt x="711708" y="0"/>
                  </a:lnTo>
                  <a:close/>
                </a:path>
                <a:path w="1765300" h="2040889">
                  <a:moveTo>
                    <a:pt x="1431417" y="433959"/>
                  </a:moveTo>
                  <a:lnTo>
                    <a:pt x="985761" y="44513"/>
                  </a:lnTo>
                  <a:lnTo>
                    <a:pt x="993025" y="36195"/>
                  </a:lnTo>
                  <a:lnTo>
                    <a:pt x="1004570" y="22987"/>
                  </a:lnTo>
                  <a:lnTo>
                    <a:pt x="922147" y="1524"/>
                  </a:lnTo>
                  <a:lnTo>
                    <a:pt x="954405" y="80391"/>
                  </a:lnTo>
                  <a:lnTo>
                    <a:pt x="973264" y="58813"/>
                  </a:lnTo>
                  <a:lnTo>
                    <a:pt x="1418971" y="448310"/>
                  </a:lnTo>
                  <a:lnTo>
                    <a:pt x="1431417" y="433959"/>
                  </a:lnTo>
                  <a:close/>
                </a:path>
                <a:path w="1765300" h="2040889">
                  <a:moveTo>
                    <a:pt x="1624965" y="1139952"/>
                  </a:moveTo>
                  <a:lnTo>
                    <a:pt x="989622" y="919391"/>
                  </a:lnTo>
                  <a:lnTo>
                    <a:pt x="1261287" y="744283"/>
                  </a:lnTo>
                  <a:lnTo>
                    <a:pt x="1276731" y="768223"/>
                  </a:lnTo>
                  <a:lnTo>
                    <a:pt x="1304505" y="721360"/>
                  </a:lnTo>
                  <a:lnTo>
                    <a:pt x="1320165" y="694944"/>
                  </a:lnTo>
                  <a:lnTo>
                    <a:pt x="1235456" y="704215"/>
                  </a:lnTo>
                  <a:lnTo>
                    <a:pt x="1250937" y="728243"/>
                  </a:lnTo>
                  <a:lnTo>
                    <a:pt x="966724" y="911440"/>
                  </a:lnTo>
                  <a:lnTo>
                    <a:pt x="389140" y="710907"/>
                  </a:lnTo>
                  <a:lnTo>
                    <a:pt x="390575" y="706755"/>
                  </a:lnTo>
                  <a:lnTo>
                    <a:pt x="398526" y="683895"/>
                  </a:lnTo>
                  <a:lnTo>
                    <a:pt x="314071" y="694944"/>
                  </a:lnTo>
                  <a:lnTo>
                    <a:pt x="373507" y="755904"/>
                  </a:lnTo>
                  <a:lnTo>
                    <a:pt x="382879" y="728929"/>
                  </a:lnTo>
                  <a:lnTo>
                    <a:pt x="946365" y="924560"/>
                  </a:lnTo>
                  <a:lnTo>
                    <a:pt x="610616" y="1140968"/>
                  </a:lnTo>
                  <a:lnTo>
                    <a:pt x="621030" y="1156970"/>
                  </a:lnTo>
                  <a:lnTo>
                    <a:pt x="969264" y="932510"/>
                  </a:lnTo>
                  <a:lnTo>
                    <a:pt x="1618742" y="1157986"/>
                  </a:lnTo>
                  <a:lnTo>
                    <a:pt x="1624965" y="1139952"/>
                  </a:lnTo>
                  <a:close/>
                </a:path>
                <a:path w="1765300" h="2040889">
                  <a:moveTo>
                    <a:pt x="1626616" y="1917852"/>
                  </a:moveTo>
                  <a:lnTo>
                    <a:pt x="1071968" y="1605457"/>
                  </a:lnTo>
                  <a:lnTo>
                    <a:pt x="1556346" y="1398206"/>
                  </a:lnTo>
                  <a:lnTo>
                    <a:pt x="1567561" y="1424432"/>
                  </a:lnTo>
                  <a:lnTo>
                    <a:pt x="1608899" y="1375664"/>
                  </a:lnTo>
                  <a:lnTo>
                    <a:pt x="1622679" y="1359408"/>
                  </a:lnTo>
                  <a:lnTo>
                    <a:pt x="1537589" y="1354328"/>
                  </a:lnTo>
                  <a:lnTo>
                    <a:pt x="1548853" y="1380680"/>
                  </a:lnTo>
                  <a:lnTo>
                    <a:pt x="1051052" y="1593672"/>
                  </a:lnTo>
                  <a:lnTo>
                    <a:pt x="686892" y="1388541"/>
                  </a:lnTo>
                  <a:lnTo>
                    <a:pt x="690410" y="1382268"/>
                  </a:lnTo>
                  <a:lnTo>
                    <a:pt x="700913" y="1363599"/>
                  </a:lnTo>
                  <a:lnTo>
                    <a:pt x="615823" y="1359408"/>
                  </a:lnTo>
                  <a:lnTo>
                    <a:pt x="663575" y="1430020"/>
                  </a:lnTo>
                  <a:lnTo>
                    <a:pt x="677557" y="1405140"/>
                  </a:lnTo>
                  <a:lnTo>
                    <a:pt x="1028992" y="1603108"/>
                  </a:lnTo>
                  <a:lnTo>
                    <a:pt x="48133" y="2022779"/>
                  </a:lnTo>
                  <a:lnTo>
                    <a:pt x="55626" y="2040293"/>
                  </a:lnTo>
                  <a:lnTo>
                    <a:pt x="1049909" y="1614893"/>
                  </a:lnTo>
                  <a:lnTo>
                    <a:pt x="1617218" y="1934451"/>
                  </a:lnTo>
                  <a:lnTo>
                    <a:pt x="1626616" y="1917852"/>
                  </a:lnTo>
                  <a:close/>
                </a:path>
                <a:path w="1765300" h="2040889">
                  <a:moveTo>
                    <a:pt x="1734185" y="1099820"/>
                  </a:moveTo>
                  <a:lnTo>
                    <a:pt x="1480908" y="791921"/>
                  </a:lnTo>
                  <a:lnTo>
                    <a:pt x="1492885" y="782066"/>
                  </a:lnTo>
                  <a:lnTo>
                    <a:pt x="1502918" y="773811"/>
                  </a:lnTo>
                  <a:lnTo>
                    <a:pt x="1425067" y="739140"/>
                  </a:lnTo>
                  <a:lnTo>
                    <a:pt x="1444117" y="822198"/>
                  </a:lnTo>
                  <a:lnTo>
                    <a:pt x="1466151" y="804075"/>
                  </a:lnTo>
                  <a:lnTo>
                    <a:pt x="1719453" y="1111885"/>
                  </a:lnTo>
                  <a:lnTo>
                    <a:pt x="1734185" y="1099820"/>
                  </a:lnTo>
                  <a:close/>
                </a:path>
                <a:path w="1765300" h="2040889">
                  <a:moveTo>
                    <a:pt x="1764919" y="1479804"/>
                  </a:moveTo>
                  <a:lnTo>
                    <a:pt x="1758569" y="1467104"/>
                  </a:lnTo>
                  <a:lnTo>
                    <a:pt x="1726819" y="1403604"/>
                  </a:lnTo>
                  <a:lnTo>
                    <a:pt x="1688719" y="1479804"/>
                  </a:lnTo>
                  <a:lnTo>
                    <a:pt x="1717294" y="1479804"/>
                  </a:lnTo>
                  <a:lnTo>
                    <a:pt x="1717294" y="1883054"/>
                  </a:lnTo>
                  <a:lnTo>
                    <a:pt x="1736344" y="1883054"/>
                  </a:lnTo>
                  <a:lnTo>
                    <a:pt x="1736344" y="1479804"/>
                  </a:lnTo>
                  <a:lnTo>
                    <a:pt x="1764919" y="147980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246370" y="314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351" y="0"/>
                  </a:moveTo>
                  <a:lnTo>
                    <a:pt x="102168" y="7619"/>
                  </a:lnTo>
                  <a:lnTo>
                    <a:pt x="61173" y="28834"/>
                  </a:lnTo>
                  <a:lnTo>
                    <a:pt x="28834" y="61173"/>
                  </a:lnTo>
                  <a:lnTo>
                    <a:pt x="7620" y="102168"/>
                  </a:lnTo>
                  <a:lnTo>
                    <a:pt x="0" y="149351"/>
                  </a:lnTo>
                  <a:lnTo>
                    <a:pt x="7620" y="196535"/>
                  </a:lnTo>
                  <a:lnTo>
                    <a:pt x="28834" y="237530"/>
                  </a:lnTo>
                  <a:lnTo>
                    <a:pt x="61173" y="269869"/>
                  </a:lnTo>
                  <a:lnTo>
                    <a:pt x="102168" y="291084"/>
                  </a:lnTo>
                  <a:lnTo>
                    <a:pt x="149351" y="298704"/>
                  </a:lnTo>
                  <a:lnTo>
                    <a:pt x="196535" y="291084"/>
                  </a:lnTo>
                  <a:lnTo>
                    <a:pt x="237530" y="269869"/>
                  </a:lnTo>
                  <a:lnTo>
                    <a:pt x="269869" y="237530"/>
                  </a:lnTo>
                  <a:lnTo>
                    <a:pt x="291083" y="196535"/>
                  </a:lnTo>
                  <a:lnTo>
                    <a:pt x="298703" y="149351"/>
                  </a:lnTo>
                  <a:lnTo>
                    <a:pt x="291083" y="102168"/>
                  </a:lnTo>
                  <a:lnTo>
                    <a:pt x="269869" y="61173"/>
                  </a:lnTo>
                  <a:lnTo>
                    <a:pt x="237530" y="28834"/>
                  </a:lnTo>
                  <a:lnTo>
                    <a:pt x="196535" y="7619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246370" y="314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854446" y="314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462522" y="314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149351" y="0"/>
                  </a:moveTo>
                  <a:lnTo>
                    <a:pt x="102168" y="7619"/>
                  </a:lnTo>
                  <a:lnTo>
                    <a:pt x="61173" y="28834"/>
                  </a:lnTo>
                  <a:lnTo>
                    <a:pt x="28834" y="61173"/>
                  </a:lnTo>
                  <a:lnTo>
                    <a:pt x="7620" y="102168"/>
                  </a:lnTo>
                  <a:lnTo>
                    <a:pt x="0" y="149351"/>
                  </a:lnTo>
                  <a:lnTo>
                    <a:pt x="7620" y="196535"/>
                  </a:lnTo>
                  <a:lnTo>
                    <a:pt x="28834" y="237530"/>
                  </a:lnTo>
                  <a:lnTo>
                    <a:pt x="61173" y="269869"/>
                  </a:lnTo>
                  <a:lnTo>
                    <a:pt x="102168" y="291084"/>
                  </a:lnTo>
                  <a:lnTo>
                    <a:pt x="149351" y="298704"/>
                  </a:lnTo>
                  <a:lnTo>
                    <a:pt x="196535" y="291084"/>
                  </a:lnTo>
                  <a:lnTo>
                    <a:pt x="237530" y="269869"/>
                  </a:lnTo>
                  <a:lnTo>
                    <a:pt x="269869" y="237530"/>
                  </a:lnTo>
                  <a:lnTo>
                    <a:pt x="291083" y="196535"/>
                  </a:lnTo>
                  <a:lnTo>
                    <a:pt x="298703" y="149351"/>
                  </a:lnTo>
                  <a:lnTo>
                    <a:pt x="291083" y="102168"/>
                  </a:lnTo>
                  <a:lnTo>
                    <a:pt x="269869" y="61173"/>
                  </a:lnTo>
                  <a:lnTo>
                    <a:pt x="237530" y="28834"/>
                  </a:lnTo>
                  <a:lnTo>
                    <a:pt x="196535" y="7619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2522" y="314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246370" y="3141725"/>
              <a:ext cx="2123440" cy="1076325"/>
            </a:xfrm>
            <a:custGeom>
              <a:avLst/>
              <a:gdLst/>
              <a:ahLst/>
              <a:cxnLst/>
              <a:rect l="l" t="t" r="r" b="b"/>
              <a:pathLst>
                <a:path w="2123440" h="1076325">
                  <a:moveTo>
                    <a:pt x="1825752" y="149351"/>
                  </a:moveTo>
                  <a:lnTo>
                    <a:pt x="1833329" y="102168"/>
                  </a:lnTo>
                  <a:lnTo>
                    <a:pt x="1854427" y="61173"/>
                  </a:lnTo>
                  <a:lnTo>
                    <a:pt x="1886596" y="28834"/>
                  </a:lnTo>
                  <a:lnTo>
                    <a:pt x="1927384" y="7619"/>
                  </a:lnTo>
                  <a:lnTo>
                    <a:pt x="1974341" y="0"/>
                  </a:lnTo>
                  <a:lnTo>
                    <a:pt x="2021299" y="7619"/>
                  </a:lnTo>
                  <a:lnTo>
                    <a:pt x="2062087" y="28834"/>
                  </a:lnTo>
                  <a:lnTo>
                    <a:pt x="2094256" y="61173"/>
                  </a:lnTo>
                  <a:lnTo>
                    <a:pt x="2115354" y="102168"/>
                  </a:lnTo>
                  <a:lnTo>
                    <a:pt x="2122931" y="149351"/>
                  </a:lnTo>
                  <a:lnTo>
                    <a:pt x="2115354" y="196535"/>
                  </a:lnTo>
                  <a:lnTo>
                    <a:pt x="2094256" y="237530"/>
                  </a:lnTo>
                  <a:lnTo>
                    <a:pt x="2062087" y="269869"/>
                  </a:lnTo>
                  <a:lnTo>
                    <a:pt x="2021299" y="291084"/>
                  </a:lnTo>
                  <a:lnTo>
                    <a:pt x="1974341" y="298704"/>
                  </a:lnTo>
                  <a:lnTo>
                    <a:pt x="1927384" y="291084"/>
                  </a:lnTo>
                  <a:lnTo>
                    <a:pt x="1886596" y="269869"/>
                  </a:lnTo>
                  <a:lnTo>
                    <a:pt x="1854427" y="237530"/>
                  </a:lnTo>
                  <a:lnTo>
                    <a:pt x="1833329" y="196535"/>
                  </a:lnTo>
                  <a:lnTo>
                    <a:pt x="1825752" y="149351"/>
                  </a:lnTo>
                  <a:close/>
                </a:path>
                <a:path w="2123440" h="1076325">
                  <a:moveTo>
                    <a:pt x="0" y="926592"/>
                  </a:moveTo>
                  <a:lnTo>
                    <a:pt x="7620" y="879384"/>
                  </a:lnTo>
                  <a:lnTo>
                    <a:pt x="28834" y="838385"/>
                  </a:lnTo>
                  <a:lnTo>
                    <a:pt x="61173" y="806055"/>
                  </a:lnTo>
                  <a:lnTo>
                    <a:pt x="102168" y="784853"/>
                  </a:lnTo>
                  <a:lnTo>
                    <a:pt x="149351" y="777240"/>
                  </a:lnTo>
                  <a:lnTo>
                    <a:pt x="196535" y="784853"/>
                  </a:lnTo>
                  <a:lnTo>
                    <a:pt x="237530" y="806055"/>
                  </a:lnTo>
                  <a:lnTo>
                    <a:pt x="269869" y="838385"/>
                  </a:lnTo>
                  <a:lnTo>
                    <a:pt x="291083" y="879384"/>
                  </a:lnTo>
                  <a:lnTo>
                    <a:pt x="298703" y="926592"/>
                  </a:lnTo>
                  <a:lnTo>
                    <a:pt x="291083" y="973799"/>
                  </a:lnTo>
                  <a:lnTo>
                    <a:pt x="269869" y="1014798"/>
                  </a:lnTo>
                  <a:lnTo>
                    <a:pt x="237530" y="1047128"/>
                  </a:lnTo>
                  <a:lnTo>
                    <a:pt x="196535" y="1068330"/>
                  </a:lnTo>
                  <a:lnTo>
                    <a:pt x="149351" y="1075944"/>
                  </a:lnTo>
                  <a:lnTo>
                    <a:pt x="102168" y="1068330"/>
                  </a:lnTo>
                  <a:lnTo>
                    <a:pt x="61173" y="1047128"/>
                  </a:lnTo>
                  <a:lnTo>
                    <a:pt x="28834" y="1014798"/>
                  </a:lnTo>
                  <a:lnTo>
                    <a:pt x="7620" y="973799"/>
                  </a:lnTo>
                  <a:lnTo>
                    <a:pt x="0" y="92659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854446" y="391896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351" y="0"/>
                  </a:moveTo>
                  <a:lnTo>
                    <a:pt x="102168" y="7613"/>
                  </a:lnTo>
                  <a:lnTo>
                    <a:pt x="61173" y="28815"/>
                  </a:lnTo>
                  <a:lnTo>
                    <a:pt x="28834" y="61145"/>
                  </a:lnTo>
                  <a:lnTo>
                    <a:pt x="7620" y="102144"/>
                  </a:lnTo>
                  <a:lnTo>
                    <a:pt x="0" y="149352"/>
                  </a:lnTo>
                  <a:lnTo>
                    <a:pt x="7620" y="196559"/>
                  </a:lnTo>
                  <a:lnTo>
                    <a:pt x="28834" y="237558"/>
                  </a:lnTo>
                  <a:lnTo>
                    <a:pt x="61173" y="269888"/>
                  </a:lnTo>
                  <a:lnTo>
                    <a:pt x="102168" y="291090"/>
                  </a:lnTo>
                  <a:lnTo>
                    <a:pt x="149351" y="298704"/>
                  </a:lnTo>
                  <a:lnTo>
                    <a:pt x="196535" y="291090"/>
                  </a:lnTo>
                  <a:lnTo>
                    <a:pt x="237530" y="269888"/>
                  </a:lnTo>
                  <a:lnTo>
                    <a:pt x="269869" y="237558"/>
                  </a:lnTo>
                  <a:lnTo>
                    <a:pt x="291083" y="196559"/>
                  </a:lnTo>
                  <a:lnTo>
                    <a:pt x="298703" y="149352"/>
                  </a:lnTo>
                  <a:lnTo>
                    <a:pt x="291083" y="102144"/>
                  </a:lnTo>
                  <a:lnTo>
                    <a:pt x="269869" y="61145"/>
                  </a:lnTo>
                  <a:lnTo>
                    <a:pt x="237530" y="28815"/>
                  </a:lnTo>
                  <a:lnTo>
                    <a:pt x="196535" y="7613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4446" y="391896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49352"/>
                  </a:moveTo>
                  <a:lnTo>
                    <a:pt x="7620" y="102144"/>
                  </a:lnTo>
                  <a:lnTo>
                    <a:pt x="28834" y="61145"/>
                  </a:lnTo>
                  <a:lnTo>
                    <a:pt x="61173" y="28815"/>
                  </a:lnTo>
                  <a:lnTo>
                    <a:pt x="102168" y="7613"/>
                  </a:lnTo>
                  <a:lnTo>
                    <a:pt x="149351" y="0"/>
                  </a:lnTo>
                  <a:lnTo>
                    <a:pt x="196535" y="7613"/>
                  </a:lnTo>
                  <a:lnTo>
                    <a:pt x="237530" y="28815"/>
                  </a:lnTo>
                  <a:lnTo>
                    <a:pt x="269869" y="61145"/>
                  </a:lnTo>
                  <a:lnTo>
                    <a:pt x="291083" y="102144"/>
                  </a:lnTo>
                  <a:lnTo>
                    <a:pt x="298703" y="149352"/>
                  </a:lnTo>
                  <a:lnTo>
                    <a:pt x="291083" y="196559"/>
                  </a:lnTo>
                  <a:lnTo>
                    <a:pt x="269869" y="237558"/>
                  </a:lnTo>
                  <a:lnTo>
                    <a:pt x="237530" y="269888"/>
                  </a:lnTo>
                  <a:lnTo>
                    <a:pt x="196535" y="291090"/>
                  </a:lnTo>
                  <a:lnTo>
                    <a:pt x="149351" y="298704"/>
                  </a:lnTo>
                  <a:lnTo>
                    <a:pt x="102168" y="291090"/>
                  </a:lnTo>
                  <a:lnTo>
                    <a:pt x="61173" y="269888"/>
                  </a:lnTo>
                  <a:lnTo>
                    <a:pt x="28834" y="237558"/>
                  </a:lnTo>
                  <a:lnTo>
                    <a:pt x="7620" y="196559"/>
                  </a:lnTo>
                  <a:lnTo>
                    <a:pt x="0" y="149352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62522" y="391896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149351" y="0"/>
                  </a:moveTo>
                  <a:lnTo>
                    <a:pt x="102168" y="7613"/>
                  </a:lnTo>
                  <a:lnTo>
                    <a:pt x="61173" y="28815"/>
                  </a:lnTo>
                  <a:lnTo>
                    <a:pt x="28834" y="61145"/>
                  </a:lnTo>
                  <a:lnTo>
                    <a:pt x="7620" y="102144"/>
                  </a:lnTo>
                  <a:lnTo>
                    <a:pt x="0" y="149352"/>
                  </a:lnTo>
                  <a:lnTo>
                    <a:pt x="7620" y="196559"/>
                  </a:lnTo>
                  <a:lnTo>
                    <a:pt x="28834" y="237558"/>
                  </a:lnTo>
                  <a:lnTo>
                    <a:pt x="61173" y="269888"/>
                  </a:lnTo>
                  <a:lnTo>
                    <a:pt x="102168" y="291090"/>
                  </a:lnTo>
                  <a:lnTo>
                    <a:pt x="149351" y="298704"/>
                  </a:lnTo>
                  <a:lnTo>
                    <a:pt x="196535" y="291090"/>
                  </a:lnTo>
                  <a:lnTo>
                    <a:pt x="237530" y="269888"/>
                  </a:lnTo>
                  <a:lnTo>
                    <a:pt x="269869" y="237558"/>
                  </a:lnTo>
                  <a:lnTo>
                    <a:pt x="291083" y="196559"/>
                  </a:lnTo>
                  <a:lnTo>
                    <a:pt x="298703" y="149352"/>
                  </a:lnTo>
                  <a:lnTo>
                    <a:pt x="291083" y="102144"/>
                  </a:lnTo>
                  <a:lnTo>
                    <a:pt x="269869" y="61145"/>
                  </a:lnTo>
                  <a:lnTo>
                    <a:pt x="237530" y="28815"/>
                  </a:lnTo>
                  <a:lnTo>
                    <a:pt x="196535" y="7613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62522" y="391896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0" y="149352"/>
                  </a:moveTo>
                  <a:lnTo>
                    <a:pt x="7620" y="102144"/>
                  </a:lnTo>
                  <a:lnTo>
                    <a:pt x="28834" y="61145"/>
                  </a:lnTo>
                  <a:lnTo>
                    <a:pt x="61173" y="28815"/>
                  </a:lnTo>
                  <a:lnTo>
                    <a:pt x="102168" y="7613"/>
                  </a:lnTo>
                  <a:lnTo>
                    <a:pt x="149351" y="0"/>
                  </a:lnTo>
                  <a:lnTo>
                    <a:pt x="196535" y="7613"/>
                  </a:lnTo>
                  <a:lnTo>
                    <a:pt x="237530" y="28815"/>
                  </a:lnTo>
                  <a:lnTo>
                    <a:pt x="269869" y="61145"/>
                  </a:lnTo>
                  <a:lnTo>
                    <a:pt x="291083" y="102144"/>
                  </a:lnTo>
                  <a:lnTo>
                    <a:pt x="298703" y="149352"/>
                  </a:lnTo>
                  <a:lnTo>
                    <a:pt x="291083" y="196559"/>
                  </a:lnTo>
                  <a:lnTo>
                    <a:pt x="269869" y="237558"/>
                  </a:lnTo>
                  <a:lnTo>
                    <a:pt x="237530" y="269888"/>
                  </a:lnTo>
                  <a:lnTo>
                    <a:pt x="196535" y="291090"/>
                  </a:lnTo>
                  <a:lnTo>
                    <a:pt x="149351" y="298704"/>
                  </a:lnTo>
                  <a:lnTo>
                    <a:pt x="102168" y="291090"/>
                  </a:lnTo>
                  <a:lnTo>
                    <a:pt x="61173" y="269888"/>
                  </a:lnTo>
                  <a:lnTo>
                    <a:pt x="28834" y="237558"/>
                  </a:lnTo>
                  <a:lnTo>
                    <a:pt x="7620" y="196559"/>
                  </a:lnTo>
                  <a:lnTo>
                    <a:pt x="0" y="149352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2694" y="2477261"/>
              <a:ext cx="1816735" cy="1740535"/>
            </a:xfrm>
            <a:custGeom>
              <a:avLst/>
              <a:gdLst/>
              <a:ahLst/>
              <a:cxnLst/>
              <a:rect l="l" t="t" r="r" b="b"/>
              <a:pathLst>
                <a:path w="1816734" h="1740535">
                  <a:moveTo>
                    <a:pt x="1519427" y="1591056"/>
                  </a:moveTo>
                  <a:lnTo>
                    <a:pt x="1527005" y="1543848"/>
                  </a:lnTo>
                  <a:lnTo>
                    <a:pt x="1548103" y="1502849"/>
                  </a:lnTo>
                  <a:lnTo>
                    <a:pt x="1580272" y="1470519"/>
                  </a:lnTo>
                  <a:lnTo>
                    <a:pt x="1621060" y="1449317"/>
                  </a:lnTo>
                  <a:lnTo>
                    <a:pt x="1668017" y="1441704"/>
                  </a:lnTo>
                  <a:lnTo>
                    <a:pt x="1714975" y="1449317"/>
                  </a:lnTo>
                  <a:lnTo>
                    <a:pt x="1755763" y="1470519"/>
                  </a:lnTo>
                  <a:lnTo>
                    <a:pt x="1787932" y="1502849"/>
                  </a:lnTo>
                  <a:lnTo>
                    <a:pt x="1809030" y="1543848"/>
                  </a:lnTo>
                  <a:lnTo>
                    <a:pt x="1816607" y="1591056"/>
                  </a:lnTo>
                  <a:lnTo>
                    <a:pt x="1809030" y="1638263"/>
                  </a:lnTo>
                  <a:lnTo>
                    <a:pt x="1787932" y="1679262"/>
                  </a:lnTo>
                  <a:lnTo>
                    <a:pt x="1755763" y="1711592"/>
                  </a:lnTo>
                  <a:lnTo>
                    <a:pt x="1714975" y="1732794"/>
                  </a:lnTo>
                  <a:lnTo>
                    <a:pt x="1668017" y="1740408"/>
                  </a:lnTo>
                  <a:lnTo>
                    <a:pt x="1621060" y="1732794"/>
                  </a:lnTo>
                  <a:lnTo>
                    <a:pt x="1580272" y="1711592"/>
                  </a:lnTo>
                  <a:lnTo>
                    <a:pt x="1548103" y="1679262"/>
                  </a:lnTo>
                  <a:lnTo>
                    <a:pt x="1527005" y="1638263"/>
                  </a:lnTo>
                  <a:lnTo>
                    <a:pt x="1519427" y="1591056"/>
                  </a:lnTo>
                  <a:close/>
                </a:path>
                <a:path w="1816734" h="174053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160770" y="2477261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351" y="0"/>
                  </a:moveTo>
                  <a:lnTo>
                    <a:pt x="102168" y="7619"/>
                  </a:lnTo>
                  <a:lnTo>
                    <a:pt x="61173" y="28834"/>
                  </a:lnTo>
                  <a:lnTo>
                    <a:pt x="28834" y="61173"/>
                  </a:lnTo>
                  <a:lnTo>
                    <a:pt x="7620" y="102168"/>
                  </a:lnTo>
                  <a:lnTo>
                    <a:pt x="0" y="149351"/>
                  </a:lnTo>
                  <a:lnTo>
                    <a:pt x="7620" y="196535"/>
                  </a:lnTo>
                  <a:lnTo>
                    <a:pt x="28834" y="237530"/>
                  </a:lnTo>
                  <a:lnTo>
                    <a:pt x="61173" y="269869"/>
                  </a:lnTo>
                  <a:lnTo>
                    <a:pt x="102168" y="291084"/>
                  </a:lnTo>
                  <a:lnTo>
                    <a:pt x="149351" y="298704"/>
                  </a:lnTo>
                  <a:lnTo>
                    <a:pt x="196535" y="291084"/>
                  </a:lnTo>
                  <a:lnTo>
                    <a:pt x="237530" y="269869"/>
                  </a:lnTo>
                  <a:lnTo>
                    <a:pt x="269869" y="237530"/>
                  </a:lnTo>
                  <a:lnTo>
                    <a:pt x="291083" y="196535"/>
                  </a:lnTo>
                  <a:lnTo>
                    <a:pt x="298703" y="149351"/>
                  </a:lnTo>
                  <a:lnTo>
                    <a:pt x="291083" y="102168"/>
                  </a:lnTo>
                  <a:lnTo>
                    <a:pt x="269869" y="61173"/>
                  </a:lnTo>
                  <a:lnTo>
                    <a:pt x="237530" y="28834"/>
                  </a:lnTo>
                  <a:lnTo>
                    <a:pt x="196535" y="7619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60770" y="2477261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0770" y="1782317"/>
              <a:ext cx="906780" cy="993775"/>
            </a:xfrm>
            <a:custGeom>
              <a:avLst/>
              <a:gdLst/>
              <a:ahLst/>
              <a:cxnLst/>
              <a:rect l="l" t="t" r="r" b="b"/>
              <a:pathLst>
                <a:path w="906779" h="993775">
                  <a:moveTo>
                    <a:pt x="609600" y="844296"/>
                  </a:moveTo>
                  <a:lnTo>
                    <a:pt x="617177" y="797112"/>
                  </a:lnTo>
                  <a:lnTo>
                    <a:pt x="638275" y="756117"/>
                  </a:lnTo>
                  <a:lnTo>
                    <a:pt x="670444" y="723778"/>
                  </a:lnTo>
                  <a:lnTo>
                    <a:pt x="711232" y="702564"/>
                  </a:lnTo>
                  <a:lnTo>
                    <a:pt x="758189" y="694944"/>
                  </a:lnTo>
                  <a:lnTo>
                    <a:pt x="805147" y="702564"/>
                  </a:lnTo>
                  <a:lnTo>
                    <a:pt x="845935" y="723778"/>
                  </a:lnTo>
                  <a:lnTo>
                    <a:pt x="878104" y="756117"/>
                  </a:lnTo>
                  <a:lnTo>
                    <a:pt x="899202" y="797112"/>
                  </a:lnTo>
                  <a:lnTo>
                    <a:pt x="906779" y="844296"/>
                  </a:lnTo>
                  <a:lnTo>
                    <a:pt x="899202" y="891479"/>
                  </a:lnTo>
                  <a:lnTo>
                    <a:pt x="878104" y="932474"/>
                  </a:lnTo>
                  <a:lnTo>
                    <a:pt x="845935" y="964813"/>
                  </a:lnTo>
                  <a:lnTo>
                    <a:pt x="805147" y="986028"/>
                  </a:lnTo>
                  <a:lnTo>
                    <a:pt x="758189" y="993648"/>
                  </a:lnTo>
                  <a:lnTo>
                    <a:pt x="711232" y="986028"/>
                  </a:lnTo>
                  <a:lnTo>
                    <a:pt x="670444" y="964813"/>
                  </a:lnTo>
                  <a:lnTo>
                    <a:pt x="638275" y="932474"/>
                  </a:lnTo>
                  <a:lnTo>
                    <a:pt x="617177" y="891479"/>
                  </a:lnTo>
                  <a:lnTo>
                    <a:pt x="609600" y="844296"/>
                  </a:lnTo>
                  <a:close/>
                </a:path>
                <a:path w="906779" h="993775">
                  <a:moveTo>
                    <a:pt x="0" y="149352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20"/>
                  </a:lnTo>
                  <a:lnTo>
                    <a:pt x="149351" y="0"/>
                  </a:lnTo>
                  <a:lnTo>
                    <a:pt x="196535" y="7620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2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253" y="2539237"/>
              <a:ext cx="184023" cy="184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932" y="3204717"/>
              <a:ext cx="184022" cy="1838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418" y="3204717"/>
              <a:ext cx="184023" cy="1838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418" y="3982123"/>
              <a:ext cx="184023" cy="1839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1088" y="3982123"/>
              <a:ext cx="184023" cy="18395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3521" y="5942922"/>
            <a:ext cx="583776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latin typeface="Arial MT"/>
                <a:cs typeface="Arial MT"/>
              </a:rPr>
              <a:t>Srivastava</a:t>
            </a:r>
            <a:r>
              <a:rPr sz="1067" spc="-4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et</a:t>
            </a:r>
            <a:r>
              <a:rPr sz="1067" spc="-2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al,</a:t>
            </a:r>
            <a:r>
              <a:rPr sz="1067" spc="-2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“Dropout: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A</a:t>
            </a:r>
            <a:r>
              <a:rPr sz="1067" spc="-4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simple</a:t>
            </a:r>
            <a:r>
              <a:rPr sz="1067" spc="-6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way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to</a:t>
            </a:r>
            <a:r>
              <a:rPr sz="1067" spc="-3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prevent neural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networks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from</a:t>
            </a:r>
            <a:r>
              <a:rPr sz="1067" spc="-4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overfitting”,</a:t>
            </a:r>
            <a:r>
              <a:rPr sz="1067" spc="-2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JMLR</a:t>
            </a:r>
            <a:r>
              <a:rPr sz="1067" spc="-53" dirty="0">
                <a:latin typeface="Arial MT"/>
                <a:cs typeface="Arial MT"/>
              </a:rPr>
              <a:t> </a:t>
            </a:r>
            <a:r>
              <a:rPr sz="1067" spc="-27" dirty="0">
                <a:latin typeface="Arial MT"/>
                <a:cs typeface="Arial MT"/>
              </a:rPr>
              <a:t>2014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00554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7" y="1074927"/>
            <a:ext cx="8530336" cy="49641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87104" y="2200657"/>
            <a:ext cx="2882053" cy="3296073"/>
            <a:chOff x="6815328" y="1650492"/>
            <a:chExt cx="2161540" cy="2472055"/>
          </a:xfrm>
        </p:grpSpPr>
        <p:sp>
          <p:nvSpPr>
            <p:cNvPr id="4" name="object 4"/>
            <p:cNvSpPr/>
            <p:nvPr/>
          </p:nvSpPr>
          <p:spPr>
            <a:xfrm>
              <a:off x="7081139" y="1924049"/>
              <a:ext cx="1765300" cy="2038985"/>
            </a:xfrm>
            <a:custGeom>
              <a:avLst/>
              <a:gdLst/>
              <a:ahLst/>
              <a:cxnLst/>
              <a:rect l="l" t="t" r="r" b="b"/>
              <a:pathLst>
                <a:path w="1765300" h="2038985">
                  <a:moveTo>
                    <a:pt x="405384" y="1357884"/>
                  </a:moveTo>
                  <a:lnTo>
                    <a:pt x="330454" y="1398397"/>
                  </a:lnTo>
                  <a:lnTo>
                    <a:pt x="353860" y="1414805"/>
                  </a:lnTo>
                  <a:lnTo>
                    <a:pt x="0" y="1919097"/>
                  </a:lnTo>
                  <a:lnTo>
                    <a:pt x="15494" y="1930146"/>
                  </a:lnTo>
                  <a:lnTo>
                    <a:pt x="369392" y="1425689"/>
                  </a:lnTo>
                  <a:lnTo>
                    <a:pt x="392811" y="1442085"/>
                  </a:lnTo>
                  <a:lnTo>
                    <a:pt x="398437" y="1404366"/>
                  </a:lnTo>
                  <a:lnTo>
                    <a:pt x="405384" y="1357884"/>
                  </a:lnTo>
                  <a:close/>
                </a:path>
                <a:path w="1765300" h="2038985">
                  <a:moveTo>
                    <a:pt x="413893" y="1144016"/>
                  </a:moveTo>
                  <a:lnTo>
                    <a:pt x="250342" y="802309"/>
                  </a:lnTo>
                  <a:lnTo>
                    <a:pt x="274358" y="790829"/>
                  </a:lnTo>
                  <a:lnTo>
                    <a:pt x="276225" y="789940"/>
                  </a:lnTo>
                  <a:lnTo>
                    <a:pt x="208915" y="737616"/>
                  </a:lnTo>
                  <a:lnTo>
                    <a:pt x="207391" y="822833"/>
                  </a:lnTo>
                  <a:lnTo>
                    <a:pt x="233222" y="810488"/>
                  </a:lnTo>
                  <a:lnTo>
                    <a:pt x="396621" y="1152271"/>
                  </a:lnTo>
                  <a:lnTo>
                    <a:pt x="413893" y="1144016"/>
                  </a:lnTo>
                  <a:close/>
                </a:path>
                <a:path w="1765300" h="2038985">
                  <a:moveTo>
                    <a:pt x="711708" y="0"/>
                  </a:moveTo>
                  <a:lnTo>
                    <a:pt x="633857" y="34671"/>
                  </a:lnTo>
                  <a:lnTo>
                    <a:pt x="655942" y="52819"/>
                  </a:lnTo>
                  <a:lnTo>
                    <a:pt x="306705" y="477393"/>
                  </a:lnTo>
                  <a:lnTo>
                    <a:pt x="321437" y="489458"/>
                  </a:lnTo>
                  <a:lnTo>
                    <a:pt x="670648" y="64897"/>
                  </a:lnTo>
                  <a:lnTo>
                    <a:pt x="692785" y="83058"/>
                  </a:lnTo>
                  <a:lnTo>
                    <a:pt x="701916" y="42926"/>
                  </a:lnTo>
                  <a:lnTo>
                    <a:pt x="711708" y="0"/>
                  </a:lnTo>
                  <a:close/>
                </a:path>
                <a:path w="1765300" h="2038985">
                  <a:moveTo>
                    <a:pt x="1431417" y="432435"/>
                  </a:moveTo>
                  <a:lnTo>
                    <a:pt x="985761" y="42989"/>
                  </a:lnTo>
                  <a:lnTo>
                    <a:pt x="993025" y="34671"/>
                  </a:lnTo>
                  <a:lnTo>
                    <a:pt x="1004570" y="21463"/>
                  </a:lnTo>
                  <a:lnTo>
                    <a:pt x="922147" y="0"/>
                  </a:lnTo>
                  <a:lnTo>
                    <a:pt x="954405" y="78867"/>
                  </a:lnTo>
                  <a:lnTo>
                    <a:pt x="973264" y="57289"/>
                  </a:lnTo>
                  <a:lnTo>
                    <a:pt x="1418971" y="446786"/>
                  </a:lnTo>
                  <a:lnTo>
                    <a:pt x="1431417" y="432435"/>
                  </a:lnTo>
                  <a:close/>
                </a:path>
                <a:path w="1765300" h="2038985">
                  <a:moveTo>
                    <a:pt x="1624965" y="1138428"/>
                  </a:moveTo>
                  <a:lnTo>
                    <a:pt x="989622" y="917867"/>
                  </a:lnTo>
                  <a:lnTo>
                    <a:pt x="1261287" y="742759"/>
                  </a:lnTo>
                  <a:lnTo>
                    <a:pt x="1276731" y="766699"/>
                  </a:lnTo>
                  <a:lnTo>
                    <a:pt x="1304505" y="719836"/>
                  </a:lnTo>
                  <a:lnTo>
                    <a:pt x="1320165" y="693420"/>
                  </a:lnTo>
                  <a:lnTo>
                    <a:pt x="1235456" y="702691"/>
                  </a:lnTo>
                  <a:lnTo>
                    <a:pt x="1250937" y="726719"/>
                  </a:lnTo>
                  <a:lnTo>
                    <a:pt x="966724" y="909916"/>
                  </a:lnTo>
                  <a:lnTo>
                    <a:pt x="389140" y="709383"/>
                  </a:lnTo>
                  <a:lnTo>
                    <a:pt x="390575" y="705231"/>
                  </a:lnTo>
                  <a:lnTo>
                    <a:pt x="398526" y="682371"/>
                  </a:lnTo>
                  <a:lnTo>
                    <a:pt x="314071" y="693420"/>
                  </a:lnTo>
                  <a:lnTo>
                    <a:pt x="373507" y="754380"/>
                  </a:lnTo>
                  <a:lnTo>
                    <a:pt x="382879" y="727405"/>
                  </a:lnTo>
                  <a:lnTo>
                    <a:pt x="946365" y="923036"/>
                  </a:lnTo>
                  <a:lnTo>
                    <a:pt x="610616" y="1139444"/>
                  </a:lnTo>
                  <a:lnTo>
                    <a:pt x="621030" y="1155446"/>
                  </a:lnTo>
                  <a:lnTo>
                    <a:pt x="969264" y="930986"/>
                  </a:lnTo>
                  <a:lnTo>
                    <a:pt x="1618742" y="1156462"/>
                  </a:lnTo>
                  <a:lnTo>
                    <a:pt x="1624965" y="1138428"/>
                  </a:lnTo>
                  <a:close/>
                </a:path>
                <a:path w="1765300" h="2038985">
                  <a:moveTo>
                    <a:pt x="1626616" y="1916303"/>
                  </a:moveTo>
                  <a:lnTo>
                    <a:pt x="1071321" y="1603552"/>
                  </a:lnTo>
                  <a:lnTo>
                    <a:pt x="1554822" y="1396682"/>
                  </a:lnTo>
                  <a:lnTo>
                    <a:pt x="1566037" y="1422908"/>
                  </a:lnTo>
                  <a:lnTo>
                    <a:pt x="1607375" y="1374140"/>
                  </a:lnTo>
                  <a:lnTo>
                    <a:pt x="1621155" y="1357884"/>
                  </a:lnTo>
                  <a:lnTo>
                    <a:pt x="1536065" y="1352804"/>
                  </a:lnTo>
                  <a:lnTo>
                    <a:pt x="1547329" y="1379156"/>
                  </a:lnTo>
                  <a:lnTo>
                    <a:pt x="1050404" y="1591767"/>
                  </a:lnTo>
                  <a:lnTo>
                    <a:pt x="686892" y="1387017"/>
                  </a:lnTo>
                  <a:lnTo>
                    <a:pt x="690410" y="1380744"/>
                  </a:lnTo>
                  <a:lnTo>
                    <a:pt x="700913" y="1362075"/>
                  </a:lnTo>
                  <a:lnTo>
                    <a:pt x="615823" y="1357884"/>
                  </a:lnTo>
                  <a:lnTo>
                    <a:pt x="663575" y="1428496"/>
                  </a:lnTo>
                  <a:lnTo>
                    <a:pt x="677557" y="1403616"/>
                  </a:lnTo>
                  <a:lnTo>
                    <a:pt x="1028331" y="1601216"/>
                  </a:lnTo>
                  <a:lnTo>
                    <a:pt x="46609" y="2021255"/>
                  </a:lnTo>
                  <a:lnTo>
                    <a:pt x="54102" y="2038769"/>
                  </a:lnTo>
                  <a:lnTo>
                    <a:pt x="1049235" y="1613001"/>
                  </a:lnTo>
                  <a:lnTo>
                    <a:pt x="1617218" y="1932940"/>
                  </a:lnTo>
                  <a:lnTo>
                    <a:pt x="1626616" y="1916303"/>
                  </a:lnTo>
                  <a:close/>
                </a:path>
                <a:path w="1765300" h="2038985">
                  <a:moveTo>
                    <a:pt x="1734185" y="1098296"/>
                  </a:moveTo>
                  <a:lnTo>
                    <a:pt x="1480908" y="790397"/>
                  </a:lnTo>
                  <a:lnTo>
                    <a:pt x="1492885" y="780542"/>
                  </a:lnTo>
                  <a:lnTo>
                    <a:pt x="1502918" y="772287"/>
                  </a:lnTo>
                  <a:lnTo>
                    <a:pt x="1425067" y="737616"/>
                  </a:lnTo>
                  <a:lnTo>
                    <a:pt x="1444117" y="820674"/>
                  </a:lnTo>
                  <a:lnTo>
                    <a:pt x="1466151" y="802551"/>
                  </a:lnTo>
                  <a:lnTo>
                    <a:pt x="1719453" y="1110361"/>
                  </a:lnTo>
                  <a:lnTo>
                    <a:pt x="1734185" y="1098296"/>
                  </a:lnTo>
                  <a:close/>
                </a:path>
                <a:path w="1765300" h="2038985">
                  <a:moveTo>
                    <a:pt x="1764919" y="1478280"/>
                  </a:moveTo>
                  <a:lnTo>
                    <a:pt x="1758569" y="1465580"/>
                  </a:lnTo>
                  <a:lnTo>
                    <a:pt x="1726819" y="1402080"/>
                  </a:lnTo>
                  <a:lnTo>
                    <a:pt x="1688719" y="1478280"/>
                  </a:lnTo>
                  <a:lnTo>
                    <a:pt x="1717294" y="1478280"/>
                  </a:lnTo>
                  <a:lnTo>
                    <a:pt x="1717294" y="1881505"/>
                  </a:lnTo>
                  <a:lnTo>
                    <a:pt x="1736344" y="1881505"/>
                  </a:lnTo>
                  <a:lnTo>
                    <a:pt x="1736344" y="1478280"/>
                  </a:lnTo>
                  <a:lnTo>
                    <a:pt x="1764919" y="147828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834378" y="3028950"/>
              <a:ext cx="297180" cy="297180"/>
            </a:xfrm>
            <a:custGeom>
              <a:avLst/>
              <a:gdLst/>
              <a:ahLst/>
              <a:cxnLst/>
              <a:rect l="l" t="t" r="r" b="b"/>
              <a:pathLst>
                <a:path w="297179" h="297179">
                  <a:moveTo>
                    <a:pt x="148590" y="0"/>
                  </a:moveTo>
                  <a:lnTo>
                    <a:pt x="101632" y="7577"/>
                  </a:lnTo>
                  <a:lnTo>
                    <a:pt x="60844" y="28675"/>
                  </a:lnTo>
                  <a:lnTo>
                    <a:pt x="28675" y="60844"/>
                  </a:lnTo>
                  <a:lnTo>
                    <a:pt x="7577" y="101632"/>
                  </a:lnTo>
                  <a:lnTo>
                    <a:pt x="0" y="148589"/>
                  </a:lnTo>
                  <a:lnTo>
                    <a:pt x="7577" y="195547"/>
                  </a:lnTo>
                  <a:lnTo>
                    <a:pt x="28675" y="236335"/>
                  </a:lnTo>
                  <a:lnTo>
                    <a:pt x="60844" y="268504"/>
                  </a:lnTo>
                  <a:lnTo>
                    <a:pt x="101632" y="289602"/>
                  </a:lnTo>
                  <a:lnTo>
                    <a:pt x="148590" y="297180"/>
                  </a:lnTo>
                  <a:lnTo>
                    <a:pt x="195547" y="289602"/>
                  </a:lnTo>
                  <a:lnTo>
                    <a:pt x="236335" y="268504"/>
                  </a:lnTo>
                  <a:lnTo>
                    <a:pt x="268504" y="236335"/>
                  </a:lnTo>
                  <a:lnTo>
                    <a:pt x="289602" y="195547"/>
                  </a:lnTo>
                  <a:lnTo>
                    <a:pt x="297179" y="148589"/>
                  </a:lnTo>
                  <a:lnTo>
                    <a:pt x="289602" y="101632"/>
                  </a:lnTo>
                  <a:lnTo>
                    <a:pt x="268504" y="60844"/>
                  </a:lnTo>
                  <a:lnTo>
                    <a:pt x="236335" y="28675"/>
                  </a:lnTo>
                  <a:lnTo>
                    <a:pt x="195547" y="7577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834378" y="3028950"/>
              <a:ext cx="297180" cy="297180"/>
            </a:xfrm>
            <a:custGeom>
              <a:avLst/>
              <a:gdLst/>
              <a:ahLst/>
              <a:cxnLst/>
              <a:rect l="l" t="t" r="r" b="b"/>
              <a:pathLst>
                <a:path w="297179" h="297179">
                  <a:moveTo>
                    <a:pt x="0" y="148589"/>
                  </a:moveTo>
                  <a:lnTo>
                    <a:pt x="7577" y="101632"/>
                  </a:lnTo>
                  <a:lnTo>
                    <a:pt x="28675" y="60844"/>
                  </a:lnTo>
                  <a:lnTo>
                    <a:pt x="60844" y="28675"/>
                  </a:lnTo>
                  <a:lnTo>
                    <a:pt x="101632" y="7577"/>
                  </a:lnTo>
                  <a:lnTo>
                    <a:pt x="148590" y="0"/>
                  </a:lnTo>
                  <a:lnTo>
                    <a:pt x="195547" y="7577"/>
                  </a:lnTo>
                  <a:lnTo>
                    <a:pt x="236335" y="28675"/>
                  </a:lnTo>
                  <a:lnTo>
                    <a:pt x="268504" y="60844"/>
                  </a:lnTo>
                  <a:lnTo>
                    <a:pt x="289602" y="101632"/>
                  </a:lnTo>
                  <a:lnTo>
                    <a:pt x="297179" y="148589"/>
                  </a:lnTo>
                  <a:lnTo>
                    <a:pt x="289602" y="195547"/>
                  </a:lnTo>
                  <a:lnTo>
                    <a:pt x="268504" y="236335"/>
                  </a:lnTo>
                  <a:lnTo>
                    <a:pt x="236335" y="268504"/>
                  </a:lnTo>
                  <a:lnTo>
                    <a:pt x="195547" y="289602"/>
                  </a:lnTo>
                  <a:lnTo>
                    <a:pt x="148590" y="297180"/>
                  </a:lnTo>
                  <a:lnTo>
                    <a:pt x="101632" y="289602"/>
                  </a:lnTo>
                  <a:lnTo>
                    <a:pt x="60844" y="268504"/>
                  </a:lnTo>
                  <a:lnTo>
                    <a:pt x="28675" y="236335"/>
                  </a:lnTo>
                  <a:lnTo>
                    <a:pt x="7577" y="195547"/>
                  </a:lnTo>
                  <a:lnTo>
                    <a:pt x="0" y="148589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7442454" y="302895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0" y="148589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89"/>
                  </a:lnTo>
                  <a:lnTo>
                    <a:pt x="291083" y="195547"/>
                  </a:lnTo>
                  <a:lnTo>
                    <a:pt x="269869" y="236335"/>
                  </a:lnTo>
                  <a:lnTo>
                    <a:pt x="237530" y="268504"/>
                  </a:lnTo>
                  <a:lnTo>
                    <a:pt x="196535" y="289602"/>
                  </a:lnTo>
                  <a:lnTo>
                    <a:pt x="149351" y="297180"/>
                  </a:lnTo>
                  <a:lnTo>
                    <a:pt x="102168" y="289602"/>
                  </a:lnTo>
                  <a:lnTo>
                    <a:pt x="61173" y="268504"/>
                  </a:lnTo>
                  <a:lnTo>
                    <a:pt x="28834" y="236335"/>
                  </a:lnTo>
                  <a:lnTo>
                    <a:pt x="7620" y="195547"/>
                  </a:lnTo>
                  <a:lnTo>
                    <a:pt x="0" y="14858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8050530" y="302895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149351" y="0"/>
                  </a:moveTo>
                  <a:lnTo>
                    <a:pt x="102168" y="7577"/>
                  </a:lnTo>
                  <a:lnTo>
                    <a:pt x="61173" y="28675"/>
                  </a:lnTo>
                  <a:lnTo>
                    <a:pt x="28834" y="60844"/>
                  </a:lnTo>
                  <a:lnTo>
                    <a:pt x="7620" y="101632"/>
                  </a:lnTo>
                  <a:lnTo>
                    <a:pt x="0" y="148589"/>
                  </a:lnTo>
                  <a:lnTo>
                    <a:pt x="7620" y="195547"/>
                  </a:lnTo>
                  <a:lnTo>
                    <a:pt x="28834" y="236335"/>
                  </a:lnTo>
                  <a:lnTo>
                    <a:pt x="61173" y="268504"/>
                  </a:lnTo>
                  <a:lnTo>
                    <a:pt x="102168" y="289602"/>
                  </a:lnTo>
                  <a:lnTo>
                    <a:pt x="149351" y="297180"/>
                  </a:lnTo>
                  <a:lnTo>
                    <a:pt x="196535" y="289602"/>
                  </a:lnTo>
                  <a:lnTo>
                    <a:pt x="237530" y="268504"/>
                  </a:lnTo>
                  <a:lnTo>
                    <a:pt x="269869" y="236335"/>
                  </a:lnTo>
                  <a:lnTo>
                    <a:pt x="291083" y="195547"/>
                  </a:lnTo>
                  <a:lnTo>
                    <a:pt x="298703" y="148589"/>
                  </a:lnTo>
                  <a:lnTo>
                    <a:pt x="291083" y="101632"/>
                  </a:lnTo>
                  <a:lnTo>
                    <a:pt x="269869" y="60844"/>
                  </a:lnTo>
                  <a:lnTo>
                    <a:pt x="237530" y="28675"/>
                  </a:lnTo>
                  <a:lnTo>
                    <a:pt x="196535" y="757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8050530" y="302895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0" y="148589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89"/>
                  </a:lnTo>
                  <a:lnTo>
                    <a:pt x="291083" y="195547"/>
                  </a:lnTo>
                  <a:lnTo>
                    <a:pt x="269869" y="236335"/>
                  </a:lnTo>
                  <a:lnTo>
                    <a:pt x="237530" y="268504"/>
                  </a:lnTo>
                  <a:lnTo>
                    <a:pt x="196535" y="289602"/>
                  </a:lnTo>
                  <a:lnTo>
                    <a:pt x="149351" y="297180"/>
                  </a:lnTo>
                  <a:lnTo>
                    <a:pt x="102168" y="289602"/>
                  </a:lnTo>
                  <a:lnTo>
                    <a:pt x="61173" y="268504"/>
                  </a:lnTo>
                  <a:lnTo>
                    <a:pt x="28834" y="236335"/>
                  </a:lnTo>
                  <a:lnTo>
                    <a:pt x="7620" y="195547"/>
                  </a:lnTo>
                  <a:lnTo>
                    <a:pt x="0" y="148589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4378" y="3028950"/>
              <a:ext cx="2123440" cy="1074420"/>
            </a:xfrm>
            <a:custGeom>
              <a:avLst/>
              <a:gdLst/>
              <a:ahLst/>
              <a:cxnLst/>
              <a:rect l="l" t="t" r="r" b="b"/>
              <a:pathLst>
                <a:path w="2123440" h="1074420">
                  <a:moveTo>
                    <a:pt x="1824227" y="148589"/>
                  </a:moveTo>
                  <a:lnTo>
                    <a:pt x="1831848" y="101632"/>
                  </a:lnTo>
                  <a:lnTo>
                    <a:pt x="1853062" y="60844"/>
                  </a:lnTo>
                  <a:lnTo>
                    <a:pt x="1885401" y="28675"/>
                  </a:lnTo>
                  <a:lnTo>
                    <a:pt x="1926396" y="7577"/>
                  </a:lnTo>
                  <a:lnTo>
                    <a:pt x="1973579" y="0"/>
                  </a:lnTo>
                  <a:lnTo>
                    <a:pt x="2020763" y="7577"/>
                  </a:lnTo>
                  <a:lnTo>
                    <a:pt x="2061758" y="28675"/>
                  </a:lnTo>
                  <a:lnTo>
                    <a:pt x="2094097" y="60844"/>
                  </a:lnTo>
                  <a:lnTo>
                    <a:pt x="2115311" y="101632"/>
                  </a:lnTo>
                  <a:lnTo>
                    <a:pt x="2122931" y="148589"/>
                  </a:lnTo>
                  <a:lnTo>
                    <a:pt x="2115311" y="195547"/>
                  </a:lnTo>
                  <a:lnTo>
                    <a:pt x="2094097" y="236335"/>
                  </a:lnTo>
                  <a:lnTo>
                    <a:pt x="2061758" y="268504"/>
                  </a:lnTo>
                  <a:lnTo>
                    <a:pt x="2020763" y="289602"/>
                  </a:lnTo>
                  <a:lnTo>
                    <a:pt x="1973579" y="297180"/>
                  </a:lnTo>
                  <a:lnTo>
                    <a:pt x="1926396" y="289602"/>
                  </a:lnTo>
                  <a:lnTo>
                    <a:pt x="1885401" y="268504"/>
                  </a:lnTo>
                  <a:lnTo>
                    <a:pt x="1853062" y="236335"/>
                  </a:lnTo>
                  <a:lnTo>
                    <a:pt x="1831848" y="195547"/>
                  </a:lnTo>
                  <a:lnTo>
                    <a:pt x="1824227" y="148589"/>
                  </a:lnTo>
                  <a:close/>
                </a:path>
                <a:path w="2123440" h="1074420">
                  <a:moveTo>
                    <a:pt x="0" y="925830"/>
                  </a:moveTo>
                  <a:lnTo>
                    <a:pt x="7577" y="878872"/>
                  </a:lnTo>
                  <a:lnTo>
                    <a:pt x="28675" y="838084"/>
                  </a:lnTo>
                  <a:lnTo>
                    <a:pt x="60844" y="805915"/>
                  </a:lnTo>
                  <a:lnTo>
                    <a:pt x="101632" y="784817"/>
                  </a:lnTo>
                  <a:lnTo>
                    <a:pt x="148590" y="777240"/>
                  </a:lnTo>
                  <a:lnTo>
                    <a:pt x="195547" y="784817"/>
                  </a:lnTo>
                  <a:lnTo>
                    <a:pt x="236335" y="805915"/>
                  </a:lnTo>
                  <a:lnTo>
                    <a:pt x="268504" y="838084"/>
                  </a:lnTo>
                  <a:lnTo>
                    <a:pt x="289602" y="878872"/>
                  </a:lnTo>
                  <a:lnTo>
                    <a:pt x="297179" y="925830"/>
                  </a:lnTo>
                  <a:lnTo>
                    <a:pt x="289602" y="972797"/>
                  </a:lnTo>
                  <a:lnTo>
                    <a:pt x="268504" y="1013586"/>
                  </a:lnTo>
                  <a:lnTo>
                    <a:pt x="236335" y="1045751"/>
                  </a:lnTo>
                  <a:lnTo>
                    <a:pt x="195547" y="1066845"/>
                  </a:lnTo>
                  <a:lnTo>
                    <a:pt x="148590" y="1074420"/>
                  </a:lnTo>
                  <a:lnTo>
                    <a:pt x="101632" y="1066845"/>
                  </a:lnTo>
                  <a:lnTo>
                    <a:pt x="60844" y="1045751"/>
                  </a:lnTo>
                  <a:lnTo>
                    <a:pt x="28675" y="1013586"/>
                  </a:lnTo>
                  <a:lnTo>
                    <a:pt x="7577" y="972797"/>
                  </a:lnTo>
                  <a:lnTo>
                    <a:pt x="0" y="92583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442454" y="380619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149351" y="0"/>
                  </a:moveTo>
                  <a:lnTo>
                    <a:pt x="102168" y="7577"/>
                  </a:lnTo>
                  <a:lnTo>
                    <a:pt x="61173" y="28675"/>
                  </a:lnTo>
                  <a:lnTo>
                    <a:pt x="28834" y="60844"/>
                  </a:lnTo>
                  <a:lnTo>
                    <a:pt x="7620" y="101632"/>
                  </a:lnTo>
                  <a:lnTo>
                    <a:pt x="0" y="148590"/>
                  </a:lnTo>
                  <a:lnTo>
                    <a:pt x="7620" y="195557"/>
                  </a:lnTo>
                  <a:lnTo>
                    <a:pt x="28834" y="236346"/>
                  </a:lnTo>
                  <a:lnTo>
                    <a:pt x="61173" y="268511"/>
                  </a:lnTo>
                  <a:lnTo>
                    <a:pt x="102168" y="289605"/>
                  </a:lnTo>
                  <a:lnTo>
                    <a:pt x="149351" y="297180"/>
                  </a:lnTo>
                  <a:lnTo>
                    <a:pt x="196535" y="289605"/>
                  </a:lnTo>
                  <a:lnTo>
                    <a:pt x="237530" y="268511"/>
                  </a:lnTo>
                  <a:lnTo>
                    <a:pt x="269869" y="236346"/>
                  </a:lnTo>
                  <a:lnTo>
                    <a:pt x="291083" y="195557"/>
                  </a:lnTo>
                  <a:lnTo>
                    <a:pt x="298703" y="148590"/>
                  </a:lnTo>
                  <a:lnTo>
                    <a:pt x="291083" y="101632"/>
                  </a:lnTo>
                  <a:lnTo>
                    <a:pt x="269869" y="60844"/>
                  </a:lnTo>
                  <a:lnTo>
                    <a:pt x="237530" y="28675"/>
                  </a:lnTo>
                  <a:lnTo>
                    <a:pt x="196535" y="757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442454" y="380619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0" y="148590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90"/>
                  </a:lnTo>
                  <a:lnTo>
                    <a:pt x="291083" y="195557"/>
                  </a:lnTo>
                  <a:lnTo>
                    <a:pt x="269869" y="236346"/>
                  </a:lnTo>
                  <a:lnTo>
                    <a:pt x="237530" y="268511"/>
                  </a:lnTo>
                  <a:lnTo>
                    <a:pt x="196535" y="289605"/>
                  </a:lnTo>
                  <a:lnTo>
                    <a:pt x="149351" y="297180"/>
                  </a:lnTo>
                  <a:lnTo>
                    <a:pt x="102168" y="289605"/>
                  </a:lnTo>
                  <a:lnTo>
                    <a:pt x="61173" y="268511"/>
                  </a:lnTo>
                  <a:lnTo>
                    <a:pt x="28834" y="236346"/>
                  </a:lnTo>
                  <a:lnTo>
                    <a:pt x="7620" y="195557"/>
                  </a:lnTo>
                  <a:lnTo>
                    <a:pt x="0" y="148590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50530" y="380619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149351" y="0"/>
                  </a:moveTo>
                  <a:lnTo>
                    <a:pt x="102168" y="7577"/>
                  </a:lnTo>
                  <a:lnTo>
                    <a:pt x="61173" y="28675"/>
                  </a:lnTo>
                  <a:lnTo>
                    <a:pt x="28834" y="60844"/>
                  </a:lnTo>
                  <a:lnTo>
                    <a:pt x="7620" y="101632"/>
                  </a:lnTo>
                  <a:lnTo>
                    <a:pt x="0" y="148590"/>
                  </a:lnTo>
                  <a:lnTo>
                    <a:pt x="7620" y="195557"/>
                  </a:lnTo>
                  <a:lnTo>
                    <a:pt x="28834" y="236346"/>
                  </a:lnTo>
                  <a:lnTo>
                    <a:pt x="61173" y="268511"/>
                  </a:lnTo>
                  <a:lnTo>
                    <a:pt x="102168" y="289605"/>
                  </a:lnTo>
                  <a:lnTo>
                    <a:pt x="149351" y="297180"/>
                  </a:lnTo>
                  <a:lnTo>
                    <a:pt x="196535" y="289605"/>
                  </a:lnTo>
                  <a:lnTo>
                    <a:pt x="237530" y="268511"/>
                  </a:lnTo>
                  <a:lnTo>
                    <a:pt x="269869" y="236346"/>
                  </a:lnTo>
                  <a:lnTo>
                    <a:pt x="291083" y="195557"/>
                  </a:lnTo>
                  <a:lnTo>
                    <a:pt x="298703" y="148590"/>
                  </a:lnTo>
                  <a:lnTo>
                    <a:pt x="291083" y="101632"/>
                  </a:lnTo>
                  <a:lnTo>
                    <a:pt x="269869" y="60844"/>
                  </a:lnTo>
                  <a:lnTo>
                    <a:pt x="237530" y="28675"/>
                  </a:lnTo>
                  <a:lnTo>
                    <a:pt x="196535" y="757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530" y="3806190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0" y="148590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90"/>
                  </a:lnTo>
                  <a:lnTo>
                    <a:pt x="291083" y="195557"/>
                  </a:lnTo>
                  <a:lnTo>
                    <a:pt x="269869" y="236346"/>
                  </a:lnTo>
                  <a:lnTo>
                    <a:pt x="237530" y="268511"/>
                  </a:lnTo>
                  <a:lnTo>
                    <a:pt x="196535" y="289605"/>
                  </a:lnTo>
                  <a:lnTo>
                    <a:pt x="149351" y="297180"/>
                  </a:lnTo>
                  <a:lnTo>
                    <a:pt x="102168" y="289605"/>
                  </a:lnTo>
                  <a:lnTo>
                    <a:pt x="61173" y="268511"/>
                  </a:lnTo>
                  <a:lnTo>
                    <a:pt x="28834" y="236346"/>
                  </a:lnTo>
                  <a:lnTo>
                    <a:pt x="7620" y="195557"/>
                  </a:lnTo>
                  <a:lnTo>
                    <a:pt x="0" y="148590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0702" y="2362962"/>
              <a:ext cx="1816735" cy="1740535"/>
            </a:xfrm>
            <a:custGeom>
              <a:avLst/>
              <a:gdLst/>
              <a:ahLst/>
              <a:cxnLst/>
              <a:rect l="l" t="t" r="r" b="b"/>
              <a:pathLst>
                <a:path w="1816734" h="1740535">
                  <a:moveTo>
                    <a:pt x="1517903" y="1591818"/>
                  </a:moveTo>
                  <a:lnTo>
                    <a:pt x="1525524" y="1544860"/>
                  </a:lnTo>
                  <a:lnTo>
                    <a:pt x="1546738" y="1504072"/>
                  </a:lnTo>
                  <a:lnTo>
                    <a:pt x="1579077" y="1471903"/>
                  </a:lnTo>
                  <a:lnTo>
                    <a:pt x="1620072" y="1450805"/>
                  </a:lnTo>
                  <a:lnTo>
                    <a:pt x="1667255" y="1443228"/>
                  </a:lnTo>
                  <a:lnTo>
                    <a:pt x="1714439" y="1450805"/>
                  </a:lnTo>
                  <a:lnTo>
                    <a:pt x="1755434" y="1471903"/>
                  </a:lnTo>
                  <a:lnTo>
                    <a:pt x="1787773" y="1504072"/>
                  </a:lnTo>
                  <a:lnTo>
                    <a:pt x="1808987" y="1544860"/>
                  </a:lnTo>
                  <a:lnTo>
                    <a:pt x="1816607" y="1591818"/>
                  </a:lnTo>
                  <a:lnTo>
                    <a:pt x="1808987" y="1638785"/>
                  </a:lnTo>
                  <a:lnTo>
                    <a:pt x="1787773" y="1679574"/>
                  </a:lnTo>
                  <a:lnTo>
                    <a:pt x="1755434" y="1711739"/>
                  </a:lnTo>
                  <a:lnTo>
                    <a:pt x="1714439" y="1732833"/>
                  </a:lnTo>
                  <a:lnTo>
                    <a:pt x="1667255" y="1740408"/>
                  </a:lnTo>
                  <a:lnTo>
                    <a:pt x="1620072" y="1732833"/>
                  </a:lnTo>
                  <a:lnTo>
                    <a:pt x="1579077" y="1711739"/>
                  </a:lnTo>
                  <a:lnTo>
                    <a:pt x="1546738" y="1679574"/>
                  </a:lnTo>
                  <a:lnTo>
                    <a:pt x="1525524" y="1638785"/>
                  </a:lnTo>
                  <a:lnTo>
                    <a:pt x="1517903" y="1591818"/>
                  </a:lnTo>
                  <a:close/>
                </a:path>
                <a:path w="1816734" h="174053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48778" y="236296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149351" y="0"/>
                  </a:moveTo>
                  <a:lnTo>
                    <a:pt x="102168" y="7619"/>
                  </a:lnTo>
                  <a:lnTo>
                    <a:pt x="61173" y="28834"/>
                  </a:lnTo>
                  <a:lnTo>
                    <a:pt x="28834" y="61173"/>
                  </a:lnTo>
                  <a:lnTo>
                    <a:pt x="7620" y="102168"/>
                  </a:lnTo>
                  <a:lnTo>
                    <a:pt x="0" y="149351"/>
                  </a:lnTo>
                  <a:lnTo>
                    <a:pt x="7620" y="196535"/>
                  </a:lnTo>
                  <a:lnTo>
                    <a:pt x="28834" y="237530"/>
                  </a:lnTo>
                  <a:lnTo>
                    <a:pt x="61173" y="269869"/>
                  </a:lnTo>
                  <a:lnTo>
                    <a:pt x="102168" y="291084"/>
                  </a:lnTo>
                  <a:lnTo>
                    <a:pt x="149351" y="298704"/>
                  </a:lnTo>
                  <a:lnTo>
                    <a:pt x="196535" y="291084"/>
                  </a:lnTo>
                  <a:lnTo>
                    <a:pt x="237530" y="269869"/>
                  </a:lnTo>
                  <a:lnTo>
                    <a:pt x="269869" y="237530"/>
                  </a:lnTo>
                  <a:lnTo>
                    <a:pt x="291083" y="196535"/>
                  </a:lnTo>
                  <a:lnTo>
                    <a:pt x="298703" y="149351"/>
                  </a:lnTo>
                  <a:lnTo>
                    <a:pt x="291083" y="102168"/>
                  </a:lnTo>
                  <a:lnTo>
                    <a:pt x="269869" y="61173"/>
                  </a:lnTo>
                  <a:lnTo>
                    <a:pt x="237530" y="28834"/>
                  </a:lnTo>
                  <a:lnTo>
                    <a:pt x="196535" y="7619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748778" y="236296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19"/>
                  </a:lnTo>
                  <a:lnTo>
                    <a:pt x="149351" y="0"/>
                  </a:lnTo>
                  <a:lnTo>
                    <a:pt x="196535" y="7619"/>
                  </a:lnTo>
                  <a:lnTo>
                    <a:pt x="237530" y="28834"/>
                  </a:lnTo>
                  <a:lnTo>
                    <a:pt x="269869" y="61173"/>
                  </a:lnTo>
                  <a:lnTo>
                    <a:pt x="291083" y="102168"/>
                  </a:lnTo>
                  <a:lnTo>
                    <a:pt x="298703" y="149351"/>
                  </a:lnTo>
                  <a:lnTo>
                    <a:pt x="291083" y="196535"/>
                  </a:lnTo>
                  <a:lnTo>
                    <a:pt x="269869" y="237530"/>
                  </a:lnTo>
                  <a:lnTo>
                    <a:pt x="237530" y="269869"/>
                  </a:lnTo>
                  <a:lnTo>
                    <a:pt x="196535" y="291084"/>
                  </a:lnTo>
                  <a:lnTo>
                    <a:pt x="149351" y="298704"/>
                  </a:lnTo>
                  <a:lnTo>
                    <a:pt x="102168" y="291084"/>
                  </a:lnTo>
                  <a:lnTo>
                    <a:pt x="61173" y="269869"/>
                  </a:lnTo>
                  <a:lnTo>
                    <a:pt x="28834" y="237530"/>
                  </a:lnTo>
                  <a:lnTo>
                    <a:pt x="7620" y="196535"/>
                  </a:lnTo>
                  <a:lnTo>
                    <a:pt x="0" y="149351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748778" y="1669542"/>
              <a:ext cx="906780" cy="992505"/>
            </a:xfrm>
            <a:custGeom>
              <a:avLst/>
              <a:gdLst/>
              <a:ahLst/>
              <a:cxnLst/>
              <a:rect l="l" t="t" r="r" b="b"/>
              <a:pathLst>
                <a:path w="906779" h="992505">
                  <a:moveTo>
                    <a:pt x="608076" y="842772"/>
                  </a:moveTo>
                  <a:lnTo>
                    <a:pt x="615696" y="795588"/>
                  </a:lnTo>
                  <a:lnTo>
                    <a:pt x="636910" y="754593"/>
                  </a:lnTo>
                  <a:lnTo>
                    <a:pt x="669249" y="722254"/>
                  </a:lnTo>
                  <a:lnTo>
                    <a:pt x="710244" y="701040"/>
                  </a:lnTo>
                  <a:lnTo>
                    <a:pt x="757427" y="693420"/>
                  </a:lnTo>
                  <a:lnTo>
                    <a:pt x="804611" y="701040"/>
                  </a:lnTo>
                  <a:lnTo>
                    <a:pt x="845606" y="722254"/>
                  </a:lnTo>
                  <a:lnTo>
                    <a:pt x="877945" y="754593"/>
                  </a:lnTo>
                  <a:lnTo>
                    <a:pt x="899159" y="795588"/>
                  </a:lnTo>
                  <a:lnTo>
                    <a:pt x="906779" y="842772"/>
                  </a:lnTo>
                  <a:lnTo>
                    <a:pt x="899159" y="889955"/>
                  </a:lnTo>
                  <a:lnTo>
                    <a:pt x="877945" y="930950"/>
                  </a:lnTo>
                  <a:lnTo>
                    <a:pt x="845606" y="963289"/>
                  </a:lnTo>
                  <a:lnTo>
                    <a:pt x="804611" y="984504"/>
                  </a:lnTo>
                  <a:lnTo>
                    <a:pt x="757427" y="992124"/>
                  </a:lnTo>
                  <a:lnTo>
                    <a:pt x="710244" y="984504"/>
                  </a:lnTo>
                  <a:lnTo>
                    <a:pt x="669249" y="963289"/>
                  </a:lnTo>
                  <a:lnTo>
                    <a:pt x="636910" y="930950"/>
                  </a:lnTo>
                  <a:lnTo>
                    <a:pt x="615696" y="889955"/>
                  </a:lnTo>
                  <a:lnTo>
                    <a:pt x="608076" y="842772"/>
                  </a:lnTo>
                  <a:close/>
                </a:path>
                <a:path w="906779" h="992505">
                  <a:moveTo>
                    <a:pt x="0" y="148590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90"/>
                  </a:lnTo>
                  <a:lnTo>
                    <a:pt x="291083" y="195547"/>
                  </a:lnTo>
                  <a:lnTo>
                    <a:pt x="269869" y="236335"/>
                  </a:lnTo>
                  <a:lnTo>
                    <a:pt x="237530" y="268504"/>
                  </a:lnTo>
                  <a:lnTo>
                    <a:pt x="196535" y="289602"/>
                  </a:lnTo>
                  <a:lnTo>
                    <a:pt x="149351" y="297180"/>
                  </a:lnTo>
                  <a:lnTo>
                    <a:pt x="102168" y="289602"/>
                  </a:lnTo>
                  <a:lnTo>
                    <a:pt x="61173" y="268504"/>
                  </a:lnTo>
                  <a:lnTo>
                    <a:pt x="28834" y="236335"/>
                  </a:lnTo>
                  <a:lnTo>
                    <a:pt x="7620" y="195547"/>
                  </a:lnTo>
                  <a:lnTo>
                    <a:pt x="0" y="14859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2880" y="2425319"/>
              <a:ext cx="184023" cy="1840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5559" y="3090799"/>
              <a:ext cx="184023" cy="184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7045" y="3090799"/>
              <a:ext cx="184023" cy="1840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7045" y="3868293"/>
              <a:ext cx="184023" cy="1839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8715" y="3868293"/>
              <a:ext cx="184023" cy="183908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643551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</a:t>
            </a:r>
            <a:r>
              <a:rPr dirty="0"/>
              <a:t>:</a:t>
            </a:r>
            <a:r>
              <a:rPr spc="-87" dirty="0"/>
              <a:t> </a:t>
            </a:r>
            <a:r>
              <a:rPr spc="-13" dirty="0"/>
              <a:t>Dropout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59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25" name="object 25"/>
          <p:cNvSpPr txBox="1"/>
          <p:nvPr/>
        </p:nvSpPr>
        <p:spPr>
          <a:xfrm>
            <a:off x="9248987" y="390246"/>
            <a:ext cx="2313093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forward </a:t>
            </a:r>
            <a:r>
              <a:rPr sz="2400" dirty="0">
                <a:latin typeface="Arial MT"/>
                <a:cs typeface="Arial MT"/>
              </a:rPr>
              <a:t>pass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3- </a:t>
            </a:r>
            <a:r>
              <a:rPr sz="2400" dirty="0">
                <a:latin typeface="Arial MT"/>
                <a:cs typeface="Arial MT"/>
              </a:rPr>
              <a:t>layer</a:t>
            </a:r>
            <a:r>
              <a:rPr sz="2400" spc="-13" dirty="0">
                <a:latin typeface="Arial MT"/>
                <a:cs typeface="Arial MT"/>
              </a:rPr>
              <a:t> network </a:t>
            </a:r>
            <a:r>
              <a:rPr sz="2400" dirty="0">
                <a:latin typeface="Arial MT"/>
                <a:cs typeface="Arial MT"/>
              </a:rPr>
              <a:t>using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dropout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65503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643551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Regularization:</a:t>
            </a:r>
            <a:r>
              <a:rPr spc="-8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947421"/>
            <a:ext cx="11554460" cy="1671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How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this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possibly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good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idea?</a:t>
            </a:r>
            <a:endParaRPr sz="3200">
              <a:latin typeface="Arial MT"/>
              <a:cs typeface="Arial MT"/>
            </a:endParaRPr>
          </a:p>
          <a:p>
            <a:pPr marL="4040192">
              <a:spcBef>
                <a:spcPts val="3287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Forces</a:t>
            </a:r>
            <a:r>
              <a:rPr sz="24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24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network</a:t>
            </a:r>
            <a:r>
              <a:rPr sz="2400" spc="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4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have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4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redundant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representation;</a:t>
            </a:r>
            <a:endParaRPr sz="2400">
              <a:latin typeface="Arial MT"/>
              <a:cs typeface="Arial MT"/>
            </a:endParaRPr>
          </a:p>
          <a:p>
            <a:pPr marL="4040192"/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Prevents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co-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adaptation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features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45202" y="2836418"/>
            <a:ext cx="1523153" cy="2855807"/>
            <a:chOff x="3783901" y="2127313"/>
            <a:chExt cx="1142365" cy="2141855"/>
          </a:xfrm>
        </p:grpSpPr>
        <p:sp>
          <p:nvSpPr>
            <p:cNvPr id="5" name="object 5"/>
            <p:cNvSpPr/>
            <p:nvPr/>
          </p:nvSpPr>
          <p:spPr>
            <a:xfrm>
              <a:off x="3788664" y="2132076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6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2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1" y="196596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88664" y="2132076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0" y="196596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1" y="196596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2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6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88664" y="2563368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5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2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1" y="196595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788664" y="2563368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0" y="196595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1" y="196595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2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5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88664" y="2994660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196596" y="0"/>
                  </a:moveTo>
                  <a:lnTo>
                    <a:pt x="151515" y="5214"/>
                  </a:lnTo>
                  <a:lnTo>
                    <a:pt x="110134" y="20065"/>
                  </a:lnTo>
                  <a:lnTo>
                    <a:pt x="73631" y="43367"/>
                  </a:lnTo>
                  <a:lnTo>
                    <a:pt x="43187" y="73933"/>
                  </a:lnTo>
                  <a:lnTo>
                    <a:pt x="19980" y="110578"/>
                  </a:lnTo>
                  <a:lnTo>
                    <a:pt x="5191" y="152115"/>
                  </a:lnTo>
                  <a:lnTo>
                    <a:pt x="0" y="197357"/>
                  </a:lnTo>
                  <a:lnTo>
                    <a:pt x="5191" y="242600"/>
                  </a:lnTo>
                  <a:lnTo>
                    <a:pt x="19980" y="284137"/>
                  </a:lnTo>
                  <a:lnTo>
                    <a:pt x="43187" y="320782"/>
                  </a:lnTo>
                  <a:lnTo>
                    <a:pt x="73631" y="351348"/>
                  </a:lnTo>
                  <a:lnTo>
                    <a:pt x="110134" y="374650"/>
                  </a:lnTo>
                  <a:lnTo>
                    <a:pt x="151515" y="389501"/>
                  </a:lnTo>
                  <a:lnTo>
                    <a:pt x="196596" y="394715"/>
                  </a:lnTo>
                  <a:lnTo>
                    <a:pt x="241676" y="389501"/>
                  </a:lnTo>
                  <a:lnTo>
                    <a:pt x="283057" y="374650"/>
                  </a:lnTo>
                  <a:lnTo>
                    <a:pt x="319560" y="351348"/>
                  </a:lnTo>
                  <a:lnTo>
                    <a:pt x="350004" y="320782"/>
                  </a:lnTo>
                  <a:lnTo>
                    <a:pt x="373211" y="284137"/>
                  </a:lnTo>
                  <a:lnTo>
                    <a:pt x="388000" y="242600"/>
                  </a:lnTo>
                  <a:lnTo>
                    <a:pt x="393191" y="197357"/>
                  </a:lnTo>
                  <a:lnTo>
                    <a:pt x="388000" y="152115"/>
                  </a:lnTo>
                  <a:lnTo>
                    <a:pt x="373211" y="110578"/>
                  </a:lnTo>
                  <a:lnTo>
                    <a:pt x="350004" y="73933"/>
                  </a:lnTo>
                  <a:lnTo>
                    <a:pt x="319560" y="43367"/>
                  </a:lnTo>
                  <a:lnTo>
                    <a:pt x="283057" y="20065"/>
                  </a:lnTo>
                  <a:lnTo>
                    <a:pt x="241676" y="5214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88664" y="2994660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0" y="197357"/>
                  </a:moveTo>
                  <a:lnTo>
                    <a:pt x="5191" y="152115"/>
                  </a:lnTo>
                  <a:lnTo>
                    <a:pt x="19980" y="110578"/>
                  </a:lnTo>
                  <a:lnTo>
                    <a:pt x="43187" y="73933"/>
                  </a:lnTo>
                  <a:lnTo>
                    <a:pt x="73631" y="43367"/>
                  </a:lnTo>
                  <a:lnTo>
                    <a:pt x="110134" y="20065"/>
                  </a:lnTo>
                  <a:lnTo>
                    <a:pt x="151515" y="5214"/>
                  </a:lnTo>
                  <a:lnTo>
                    <a:pt x="196596" y="0"/>
                  </a:lnTo>
                  <a:lnTo>
                    <a:pt x="241676" y="5214"/>
                  </a:lnTo>
                  <a:lnTo>
                    <a:pt x="283057" y="20065"/>
                  </a:lnTo>
                  <a:lnTo>
                    <a:pt x="319560" y="43367"/>
                  </a:lnTo>
                  <a:lnTo>
                    <a:pt x="350004" y="73933"/>
                  </a:lnTo>
                  <a:lnTo>
                    <a:pt x="373211" y="110578"/>
                  </a:lnTo>
                  <a:lnTo>
                    <a:pt x="388000" y="152115"/>
                  </a:lnTo>
                  <a:lnTo>
                    <a:pt x="393191" y="197357"/>
                  </a:lnTo>
                  <a:lnTo>
                    <a:pt x="388000" y="242600"/>
                  </a:lnTo>
                  <a:lnTo>
                    <a:pt x="373211" y="284137"/>
                  </a:lnTo>
                  <a:lnTo>
                    <a:pt x="350004" y="320782"/>
                  </a:lnTo>
                  <a:lnTo>
                    <a:pt x="319560" y="351348"/>
                  </a:lnTo>
                  <a:lnTo>
                    <a:pt x="283057" y="374650"/>
                  </a:lnTo>
                  <a:lnTo>
                    <a:pt x="241676" y="389501"/>
                  </a:lnTo>
                  <a:lnTo>
                    <a:pt x="196596" y="394715"/>
                  </a:lnTo>
                  <a:lnTo>
                    <a:pt x="151515" y="389501"/>
                  </a:lnTo>
                  <a:lnTo>
                    <a:pt x="110134" y="374650"/>
                  </a:lnTo>
                  <a:lnTo>
                    <a:pt x="73631" y="351348"/>
                  </a:lnTo>
                  <a:lnTo>
                    <a:pt x="43187" y="320782"/>
                  </a:lnTo>
                  <a:lnTo>
                    <a:pt x="19980" y="284137"/>
                  </a:lnTo>
                  <a:lnTo>
                    <a:pt x="5191" y="242600"/>
                  </a:lnTo>
                  <a:lnTo>
                    <a:pt x="0" y="197357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88664" y="3441192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196596" y="0"/>
                  </a:moveTo>
                  <a:lnTo>
                    <a:pt x="151515" y="5214"/>
                  </a:lnTo>
                  <a:lnTo>
                    <a:pt x="110134" y="20065"/>
                  </a:lnTo>
                  <a:lnTo>
                    <a:pt x="73631" y="43367"/>
                  </a:lnTo>
                  <a:lnTo>
                    <a:pt x="43187" y="73933"/>
                  </a:lnTo>
                  <a:lnTo>
                    <a:pt x="19980" y="110578"/>
                  </a:lnTo>
                  <a:lnTo>
                    <a:pt x="5191" y="152115"/>
                  </a:lnTo>
                  <a:lnTo>
                    <a:pt x="0" y="197357"/>
                  </a:lnTo>
                  <a:lnTo>
                    <a:pt x="5191" y="242600"/>
                  </a:lnTo>
                  <a:lnTo>
                    <a:pt x="19980" y="284137"/>
                  </a:lnTo>
                  <a:lnTo>
                    <a:pt x="43187" y="320782"/>
                  </a:lnTo>
                  <a:lnTo>
                    <a:pt x="73631" y="351348"/>
                  </a:lnTo>
                  <a:lnTo>
                    <a:pt x="110134" y="374650"/>
                  </a:lnTo>
                  <a:lnTo>
                    <a:pt x="151515" y="389501"/>
                  </a:lnTo>
                  <a:lnTo>
                    <a:pt x="196596" y="394715"/>
                  </a:lnTo>
                  <a:lnTo>
                    <a:pt x="241676" y="389501"/>
                  </a:lnTo>
                  <a:lnTo>
                    <a:pt x="283057" y="374650"/>
                  </a:lnTo>
                  <a:lnTo>
                    <a:pt x="319560" y="351348"/>
                  </a:lnTo>
                  <a:lnTo>
                    <a:pt x="350004" y="320782"/>
                  </a:lnTo>
                  <a:lnTo>
                    <a:pt x="373211" y="284137"/>
                  </a:lnTo>
                  <a:lnTo>
                    <a:pt x="388000" y="242600"/>
                  </a:lnTo>
                  <a:lnTo>
                    <a:pt x="393191" y="197357"/>
                  </a:lnTo>
                  <a:lnTo>
                    <a:pt x="388000" y="152115"/>
                  </a:lnTo>
                  <a:lnTo>
                    <a:pt x="373211" y="110578"/>
                  </a:lnTo>
                  <a:lnTo>
                    <a:pt x="350004" y="73933"/>
                  </a:lnTo>
                  <a:lnTo>
                    <a:pt x="319560" y="43367"/>
                  </a:lnTo>
                  <a:lnTo>
                    <a:pt x="283057" y="20065"/>
                  </a:lnTo>
                  <a:lnTo>
                    <a:pt x="241676" y="5214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8664" y="3441192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0" y="197357"/>
                  </a:moveTo>
                  <a:lnTo>
                    <a:pt x="5191" y="152115"/>
                  </a:lnTo>
                  <a:lnTo>
                    <a:pt x="19980" y="110578"/>
                  </a:lnTo>
                  <a:lnTo>
                    <a:pt x="43187" y="73933"/>
                  </a:lnTo>
                  <a:lnTo>
                    <a:pt x="73631" y="43367"/>
                  </a:lnTo>
                  <a:lnTo>
                    <a:pt x="110134" y="20065"/>
                  </a:lnTo>
                  <a:lnTo>
                    <a:pt x="151515" y="5214"/>
                  </a:lnTo>
                  <a:lnTo>
                    <a:pt x="196596" y="0"/>
                  </a:lnTo>
                  <a:lnTo>
                    <a:pt x="241676" y="5214"/>
                  </a:lnTo>
                  <a:lnTo>
                    <a:pt x="283057" y="20065"/>
                  </a:lnTo>
                  <a:lnTo>
                    <a:pt x="319560" y="43367"/>
                  </a:lnTo>
                  <a:lnTo>
                    <a:pt x="350004" y="73933"/>
                  </a:lnTo>
                  <a:lnTo>
                    <a:pt x="373211" y="110578"/>
                  </a:lnTo>
                  <a:lnTo>
                    <a:pt x="388000" y="152115"/>
                  </a:lnTo>
                  <a:lnTo>
                    <a:pt x="393191" y="197357"/>
                  </a:lnTo>
                  <a:lnTo>
                    <a:pt x="388000" y="242600"/>
                  </a:lnTo>
                  <a:lnTo>
                    <a:pt x="373211" y="284137"/>
                  </a:lnTo>
                  <a:lnTo>
                    <a:pt x="350004" y="320782"/>
                  </a:lnTo>
                  <a:lnTo>
                    <a:pt x="319560" y="351348"/>
                  </a:lnTo>
                  <a:lnTo>
                    <a:pt x="283057" y="374650"/>
                  </a:lnTo>
                  <a:lnTo>
                    <a:pt x="241676" y="389501"/>
                  </a:lnTo>
                  <a:lnTo>
                    <a:pt x="196596" y="394715"/>
                  </a:lnTo>
                  <a:lnTo>
                    <a:pt x="151515" y="389501"/>
                  </a:lnTo>
                  <a:lnTo>
                    <a:pt x="110134" y="374650"/>
                  </a:lnTo>
                  <a:lnTo>
                    <a:pt x="73631" y="351348"/>
                  </a:lnTo>
                  <a:lnTo>
                    <a:pt x="43187" y="320782"/>
                  </a:lnTo>
                  <a:lnTo>
                    <a:pt x="19980" y="284137"/>
                  </a:lnTo>
                  <a:lnTo>
                    <a:pt x="5191" y="242600"/>
                  </a:lnTo>
                  <a:lnTo>
                    <a:pt x="0" y="197357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88664" y="3869436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196596" y="0"/>
                  </a:moveTo>
                  <a:lnTo>
                    <a:pt x="151515" y="5212"/>
                  </a:lnTo>
                  <a:lnTo>
                    <a:pt x="110134" y="20058"/>
                  </a:lnTo>
                  <a:lnTo>
                    <a:pt x="73631" y="43355"/>
                  </a:lnTo>
                  <a:lnTo>
                    <a:pt x="43187" y="73917"/>
                  </a:lnTo>
                  <a:lnTo>
                    <a:pt x="19980" y="110562"/>
                  </a:lnTo>
                  <a:lnTo>
                    <a:pt x="5191" y="152103"/>
                  </a:lnTo>
                  <a:lnTo>
                    <a:pt x="0" y="197357"/>
                  </a:lnTo>
                  <a:lnTo>
                    <a:pt x="5191" y="242608"/>
                  </a:lnTo>
                  <a:lnTo>
                    <a:pt x="19980" y="284148"/>
                  </a:lnTo>
                  <a:lnTo>
                    <a:pt x="43187" y="320792"/>
                  </a:lnTo>
                  <a:lnTo>
                    <a:pt x="73631" y="351356"/>
                  </a:lnTo>
                  <a:lnTo>
                    <a:pt x="110134" y="374655"/>
                  </a:lnTo>
                  <a:lnTo>
                    <a:pt x="151515" y="389503"/>
                  </a:lnTo>
                  <a:lnTo>
                    <a:pt x="196596" y="394716"/>
                  </a:lnTo>
                  <a:lnTo>
                    <a:pt x="241676" y="389503"/>
                  </a:lnTo>
                  <a:lnTo>
                    <a:pt x="283057" y="374655"/>
                  </a:lnTo>
                  <a:lnTo>
                    <a:pt x="319560" y="351356"/>
                  </a:lnTo>
                  <a:lnTo>
                    <a:pt x="350004" y="320792"/>
                  </a:lnTo>
                  <a:lnTo>
                    <a:pt x="373211" y="284148"/>
                  </a:lnTo>
                  <a:lnTo>
                    <a:pt x="388000" y="242608"/>
                  </a:lnTo>
                  <a:lnTo>
                    <a:pt x="393191" y="197357"/>
                  </a:lnTo>
                  <a:lnTo>
                    <a:pt x="388000" y="152103"/>
                  </a:lnTo>
                  <a:lnTo>
                    <a:pt x="373211" y="110562"/>
                  </a:lnTo>
                  <a:lnTo>
                    <a:pt x="350004" y="73917"/>
                  </a:lnTo>
                  <a:lnTo>
                    <a:pt x="319560" y="43355"/>
                  </a:lnTo>
                  <a:lnTo>
                    <a:pt x="283057" y="20058"/>
                  </a:lnTo>
                  <a:lnTo>
                    <a:pt x="241676" y="5212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8664" y="3869436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0" y="197357"/>
                  </a:moveTo>
                  <a:lnTo>
                    <a:pt x="5191" y="152103"/>
                  </a:lnTo>
                  <a:lnTo>
                    <a:pt x="19980" y="110562"/>
                  </a:lnTo>
                  <a:lnTo>
                    <a:pt x="43187" y="73917"/>
                  </a:lnTo>
                  <a:lnTo>
                    <a:pt x="73631" y="43355"/>
                  </a:lnTo>
                  <a:lnTo>
                    <a:pt x="110134" y="20058"/>
                  </a:lnTo>
                  <a:lnTo>
                    <a:pt x="151515" y="5212"/>
                  </a:lnTo>
                  <a:lnTo>
                    <a:pt x="196596" y="0"/>
                  </a:lnTo>
                  <a:lnTo>
                    <a:pt x="241676" y="5212"/>
                  </a:lnTo>
                  <a:lnTo>
                    <a:pt x="283057" y="20058"/>
                  </a:lnTo>
                  <a:lnTo>
                    <a:pt x="319560" y="43355"/>
                  </a:lnTo>
                  <a:lnTo>
                    <a:pt x="350004" y="73917"/>
                  </a:lnTo>
                  <a:lnTo>
                    <a:pt x="373211" y="110562"/>
                  </a:lnTo>
                  <a:lnTo>
                    <a:pt x="388000" y="152103"/>
                  </a:lnTo>
                  <a:lnTo>
                    <a:pt x="393191" y="197357"/>
                  </a:lnTo>
                  <a:lnTo>
                    <a:pt x="388000" y="242608"/>
                  </a:lnTo>
                  <a:lnTo>
                    <a:pt x="373211" y="284148"/>
                  </a:lnTo>
                  <a:lnTo>
                    <a:pt x="350004" y="320792"/>
                  </a:lnTo>
                  <a:lnTo>
                    <a:pt x="319560" y="351356"/>
                  </a:lnTo>
                  <a:lnTo>
                    <a:pt x="283057" y="374655"/>
                  </a:lnTo>
                  <a:lnTo>
                    <a:pt x="241676" y="389503"/>
                  </a:lnTo>
                  <a:lnTo>
                    <a:pt x="196596" y="394716"/>
                  </a:lnTo>
                  <a:lnTo>
                    <a:pt x="151515" y="389503"/>
                  </a:lnTo>
                  <a:lnTo>
                    <a:pt x="110134" y="374655"/>
                  </a:lnTo>
                  <a:lnTo>
                    <a:pt x="73631" y="351356"/>
                  </a:lnTo>
                  <a:lnTo>
                    <a:pt x="43187" y="320792"/>
                  </a:lnTo>
                  <a:lnTo>
                    <a:pt x="19980" y="284148"/>
                  </a:lnTo>
                  <a:lnTo>
                    <a:pt x="5191" y="242608"/>
                  </a:lnTo>
                  <a:lnTo>
                    <a:pt x="0" y="197357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181856" y="2290571"/>
              <a:ext cx="744220" cy="1815464"/>
            </a:xfrm>
            <a:custGeom>
              <a:avLst/>
              <a:gdLst/>
              <a:ahLst/>
              <a:cxnLst/>
              <a:rect l="l" t="t" r="r" b="b"/>
              <a:pathLst>
                <a:path w="744220" h="1815464">
                  <a:moveTo>
                    <a:pt x="707644" y="1776984"/>
                  </a:moveTo>
                  <a:lnTo>
                    <a:pt x="694944" y="1770634"/>
                  </a:lnTo>
                  <a:lnTo>
                    <a:pt x="631444" y="1738884"/>
                  </a:lnTo>
                  <a:lnTo>
                    <a:pt x="631444" y="1770634"/>
                  </a:lnTo>
                  <a:lnTo>
                    <a:pt x="0" y="1770634"/>
                  </a:lnTo>
                  <a:lnTo>
                    <a:pt x="0" y="1783334"/>
                  </a:lnTo>
                  <a:lnTo>
                    <a:pt x="631444" y="1783334"/>
                  </a:lnTo>
                  <a:lnTo>
                    <a:pt x="631444" y="1815084"/>
                  </a:lnTo>
                  <a:lnTo>
                    <a:pt x="694944" y="1783334"/>
                  </a:lnTo>
                  <a:lnTo>
                    <a:pt x="707644" y="1776984"/>
                  </a:lnTo>
                  <a:close/>
                </a:path>
                <a:path w="744220" h="1815464">
                  <a:moveTo>
                    <a:pt x="707644" y="1347216"/>
                  </a:moveTo>
                  <a:lnTo>
                    <a:pt x="694944" y="1340866"/>
                  </a:lnTo>
                  <a:lnTo>
                    <a:pt x="631444" y="1309116"/>
                  </a:lnTo>
                  <a:lnTo>
                    <a:pt x="631444" y="1340866"/>
                  </a:lnTo>
                  <a:lnTo>
                    <a:pt x="0" y="1340866"/>
                  </a:lnTo>
                  <a:lnTo>
                    <a:pt x="0" y="1353566"/>
                  </a:lnTo>
                  <a:lnTo>
                    <a:pt x="631444" y="1353566"/>
                  </a:lnTo>
                  <a:lnTo>
                    <a:pt x="631444" y="1385316"/>
                  </a:lnTo>
                  <a:lnTo>
                    <a:pt x="694944" y="1353566"/>
                  </a:lnTo>
                  <a:lnTo>
                    <a:pt x="707644" y="1347216"/>
                  </a:lnTo>
                  <a:close/>
                </a:path>
                <a:path w="744220" h="1815464">
                  <a:moveTo>
                    <a:pt x="707644" y="900684"/>
                  </a:moveTo>
                  <a:lnTo>
                    <a:pt x="694944" y="894334"/>
                  </a:lnTo>
                  <a:lnTo>
                    <a:pt x="631444" y="862584"/>
                  </a:lnTo>
                  <a:lnTo>
                    <a:pt x="631444" y="894334"/>
                  </a:lnTo>
                  <a:lnTo>
                    <a:pt x="0" y="894334"/>
                  </a:lnTo>
                  <a:lnTo>
                    <a:pt x="0" y="907034"/>
                  </a:lnTo>
                  <a:lnTo>
                    <a:pt x="631444" y="907034"/>
                  </a:lnTo>
                  <a:lnTo>
                    <a:pt x="631444" y="938784"/>
                  </a:lnTo>
                  <a:lnTo>
                    <a:pt x="694944" y="907034"/>
                  </a:lnTo>
                  <a:lnTo>
                    <a:pt x="707644" y="900684"/>
                  </a:lnTo>
                  <a:close/>
                </a:path>
                <a:path w="744220" h="1815464">
                  <a:moveTo>
                    <a:pt x="707644" y="38100"/>
                  </a:moveTo>
                  <a:lnTo>
                    <a:pt x="694944" y="31750"/>
                  </a:lnTo>
                  <a:lnTo>
                    <a:pt x="631444" y="0"/>
                  </a:lnTo>
                  <a:lnTo>
                    <a:pt x="63144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31444" y="44450"/>
                  </a:lnTo>
                  <a:lnTo>
                    <a:pt x="631444" y="76200"/>
                  </a:lnTo>
                  <a:lnTo>
                    <a:pt x="694944" y="44450"/>
                  </a:lnTo>
                  <a:lnTo>
                    <a:pt x="707644" y="38100"/>
                  </a:lnTo>
                  <a:close/>
                </a:path>
                <a:path w="744220" h="1815464">
                  <a:moveTo>
                    <a:pt x="744220" y="469392"/>
                  </a:moveTo>
                  <a:lnTo>
                    <a:pt x="731520" y="463042"/>
                  </a:lnTo>
                  <a:lnTo>
                    <a:pt x="668020" y="431292"/>
                  </a:lnTo>
                  <a:lnTo>
                    <a:pt x="668020" y="463042"/>
                  </a:lnTo>
                  <a:lnTo>
                    <a:pt x="36576" y="463042"/>
                  </a:lnTo>
                  <a:lnTo>
                    <a:pt x="36576" y="475742"/>
                  </a:lnTo>
                  <a:lnTo>
                    <a:pt x="668020" y="475742"/>
                  </a:lnTo>
                  <a:lnTo>
                    <a:pt x="668020" y="507492"/>
                  </a:lnTo>
                  <a:lnTo>
                    <a:pt x="731520" y="475742"/>
                  </a:lnTo>
                  <a:lnTo>
                    <a:pt x="744220" y="46939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24471" y="2885610"/>
            <a:ext cx="1706880" cy="31164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has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an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ear</a:t>
            </a:r>
            <a:endParaRPr sz="2400">
              <a:latin typeface="Arial MT"/>
              <a:cs typeface="Arial MT"/>
            </a:endParaRPr>
          </a:p>
          <a:p>
            <a:pPr marL="16933" marR="348818">
              <a:lnSpc>
                <a:spcPct val="166700"/>
              </a:lnSpc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has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tail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is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furry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has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claws</a:t>
            </a:r>
            <a:endParaRPr sz="2400">
              <a:latin typeface="Arial MT"/>
              <a:cs typeface="Arial MT"/>
            </a:endParaRPr>
          </a:p>
          <a:p>
            <a:pPr marL="16933" marR="6773">
              <a:spcBef>
                <a:spcPts val="1120"/>
              </a:spcBef>
            </a:pP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mischievous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look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27008" y="3093719"/>
            <a:ext cx="2211493" cy="1017693"/>
            <a:chOff x="6620256" y="2320289"/>
            <a:chExt cx="1658620" cy="763270"/>
          </a:xfrm>
        </p:grpSpPr>
        <p:sp>
          <p:nvSpPr>
            <p:cNvPr id="18" name="object 18"/>
            <p:cNvSpPr/>
            <p:nvPr/>
          </p:nvSpPr>
          <p:spPr>
            <a:xfrm>
              <a:off x="7325487" y="2320289"/>
              <a:ext cx="953135" cy="763270"/>
            </a:xfrm>
            <a:custGeom>
              <a:avLst/>
              <a:gdLst/>
              <a:ahLst/>
              <a:cxnLst/>
              <a:rect l="l" t="t" r="r" b="b"/>
              <a:pathLst>
                <a:path w="953134" h="763269">
                  <a:moveTo>
                    <a:pt x="883412" y="753999"/>
                  </a:moveTo>
                  <a:lnTo>
                    <a:pt x="868362" y="737870"/>
                  </a:lnTo>
                  <a:lnTo>
                    <a:pt x="825373" y="691769"/>
                  </a:lnTo>
                  <a:lnTo>
                    <a:pt x="814247" y="721512"/>
                  </a:lnTo>
                  <a:lnTo>
                    <a:pt x="33020" y="430657"/>
                  </a:lnTo>
                  <a:lnTo>
                    <a:pt x="28702" y="442595"/>
                  </a:lnTo>
                  <a:lnTo>
                    <a:pt x="809790" y="733450"/>
                  </a:lnTo>
                  <a:lnTo>
                    <a:pt x="798703" y="763143"/>
                  </a:lnTo>
                  <a:lnTo>
                    <a:pt x="883412" y="753999"/>
                  </a:lnTo>
                  <a:close/>
                </a:path>
                <a:path w="953134" h="763269">
                  <a:moveTo>
                    <a:pt x="952881" y="604393"/>
                  </a:moveTo>
                  <a:lnTo>
                    <a:pt x="935672" y="575945"/>
                  </a:lnTo>
                  <a:lnTo>
                    <a:pt x="908812" y="531495"/>
                  </a:lnTo>
                  <a:lnTo>
                    <a:pt x="891870" y="558393"/>
                  </a:lnTo>
                  <a:lnTo>
                    <a:pt x="6858" y="0"/>
                  </a:lnTo>
                  <a:lnTo>
                    <a:pt x="0" y="10668"/>
                  </a:lnTo>
                  <a:lnTo>
                    <a:pt x="885088" y="569163"/>
                  </a:lnTo>
                  <a:lnTo>
                    <a:pt x="868172" y="596011"/>
                  </a:lnTo>
                  <a:lnTo>
                    <a:pt x="952881" y="60439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0256" y="2328671"/>
              <a:ext cx="744220" cy="431800"/>
            </a:xfrm>
            <a:custGeom>
              <a:avLst/>
              <a:gdLst/>
              <a:ahLst/>
              <a:cxnLst/>
              <a:rect l="l" t="t" r="r" b="b"/>
              <a:pathLst>
                <a:path w="744220" h="431800">
                  <a:moveTo>
                    <a:pt x="0" y="0"/>
                  </a:moveTo>
                  <a:lnTo>
                    <a:pt x="707644" y="0"/>
                  </a:lnTo>
                </a:path>
                <a:path w="744220" h="431800">
                  <a:moveTo>
                    <a:pt x="36575" y="431291"/>
                  </a:moveTo>
                  <a:lnTo>
                    <a:pt x="744220" y="431291"/>
                  </a:lnTo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827008" y="4242477"/>
            <a:ext cx="2025227" cy="155785"/>
            <a:chOff x="6620256" y="3181857"/>
            <a:chExt cx="1518920" cy="116839"/>
          </a:xfrm>
        </p:grpSpPr>
        <p:sp>
          <p:nvSpPr>
            <p:cNvPr id="21" name="object 21"/>
            <p:cNvSpPr/>
            <p:nvPr/>
          </p:nvSpPr>
          <p:spPr>
            <a:xfrm>
              <a:off x="7311517" y="3181857"/>
              <a:ext cx="827405" cy="116839"/>
            </a:xfrm>
            <a:custGeom>
              <a:avLst/>
              <a:gdLst/>
              <a:ahLst/>
              <a:cxnLst/>
              <a:rect l="l" t="t" r="r" b="b"/>
              <a:pathLst>
                <a:path w="827404" h="116839">
                  <a:moveTo>
                    <a:pt x="750662" y="84893"/>
                  </a:moveTo>
                  <a:lnTo>
                    <a:pt x="747649" y="116459"/>
                  </a:lnTo>
                  <a:lnTo>
                    <a:pt x="826491" y="86106"/>
                  </a:lnTo>
                  <a:lnTo>
                    <a:pt x="763269" y="86106"/>
                  </a:lnTo>
                  <a:lnTo>
                    <a:pt x="750662" y="84893"/>
                  </a:lnTo>
                  <a:close/>
                </a:path>
                <a:path w="827404" h="116839">
                  <a:moveTo>
                    <a:pt x="751875" y="72188"/>
                  </a:moveTo>
                  <a:lnTo>
                    <a:pt x="750662" y="84893"/>
                  </a:lnTo>
                  <a:lnTo>
                    <a:pt x="763269" y="86106"/>
                  </a:lnTo>
                  <a:lnTo>
                    <a:pt x="764539" y="73406"/>
                  </a:lnTo>
                  <a:lnTo>
                    <a:pt x="751875" y="72188"/>
                  </a:lnTo>
                  <a:close/>
                </a:path>
                <a:path w="827404" h="116839">
                  <a:moveTo>
                    <a:pt x="754887" y="40640"/>
                  </a:moveTo>
                  <a:lnTo>
                    <a:pt x="751875" y="72188"/>
                  </a:lnTo>
                  <a:lnTo>
                    <a:pt x="764539" y="73406"/>
                  </a:lnTo>
                  <a:lnTo>
                    <a:pt x="763269" y="86106"/>
                  </a:lnTo>
                  <a:lnTo>
                    <a:pt x="826491" y="86106"/>
                  </a:lnTo>
                  <a:lnTo>
                    <a:pt x="827151" y="85852"/>
                  </a:lnTo>
                  <a:lnTo>
                    <a:pt x="754887" y="40640"/>
                  </a:lnTo>
                  <a:close/>
                </a:path>
                <a:path w="827404" h="116839">
                  <a:moveTo>
                    <a:pt x="1269" y="0"/>
                  </a:moveTo>
                  <a:lnTo>
                    <a:pt x="0" y="12700"/>
                  </a:lnTo>
                  <a:lnTo>
                    <a:pt x="750662" y="84893"/>
                  </a:lnTo>
                  <a:lnTo>
                    <a:pt x="751875" y="7218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0256" y="3191255"/>
              <a:ext cx="708025" cy="0"/>
            </a:xfrm>
            <a:custGeom>
              <a:avLst/>
              <a:gdLst/>
              <a:ahLst/>
              <a:cxnLst/>
              <a:rect l="l" t="t" r="r" b="b"/>
              <a:pathLst>
                <a:path w="708025">
                  <a:moveTo>
                    <a:pt x="0" y="0"/>
                  </a:moveTo>
                  <a:lnTo>
                    <a:pt x="707644" y="0"/>
                  </a:lnTo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827009" y="4576572"/>
            <a:ext cx="2081953" cy="857673"/>
            <a:chOff x="6620256" y="3432428"/>
            <a:chExt cx="1561465" cy="643255"/>
          </a:xfrm>
        </p:grpSpPr>
        <p:sp>
          <p:nvSpPr>
            <p:cNvPr id="24" name="object 24"/>
            <p:cNvSpPr/>
            <p:nvPr/>
          </p:nvSpPr>
          <p:spPr>
            <a:xfrm>
              <a:off x="7317105" y="3432428"/>
              <a:ext cx="864235" cy="643255"/>
            </a:xfrm>
            <a:custGeom>
              <a:avLst/>
              <a:gdLst/>
              <a:ahLst/>
              <a:cxnLst/>
              <a:rect l="l" t="t" r="r" b="b"/>
              <a:pathLst>
                <a:path w="864234" h="643254">
                  <a:moveTo>
                    <a:pt x="846582" y="20955"/>
                  </a:moveTo>
                  <a:lnTo>
                    <a:pt x="764032" y="0"/>
                  </a:lnTo>
                  <a:lnTo>
                    <a:pt x="770801" y="31038"/>
                  </a:lnTo>
                  <a:lnTo>
                    <a:pt x="1270" y="199517"/>
                  </a:lnTo>
                  <a:lnTo>
                    <a:pt x="4064" y="211963"/>
                  </a:lnTo>
                  <a:lnTo>
                    <a:pt x="773518" y="43472"/>
                  </a:lnTo>
                  <a:lnTo>
                    <a:pt x="780288" y="74422"/>
                  </a:lnTo>
                  <a:lnTo>
                    <a:pt x="837438" y="28321"/>
                  </a:lnTo>
                  <a:lnTo>
                    <a:pt x="846582" y="20955"/>
                  </a:lnTo>
                  <a:close/>
                </a:path>
                <a:path w="864234" h="643254">
                  <a:moveTo>
                    <a:pt x="864235" y="240411"/>
                  </a:moveTo>
                  <a:lnTo>
                    <a:pt x="779145" y="237617"/>
                  </a:lnTo>
                  <a:lnTo>
                    <a:pt x="792441" y="266522"/>
                  </a:lnTo>
                  <a:lnTo>
                    <a:pt x="0" y="631240"/>
                  </a:lnTo>
                  <a:lnTo>
                    <a:pt x="5334" y="642785"/>
                  </a:lnTo>
                  <a:lnTo>
                    <a:pt x="797725" y="277977"/>
                  </a:lnTo>
                  <a:lnTo>
                    <a:pt x="811022" y="306832"/>
                  </a:lnTo>
                  <a:lnTo>
                    <a:pt x="847547" y="261239"/>
                  </a:lnTo>
                  <a:lnTo>
                    <a:pt x="864235" y="24041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0256" y="3637787"/>
              <a:ext cx="708025" cy="429895"/>
            </a:xfrm>
            <a:custGeom>
              <a:avLst/>
              <a:gdLst/>
              <a:ahLst/>
              <a:cxnLst/>
              <a:rect l="l" t="t" r="r" b="b"/>
              <a:pathLst>
                <a:path w="708025" h="429895">
                  <a:moveTo>
                    <a:pt x="0" y="0"/>
                  </a:moveTo>
                  <a:lnTo>
                    <a:pt x="707644" y="0"/>
                  </a:lnTo>
                </a:path>
                <a:path w="708025" h="429895">
                  <a:moveTo>
                    <a:pt x="0" y="429768"/>
                  </a:moveTo>
                  <a:lnTo>
                    <a:pt x="707644" y="429768"/>
                  </a:lnTo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095227" y="4073143"/>
            <a:ext cx="77978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cat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score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09964" y="2929907"/>
            <a:ext cx="237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8234" y="4034535"/>
            <a:ext cx="237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59918" y="5213840"/>
            <a:ext cx="237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2448" y="1930400"/>
            <a:ext cx="3352800" cy="3757507"/>
            <a:chOff x="211836" y="1447800"/>
            <a:chExt cx="2514600" cy="2818130"/>
          </a:xfrm>
        </p:grpSpPr>
        <p:sp>
          <p:nvSpPr>
            <p:cNvPr id="31" name="object 31"/>
            <p:cNvSpPr/>
            <p:nvPr/>
          </p:nvSpPr>
          <p:spPr>
            <a:xfrm>
              <a:off x="520319" y="1756409"/>
              <a:ext cx="2051685" cy="2329815"/>
            </a:xfrm>
            <a:custGeom>
              <a:avLst/>
              <a:gdLst/>
              <a:ahLst/>
              <a:cxnLst/>
              <a:rect l="l" t="t" r="r" b="b"/>
              <a:pathLst>
                <a:path w="2051685" h="2329815">
                  <a:moveTo>
                    <a:pt x="471589" y="1552956"/>
                  </a:moveTo>
                  <a:lnTo>
                    <a:pt x="396227" y="1592707"/>
                  </a:lnTo>
                  <a:lnTo>
                    <a:pt x="419481" y="1609356"/>
                  </a:lnTo>
                  <a:lnTo>
                    <a:pt x="0" y="2194776"/>
                  </a:lnTo>
                  <a:lnTo>
                    <a:pt x="15494" y="2205875"/>
                  </a:lnTo>
                  <a:lnTo>
                    <a:pt x="434949" y="1620418"/>
                  </a:lnTo>
                  <a:lnTo>
                    <a:pt x="458177" y="1637030"/>
                  </a:lnTo>
                  <a:lnTo>
                    <a:pt x="464223" y="1599057"/>
                  </a:lnTo>
                  <a:lnTo>
                    <a:pt x="471589" y="1552956"/>
                  </a:lnTo>
                  <a:close/>
                </a:path>
                <a:path w="2051685" h="2329815">
                  <a:moveTo>
                    <a:pt x="480021" y="1307465"/>
                  </a:moveTo>
                  <a:lnTo>
                    <a:pt x="284441" y="907034"/>
                  </a:lnTo>
                  <a:lnTo>
                    <a:pt x="307784" y="895604"/>
                  </a:lnTo>
                  <a:lnTo>
                    <a:pt x="310108" y="894461"/>
                  </a:lnTo>
                  <a:lnTo>
                    <a:pt x="242443" y="842772"/>
                  </a:lnTo>
                  <a:lnTo>
                    <a:pt x="241642" y="927989"/>
                  </a:lnTo>
                  <a:lnTo>
                    <a:pt x="267322" y="915416"/>
                  </a:lnTo>
                  <a:lnTo>
                    <a:pt x="462902" y="1315847"/>
                  </a:lnTo>
                  <a:lnTo>
                    <a:pt x="480021" y="1307465"/>
                  </a:lnTo>
                  <a:close/>
                </a:path>
                <a:path w="2051685" h="2329815">
                  <a:moveTo>
                    <a:pt x="828167" y="0"/>
                  </a:moveTo>
                  <a:lnTo>
                    <a:pt x="750062" y="33782"/>
                  </a:lnTo>
                  <a:lnTo>
                    <a:pt x="771931" y="52184"/>
                  </a:lnTo>
                  <a:lnTo>
                    <a:pt x="357073" y="545973"/>
                  </a:lnTo>
                  <a:lnTo>
                    <a:pt x="371652" y="558292"/>
                  </a:lnTo>
                  <a:lnTo>
                    <a:pt x="786498" y="64427"/>
                  </a:lnTo>
                  <a:lnTo>
                    <a:pt x="808355" y="82804"/>
                  </a:lnTo>
                  <a:lnTo>
                    <a:pt x="817981" y="42545"/>
                  </a:lnTo>
                  <a:lnTo>
                    <a:pt x="828167" y="0"/>
                  </a:lnTo>
                  <a:close/>
                </a:path>
                <a:path w="2051685" h="2329815">
                  <a:moveTo>
                    <a:pt x="1667510" y="494919"/>
                  </a:moveTo>
                  <a:lnTo>
                    <a:pt x="1138656" y="42291"/>
                  </a:lnTo>
                  <a:lnTo>
                    <a:pt x="1145705" y="34036"/>
                  </a:lnTo>
                  <a:lnTo>
                    <a:pt x="1157224" y="20574"/>
                  </a:lnTo>
                  <a:lnTo>
                    <a:pt x="1074547" y="0"/>
                  </a:lnTo>
                  <a:lnTo>
                    <a:pt x="1107694" y="78498"/>
                  </a:lnTo>
                  <a:lnTo>
                    <a:pt x="1126248" y="56794"/>
                  </a:lnTo>
                  <a:lnTo>
                    <a:pt x="1655064" y="509397"/>
                  </a:lnTo>
                  <a:lnTo>
                    <a:pt x="1667510" y="494919"/>
                  </a:lnTo>
                  <a:close/>
                </a:path>
                <a:path w="2051685" h="2329815">
                  <a:moveTo>
                    <a:pt x="1892808" y="1303655"/>
                  </a:moveTo>
                  <a:lnTo>
                    <a:pt x="1149019" y="1050759"/>
                  </a:lnTo>
                  <a:lnTo>
                    <a:pt x="1478610" y="842683"/>
                  </a:lnTo>
                  <a:lnTo>
                    <a:pt x="1493901" y="866902"/>
                  </a:lnTo>
                  <a:lnTo>
                    <a:pt x="1522374" y="819785"/>
                  </a:lnTo>
                  <a:lnTo>
                    <a:pt x="1537970" y="794004"/>
                  </a:lnTo>
                  <a:lnTo>
                    <a:pt x="1453261" y="802513"/>
                  </a:lnTo>
                  <a:lnTo>
                    <a:pt x="1468437" y="826566"/>
                  </a:lnTo>
                  <a:lnTo>
                    <a:pt x="1125816" y="1042873"/>
                  </a:lnTo>
                  <a:lnTo>
                    <a:pt x="439559" y="809523"/>
                  </a:lnTo>
                  <a:lnTo>
                    <a:pt x="440944" y="805434"/>
                  </a:lnTo>
                  <a:lnTo>
                    <a:pt x="448767" y="782447"/>
                  </a:lnTo>
                  <a:lnTo>
                    <a:pt x="364363" y="794004"/>
                  </a:lnTo>
                  <a:lnTo>
                    <a:pt x="424243" y="854583"/>
                  </a:lnTo>
                  <a:lnTo>
                    <a:pt x="433425" y="827557"/>
                  </a:lnTo>
                  <a:lnTo>
                    <a:pt x="1105103" y="1055941"/>
                  </a:lnTo>
                  <a:lnTo>
                    <a:pt x="711327" y="1304544"/>
                  </a:lnTo>
                  <a:lnTo>
                    <a:pt x="721487" y="1320673"/>
                  </a:lnTo>
                  <a:lnTo>
                    <a:pt x="1128318" y="1063840"/>
                  </a:lnTo>
                  <a:lnTo>
                    <a:pt x="1886712" y="1321689"/>
                  </a:lnTo>
                  <a:lnTo>
                    <a:pt x="1892808" y="1303655"/>
                  </a:lnTo>
                  <a:close/>
                </a:path>
                <a:path w="2051685" h="2329815">
                  <a:moveTo>
                    <a:pt x="1894459" y="2191982"/>
                  </a:moveTo>
                  <a:lnTo>
                    <a:pt x="1244892" y="1833651"/>
                  </a:lnTo>
                  <a:lnTo>
                    <a:pt x="1823554" y="1591144"/>
                  </a:lnTo>
                  <a:lnTo>
                    <a:pt x="1834642" y="1617599"/>
                  </a:lnTo>
                  <a:lnTo>
                    <a:pt x="1876615" y="1568704"/>
                  </a:lnTo>
                  <a:lnTo>
                    <a:pt x="1890141" y="1552956"/>
                  </a:lnTo>
                  <a:lnTo>
                    <a:pt x="1805178" y="1547241"/>
                  </a:lnTo>
                  <a:lnTo>
                    <a:pt x="1816214" y="1573606"/>
                  </a:lnTo>
                  <a:lnTo>
                    <a:pt x="1223632" y="1821929"/>
                  </a:lnTo>
                  <a:lnTo>
                    <a:pt x="787666" y="1581416"/>
                  </a:lnTo>
                  <a:lnTo>
                    <a:pt x="791032" y="1575308"/>
                  </a:lnTo>
                  <a:lnTo>
                    <a:pt x="801497" y="1556385"/>
                  </a:lnTo>
                  <a:lnTo>
                    <a:pt x="716407" y="1552956"/>
                  </a:lnTo>
                  <a:lnTo>
                    <a:pt x="764667" y="1623060"/>
                  </a:lnTo>
                  <a:lnTo>
                    <a:pt x="778484" y="1598041"/>
                  </a:lnTo>
                  <a:lnTo>
                    <a:pt x="1201267" y="1831301"/>
                  </a:lnTo>
                  <a:lnTo>
                    <a:pt x="54356" y="2311908"/>
                  </a:lnTo>
                  <a:lnTo>
                    <a:pt x="61722" y="2329484"/>
                  </a:lnTo>
                  <a:lnTo>
                    <a:pt x="1222527" y="1843024"/>
                  </a:lnTo>
                  <a:lnTo>
                    <a:pt x="1885315" y="2208669"/>
                  </a:lnTo>
                  <a:lnTo>
                    <a:pt x="1894459" y="2191982"/>
                  </a:lnTo>
                  <a:close/>
                </a:path>
                <a:path w="2051685" h="2329815">
                  <a:moveTo>
                    <a:pt x="2020570" y="1255522"/>
                  </a:moveTo>
                  <a:lnTo>
                    <a:pt x="1717548" y="894994"/>
                  </a:lnTo>
                  <a:lnTo>
                    <a:pt x="1729066" y="885317"/>
                  </a:lnTo>
                  <a:lnTo>
                    <a:pt x="1739519" y="876554"/>
                  </a:lnTo>
                  <a:lnTo>
                    <a:pt x="1661287" y="842772"/>
                  </a:lnTo>
                  <a:lnTo>
                    <a:pt x="1681099" y="925576"/>
                  </a:lnTo>
                  <a:lnTo>
                    <a:pt x="1702968" y="907224"/>
                  </a:lnTo>
                  <a:lnTo>
                    <a:pt x="2005965" y="1267841"/>
                  </a:lnTo>
                  <a:lnTo>
                    <a:pt x="2020570" y="1255522"/>
                  </a:lnTo>
                  <a:close/>
                </a:path>
                <a:path w="2051685" h="2329815">
                  <a:moveTo>
                    <a:pt x="2051431" y="1679448"/>
                  </a:moveTo>
                  <a:lnTo>
                    <a:pt x="2045081" y="1666748"/>
                  </a:lnTo>
                  <a:lnTo>
                    <a:pt x="2013331" y="1603248"/>
                  </a:lnTo>
                  <a:lnTo>
                    <a:pt x="1975231" y="1679448"/>
                  </a:lnTo>
                  <a:lnTo>
                    <a:pt x="2003806" y="1679448"/>
                  </a:lnTo>
                  <a:lnTo>
                    <a:pt x="2003806" y="2150910"/>
                  </a:lnTo>
                  <a:lnTo>
                    <a:pt x="2022856" y="2150910"/>
                  </a:lnTo>
                  <a:lnTo>
                    <a:pt x="2022856" y="1679448"/>
                  </a:lnTo>
                  <a:lnTo>
                    <a:pt x="2051431" y="167944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30886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173736" y="0"/>
                  </a:moveTo>
                  <a:lnTo>
                    <a:pt x="127551" y="6099"/>
                  </a:lnTo>
                  <a:lnTo>
                    <a:pt x="86049" y="23311"/>
                  </a:lnTo>
                  <a:lnTo>
                    <a:pt x="50887" y="50006"/>
                  </a:lnTo>
                  <a:lnTo>
                    <a:pt x="23720" y="84553"/>
                  </a:lnTo>
                  <a:lnTo>
                    <a:pt x="6206" y="125324"/>
                  </a:lnTo>
                  <a:lnTo>
                    <a:pt x="0" y="170687"/>
                  </a:lnTo>
                  <a:lnTo>
                    <a:pt x="6206" y="216051"/>
                  </a:lnTo>
                  <a:lnTo>
                    <a:pt x="23720" y="256822"/>
                  </a:lnTo>
                  <a:lnTo>
                    <a:pt x="50887" y="291369"/>
                  </a:lnTo>
                  <a:lnTo>
                    <a:pt x="86049" y="318064"/>
                  </a:lnTo>
                  <a:lnTo>
                    <a:pt x="127551" y="335276"/>
                  </a:lnTo>
                  <a:lnTo>
                    <a:pt x="173736" y="341375"/>
                  </a:lnTo>
                  <a:lnTo>
                    <a:pt x="219920" y="335276"/>
                  </a:lnTo>
                  <a:lnTo>
                    <a:pt x="261422" y="318064"/>
                  </a:lnTo>
                  <a:lnTo>
                    <a:pt x="296584" y="291369"/>
                  </a:lnTo>
                  <a:lnTo>
                    <a:pt x="323751" y="256822"/>
                  </a:lnTo>
                  <a:lnTo>
                    <a:pt x="341265" y="216051"/>
                  </a:lnTo>
                  <a:lnTo>
                    <a:pt x="347472" y="170687"/>
                  </a:lnTo>
                  <a:lnTo>
                    <a:pt x="341265" y="125324"/>
                  </a:lnTo>
                  <a:lnTo>
                    <a:pt x="323751" y="84553"/>
                  </a:lnTo>
                  <a:lnTo>
                    <a:pt x="296584" y="50006"/>
                  </a:lnTo>
                  <a:lnTo>
                    <a:pt x="261422" y="23311"/>
                  </a:lnTo>
                  <a:lnTo>
                    <a:pt x="219920" y="609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0886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6" y="125324"/>
                  </a:lnTo>
                  <a:lnTo>
                    <a:pt x="23720" y="84553"/>
                  </a:lnTo>
                  <a:lnTo>
                    <a:pt x="50887" y="50006"/>
                  </a:lnTo>
                  <a:lnTo>
                    <a:pt x="86049" y="23311"/>
                  </a:lnTo>
                  <a:lnTo>
                    <a:pt x="127551" y="6099"/>
                  </a:lnTo>
                  <a:lnTo>
                    <a:pt x="173736" y="0"/>
                  </a:lnTo>
                  <a:lnTo>
                    <a:pt x="219920" y="6099"/>
                  </a:lnTo>
                  <a:lnTo>
                    <a:pt x="261422" y="23311"/>
                  </a:lnTo>
                  <a:lnTo>
                    <a:pt x="296584" y="50006"/>
                  </a:lnTo>
                  <a:lnTo>
                    <a:pt x="323751" y="84553"/>
                  </a:lnTo>
                  <a:lnTo>
                    <a:pt x="341265" y="125324"/>
                  </a:lnTo>
                  <a:lnTo>
                    <a:pt x="347472" y="170687"/>
                  </a:lnTo>
                  <a:lnTo>
                    <a:pt x="341265" y="216051"/>
                  </a:lnTo>
                  <a:lnTo>
                    <a:pt x="323751" y="256822"/>
                  </a:lnTo>
                  <a:lnTo>
                    <a:pt x="296584" y="291369"/>
                  </a:lnTo>
                  <a:lnTo>
                    <a:pt x="261422" y="318064"/>
                  </a:lnTo>
                  <a:lnTo>
                    <a:pt x="219920" y="335276"/>
                  </a:lnTo>
                  <a:lnTo>
                    <a:pt x="173736" y="341375"/>
                  </a:lnTo>
                  <a:lnTo>
                    <a:pt x="127551" y="335276"/>
                  </a:lnTo>
                  <a:lnTo>
                    <a:pt x="86049" y="318064"/>
                  </a:lnTo>
                  <a:lnTo>
                    <a:pt x="50887" y="291369"/>
                  </a:lnTo>
                  <a:lnTo>
                    <a:pt x="23720" y="256822"/>
                  </a:lnTo>
                  <a:lnTo>
                    <a:pt x="6206" y="216051"/>
                  </a:lnTo>
                  <a:lnTo>
                    <a:pt x="0" y="170687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41069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6" y="125324"/>
                  </a:lnTo>
                  <a:lnTo>
                    <a:pt x="23720" y="84553"/>
                  </a:lnTo>
                  <a:lnTo>
                    <a:pt x="50887" y="50006"/>
                  </a:lnTo>
                  <a:lnTo>
                    <a:pt x="86049" y="23311"/>
                  </a:lnTo>
                  <a:lnTo>
                    <a:pt x="127551" y="6099"/>
                  </a:lnTo>
                  <a:lnTo>
                    <a:pt x="173736" y="0"/>
                  </a:lnTo>
                  <a:lnTo>
                    <a:pt x="219920" y="6099"/>
                  </a:lnTo>
                  <a:lnTo>
                    <a:pt x="261422" y="23311"/>
                  </a:lnTo>
                  <a:lnTo>
                    <a:pt x="296584" y="50006"/>
                  </a:lnTo>
                  <a:lnTo>
                    <a:pt x="323751" y="84553"/>
                  </a:lnTo>
                  <a:lnTo>
                    <a:pt x="341265" y="125324"/>
                  </a:lnTo>
                  <a:lnTo>
                    <a:pt x="347472" y="170687"/>
                  </a:lnTo>
                  <a:lnTo>
                    <a:pt x="341265" y="216051"/>
                  </a:lnTo>
                  <a:lnTo>
                    <a:pt x="323751" y="256822"/>
                  </a:lnTo>
                  <a:lnTo>
                    <a:pt x="296584" y="291369"/>
                  </a:lnTo>
                  <a:lnTo>
                    <a:pt x="261422" y="318064"/>
                  </a:lnTo>
                  <a:lnTo>
                    <a:pt x="219920" y="335276"/>
                  </a:lnTo>
                  <a:lnTo>
                    <a:pt x="173736" y="341375"/>
                  </a:lnTo>
                  <a:lnTo>
                    <a:pt x="127551" y="335276"/>
                  </a:lnTo>
                  <a:lnTo>
                    <a:pt x="86049" y="318064"/>
                  </a:lnTo>
                  <a:lnTo>
                    <a:pt x="50887" y="291369"/>
                  </a:lnTo>
                  <a:lnTo>
                    <a:pt x="23720" y="256822"/>
                  </a:lnTo>
                  <a:lnTo>
                    <a:pt x="6206" y="216051"/>
                  </a:lnTo>
                  <a:lnTo>
                    <a:pt x="0" y="170687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49730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173736" y="0"/>
                  </a:moveTo>
                  <a:lnTo>
                    <a:pt x="127529" y="6099"/>
                  </a:lnTo>
                  <a:lnTo>
                    <a:pt x="86021" y="23311"/>
                  </a:lnTo>
                  <a:lnTo>
                    <a:pt x="50863" y="50006"/>
                  </a:lnTo>
                  <a:lnTo>
                    <a:pt x="23706" y="84553"/>
                  </a:lnTo>
                  <a:lnTo>
                    <a:pt x="6201" y="125324"/>
                  </a:lnTo>
                  <a:lnTo>
                    <a:pt x="0" y="170687"/>
                  </a:lnTo>
                  <a:lnTo>
                    <a:pt x="6201" y="216051"/>
                  </a:lnTo>
                  <a:lnTo>
                    <a:pt x="23706" y="256822"/>
                  </a:lnTo>
                  <a:lnTo>
                    <a:pt x="50863" y="291369"/>
                  </a:lnTo>
                  <a:lnTo>
                    <a:pt x="86021" y="318064"/>
                  </a:lnTo>
                  <a:lnTo>
                    <a:pt x="127529" y="335276"/>
                  </a:lnTo>
                  <a:lnTo>
                    <a:pt x="173736" y="341375"/>
                  </a:lnTo>
                  <a:lnTo>
                    <a:pt x="219942" y="335276"/>
                  </a:lnTo>
                  <a:lnTo>
                    <a:pt x="261450" y="318064"/>
                  </a:lnTo>
                  <a:lnTo>
                    <a:pt x="296608" y="291369"/>
                  </a:lnTo>
                  <a:lnTo>
                    <a:pt x="323765" y="256822"/>
                  </a:lnTo>
                  <a:lnTo>
                    <a:pt x="341270" y="216051"/>
                  </a:lnTo>
                  <a:lnTo>
                    <a:pt x="347471" y="170687"/>
                  </a:lnTo>
                  <a:lnTo>
                    <a:pt x="341270" y="125324"/>
                  </a:lnTo>
                  <a:lnTo>
                    <a:pt x="323765" y="84553"/>
                  </a:lnTo>
                  <a:lnTo>
                    <a:pt x="296608" y="50006"/>
                  </a:lnTo>
                  <a:lnTo>
                    <a:pt x="261450" y="23311"/>
                  </a:lnTo>
                  <a:lnTo>
                    <a:pt x="219942" y="609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9730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1" y="125324"/>
                  </a:lnTo>
                  <a:lnTo>
                    <a:pt x="23706" y="84553"/>
                  </a:lnTo>
                  <a:lnTo>
                    <a:pt x="50863" y="50006"/>
                  </a:lnTo>
                  <a:lnTo>
                    <a:pt x="86021" y="23311"/>
                  </a:lnTo>
                  <a:lnTo>
                    <a:pt x="127529" y="6099"/>
                  </a:lnTo>
                  <a:lnTo>
                    <a:pt x="173736" y="0"/>
                  </a:lnTo>
                  <a:lnTo>
                    <a:pt x="219942" y="6099"/>
                  </a:lnTo>
                  <a:lnTo>
                    <a:pt x="261450" y="23311"/>
                  </a:lnTo>
                  <a:lnTo>
                    <a:pt x="296608" y="50006"/>
                  </a:lnTo>
                  <a:lnTo>
                    <a:pt x="323765" y="84553"/>
                  </a:lnTo>
                  <a:lnTo>
                    <a:pt x="341270" y="125324"/>
                  </a:lnTo>
                  <a:lnTo>
                    <a:pt x="347471" y="170687"/>
                  </a:lnTo>
                  <a:lnTo>
                    <a:pt x="341270" y="216051"/>
                  </a:lnTo>
                  <a:lnTo>
                    <a:pt x="323765" y="256822"/>
                  </a:lnTo>
                  <a:lnTo>
                    <a:pt x="296608" y="291369"/>
                  </a:lnTo>
                  <a:lnTo>
                    <a:pt x="261450" y="318064"/>
                  </a:lnTo>
                  <a:lnTo>
                    <a:pt x="219942" y="335276"/>
                  </a:lnTo>
                  <a:lnTo>
                    <a:pt x="173736" y="341375"/>
                  </a:lnTo>
                  <a:lnTo>
                    <a:pt x="127529" y="335276"/>
                  </a:lnTo>
                  <a:lnTo>
                    <a:pt x="86021" y="318064"/>
                  </a:lnTo>
                  <a:lnTo>
                    <a:pt x="50863" y="291369"/>
                  </a:lnTo>
                  <a:lnTo>
                    <a:pt x="23706" y="256822"/>
                  </a:lnTo>
                  <a:lnTo>
                    <a:pt x="6201" y="216051"/>
                  </a:lnTo>
                  <a:lnTo>
                    <a:pt x="0" y="170687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30886" y="3018282"/>
              <a:ext cx="2476500" cy="1228725"/>
            </a:xfrm>
            <a:custGeom>
              <a:avLst/>
              <a:gdLst/>
              <a:ahLst/>
              <a:cxnLst/>
              <a:rect l="l" t="t" r="r" b="b"/>
              <a:pathLst>
                <a:path w="2476500" h="1228725">
                  <a:moveTo>
                    <a:pt x="2129028" y="170687"/>
                  </a:moveTo>
                  <a:lnTo>
                    <a:pt x="2135229" y="125324"/>
                  </a:lnTo>
                  <a:lnTo>
                    <a:pt x="2152734" y="84553"/>
                  </a:lnTo>
                  <a:lnTo>
                    <a:pt x="2179891" y="50006"/>
                  </a:lnTo>
                  <a:lnTo>
                    <a:pt x="2215049" y="23311"/>
                  </a:lnTo>
                  <a:lnTo>
                    <a:pt x="2256557" y="6099"/>
                  </a:lnTo>
                  <a:lnTo>
                    <a:pt x="2302764" y="0"/>
                  </a:lnTo>
                  <a:lnTo>
                    <a:pt x="2348970" y="6099"/>
                  </a:lnTo>
                  <a:lnTo>
                    <a:pt x="2390478" y="23311"/>
                  </a:lnTo>
                  <a:lnTo>
                    <a:pt x="2425636" y="50006"/>
                  </a:lnTo>
                  <a:lnTo>
                    <a:pt x="2452793" y="84553"/>
                  </a:lnTo>
                  <a:lnTo>
                    <a:pt x="2470298" y="125324"/>
                  </a:lnTo>
                  <a:lnTo>
                    <a:pt x="2476500" y="170687"/>
                  </a:lnTo>
                  <a:lnTo>
                    <a:pt x="2470298" y="216051"/>
                  </a:lnTo>
                  <a:lnTo>
                    <a:pt x="2452793" y="256822"/>
                  </a:lnTo>
                  <a:lnTo>
                    <a:pt x="2425636" y="291369"/>
                  </a:lnTo>
                  <a:lnTo>
                    <a:pt x="2390478" y="318064"/>
                  </a:lnTo>
                  <a:lnTo>
                    <a:pt x="2348970" y="335276"/>
                  </a:lnTo>
                  <a:lnTo>
                    <a:pt x="2302764" y="341375"/>
                  </a:lnTo>
                  <a:lnTo>
                    <a:pt x="2256557" y="335276"/>
                  </a:lnTo>
                  <a:lnTo>
                    <a:pt x="2215049" y="318064"/>
                  </a:lnTo>
                  <a:lnTo>
                    <a:pt x="2179891" y="291369"/>
                  </a:lnTo>
                  <a:lnTo>
                    <a:pt x="2152734" y="256822"/>
                  </a:lnTo>
                  <a:lnTo>
                    <a:pt x="2135229" y="216051"/>
                  </a:lnTo>
                  <a:lnTo>
                    <a:pt x="2129028" y="170687"/>
                  </a:lnTo>
                  <a:close/>
                </a:path>
                <a:path w="2476500" h="1228725">
                  <a:moveTo>
                    <a:pt x="0" y="1058418"/>
                  </a:moveTo>
                  <a:lnTo>
                    <a:pt x="6206" y="1013243"/>
                  </a:lnTo>
                  <a:lnTo>
                    <a:pt x="23720" y="972650"/>
                  </a:lnTo>
                  <a:lnTo>
                    <a:pt x="50887" y="938260"/>
                  </a:lnTo>
                  <a:lnTo>
                    <a:pt x="86049" y="911690"/>
                  </a:lnTo>
                  <a:lnTo>
                    <a:pt x="127551" y="894561"/>
                  </a:lnTo>
                  <a:lnTo>
                    <a:pt x="173736" y="888492"/>
                  </a:lnTo>
                  <a:lnTo>
                    <a:pt x="219920" y="894561"/>
                  </a:lnTo>
                  <a:lnTo>
                    <a:pt x="261422" y="911690"/>
                  </a:lnTo>
                  <a:lnTo>
                    <a:pt x="296584" y="938260"/>
                  </a:lnTo>
                  <a:lnTo>
                    <a:pt x="323751" y="972650"/>
                  </a:lnTo>
                  <a:lnTo>
                    <a:pt x="341265" y="1013243"/>
                  </a:lnTo>
                  <a:lnTo>
                    <a:pt x="347472" y="1058418"/>
                  </a:lnTo>
                  <a:lnTo>
                    <a:pt x="341265" y="1103592"/>
                  </a:lnTo>
                  <a:lnTo>
                    <a:pt x="323751" y="1144185"/>
                  </a:lnTo>
                  <a:lnTo>
                    <a:pt x="296584" y="1178575"/>
                  </a:lnTo>
                  <a:lnTo>
                    <a:pt x="261422" y="1205145"/>
                  </a:lnTo>
                  <a:lnTo>
                    <a:pt x="219920" y="1222274"/>
                  </a:lnTo>
                  <a:lnTo>
                    <a:pt x="173736" y="1228344"/>
                  </a:lnTo>
                  <a:lnTo>
                    <a:pt x="127551" y="1222274"/>
                  </a:lnTo>
                  <a:lnTo>
                    <a:pt x="86049" y="1205145"/>
                  </a:lnTo>
                  <a:lnTo>
                    <a:pt x="50887" y="1178575"/>
                  </a:lnTo>
                  <a:lnTo>
                    <a:pt x="23720" y="1144185"/>
                  </a:lnTo>
                  <a:lnTo>
                    <a:pt x="6206" y="1103592"/>
                  </a:lnTo>
                  <a:lnTo>
                    <a:pt x="0" y="105841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941069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6" y="0"/>
                  </a:moveTo>
                  <a:lnTo>
                    <a:pt x="127551" y="6069"/>
                  </a:lnTo>
                  <a:lnTo>
                    <a:pt x="86049" y="23198"/>
                  </a:lnTo>
                  <a:lnTo>
                    <a:pt x="50887" y="49768"/>
                  </a:lnTo>
                  <a:lnTo>
                    <a:pt x="23720" y="84158"/>
                  </a:lnTo>
                  <a:lnTo>
                    <a:pt x="6206" y="124751"/>
                  </a:lnTo>
                  <a:lnTo>
                    <a:pt x="0" y="169925"/>
                  </a:lnTo>
                  <a:lnTo>
                    <a:pt x="6206" y="215100"/>
                  </a:lnTo>
                  <a:lnTo>
                    <a:pt x="23720" y="255693"/>
                  </a:lnTo>
                  <a:lnTo>
                    <a:pt x="50887" y="290083"/>
                  </a:lnTo>
                  <a:lnTo>
                    <a:pt x="86049" y="316653"/>
                  </a:lnTo>
                  <a:lnTo>
                    <a:pt x="127551" y="333782"/>
                  </a:lnTo>
                  <a:lnTo>
                    <a:pt x="173736" y="339851"/>
                  </a:lnTo>
                  <a:lnTo>
                    <a:pt x="219920" y="333782"/>
                  </a:lnTo>
                  <a:lnTo>
                    <a:pt x="261422" y="316653"/>
                  </a:lnTo>
                  <a:lnTo>
                    <a:pt x="296584" y="290083"/>
                  </a:lnTo>
                  <a:lnTo>
                    <a:pt x="323751" y="255693"/>
                  </a:lnTo>
                  <a:lnTo>
                    <a:pt x="341265" y="215100"/>
                  </a:lnTo>
                  <a:lnTo>
                    <a:pt x="347472" y="169925"/>
                  </a:lnTo>
                  <a:lnTo>
                    <a:pt x="341265" y="124751"/>
                  </a:lnTo>
                  <a:lnTo>
                    <a:pt x="323751" y="84158"/>
                  </a:lnTo>
                  <a:lnTo>
                    <a:pt x="296584" y="49768"/>
                  </a:lnTo>
                  <a:lnTo>
                    <a:pt x="261422" y="23198"/>
                  </a:lnTo>
                  <a:lnTo>
                    <a:pt x="219920" y="606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941069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6" y="124751"/>
                  </a:lnTo>
                  <a:lnTo>
                    <a:pt x="23720" y="84158"/>
                  </a:lnTo>
                  <a:lnTo>
                    <a:pt x="50887" y="49768"/>
                  </a:lnTo>
                  <a:lnTo>
                    <a:pt x="86049" y="23198"/>
                  </a:lnTo>
                  <a:lnTo>
                    <a:pt x="127551" y="6069"/>
                  </a:lnTo>
                  <a:lnTo>
                    <a:pt x="173736" y="0"/>
                  </a:lnTo>
                  <a:lnTo>
                    <a:pt x="219920" y="6069"/>
                  </a:lnTo>
                  <a:lnTo>
                    <a:pt x="261422" y="23198"/>
                  </a:lnTo>
                  <a:lnTo>
                    <a:pt x="296584" y="49768"/>
                  </a:lnTo>
                  <a:lnTo>
                    <a:pt x="323751" y="84158"/>
                  </a:lnTo>
                  <a:lnTo>
                    <a:pt x="341265" y="124751"/>
                  </a:lnTo>
                  <a:lnTo>
                    <a:pt x="347472" y="169925"/>
                  </a:lnTo>
                  <a:lnTo>
                    <a:pt x="341265" y="215100"/>
                  </a:lnTo>
                  <a:lnTo>
                    <a:pt x="323751" y="255693"/>
                  </a:lnTo>
                  <a:lnTo>
                    <a:pt x="296584" y="290083"/>
                  </a:lnTo>
                  <a:lnTo>
                    <a:pt x="261422" y="316653"/>
                  </a:lnTo>
                  <a:lnTo>
                    <a:pt x="219920" y="333782"/>
                  </a:lnTo>
                  <a:lnTo>
                    <a:pt x="173736" y="339851"/>
                  </a:lnTo>
                  <a:lnTo>
                    <a:pt x="127551" y="333782"/>
                  </a:lnTo>
                  <a:lnTo>
                    <a:pt x="86049" y="316653"/>
                  </a:lnTo>
                  <a:lnTo>
                    <a:pt x="50887" y="290083"/>
                  </a:lnTo>
                  <a:lnTo>
                    <a:pt x="23720" y="255693"/>
                  </a:lnTo>
                  <a:lnTo>
                    <a:pt x="6206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49730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6" y="0"/>
                  </a:moveTo>
                  <a:lnTo>
                    <a:pt x="127529" y="6069"/>
                  </a:lnTo>
                  <a:lnTo>
                    <a:pt x="86021" y="23198"/>
                  </a:lnTo>
                  <a:lnTo>
                    <a:pt x="50863" y="49768"/>
                  </a:lnTo>
                  <a:lnTo>
                    <a:pt x="23706" y="84158"/>
                  </a:lnTo>
                  <a:lnTo>
                    <a:pt x="6201" y="124751"/>
                  </a:lnTo>
                  <a:lnTo>
                    <a:pt x="0" y="169925"/>
                  </a:lnTo>
                  <a:lnTo>
                    <a:pt x="6201" y="215100"/>
                  </a:lnTo>
                  <a:lnTo>
                    <a:pt x="23706" y="255693"/>
                  </a:lnTo>
                  <a:lnTo>
                    <a:pt x="50863" y="290083"/>
                  </a:lnTo>
                  <a:lnTo>
                    <a:pt x="86021" y="316653"/>
                  </a:lnTo>
                  <a:lnTo>
                    <a:pt x="127529" y="333782"/>
                  </a:lnTo>
                  <a:lnTo>
                    <a:pt x="173736" y="339851"/>
                  </a:lnTo>
                  <a:lnTo>
                    <a:pt x="219942" y="333782"/>
                  </a:lnTo>
                  <a:lnTo>
                    <a:pt x="261450" y="316653"/>
                  </a:lnTo>
                  <a:lnTo>
                    <a:pt x="296608" y="290083"/>
                  </a:lnTo>
                  <a:lnTo>
                    <a:pt x="323765" y="255693"/>
                  </a:lnTo>
                  <a:lnTo>
                    <a:pt x="341270" y="215100"/>
                  </a:lnTo>
                  <a:lnTo>
                    <a:pt x="347471" y="169925"/>
                  </a:lnTo>
                  <a:lnTo>
                    <a:pt x="341270" y="124751"/>
                  </a:lnTo>
                  <a:lnTo>
                    <a:pt x="323765" y="84158"/>
                  </a:lnTo>
                  <a:lnTo>
                    <a:pt x="296608" y="49768"/>
                  </a:lnTo>
                  <a:lnTo>
                    <a:pt x="261450" y="23198"/>
                  </a:lnTo>
                  <a:lnTo>
                    <a:pt x="219942" y="606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649730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6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6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89026" y="2259330"/>
              <a:ext cx="2118360" cy="1987550"/>
            </a:xfrm>
            <a:custGeom>
              <a:avLst/>
              <a:gdLst/>
              <a:ahLst/>
              <a:cxnLst/>
              <a:rect l="l" t="t" r="r" b="b"/>
              <a:pathLst>
                <a:path w="2118360" h="1987550">
                  <a:moveTo>
                    <a:pt x="1770888" y="1817370"/>
                  </a:moveTo>
                  <a:lnTo>
                    <a:pt x="1777089" y="1772195"/>
                  </a:lnTo>
                  <a:lnTo>
                    <a:pt x="1794594" y="1731602"/>
                  </a:lnTo>
                  <a:lnTo>
                    <a:pt x="1821751" y="1697212"/>
                  </a:lnTo>
                  <a:lnTo>
                    <a:pt x="1856909" y="1670642"/>
                  </a:lnTo>
                  <a:lnTo>
                    <a:pt x="1898417" y="1653513"/>
                  </a:lnTo>
                  <a:lnTo>
                    <a:pt x="1944624" y="1647444"/>
                  </a:lnTo>
                  <a:lnTo>
                    <a:pt x="1990830" y="1653513"/>
                  </a:lnTo>
                  <a:lnTo>
                    <a:pt x="2032338" y="1670642"/>
                  </a:lnTo>
                  <a:lnTo>
                    <a:pt x="2067496" y="1697212"/>
                  </a:lnTo>
                  <a:lnTo>
                    <a:pt x="2094653" y="1731602"/>
                  </a:lnTo>
                  <a:lnTo>
                    <a:pt x="2112158" y="1772195"/>
                  </a:lnTo>
                  <a:lnTo>
                    <a:pt x="2118360" y="1817370"/>
                  </a:lnTo>
                  <a:lnTo>
                    <a:pt x="2112158" y="1862544"/>
                  </a:lnTo>
                  <a:lnTo>
                    <a:pt x="2094653" y="1903137"/>
                  </a:lnTo>
                  <a:lnTo>
                    <a:pt x="2067496" y="1937527"/>
                  </a:lnTo>
                  <a:lnTo>
                    <a:pt x="2032338" y="1964097"/>
                  </a:lnTo>
                  <a:lnTo>
                    <a:pt x="1990830" y="1981226"/>
                  </a:lnTo>
                  <a:lnTo>
                    <a:pt x="1944624" y="1987295"/>
                  </a:lnTo>
                  <a:lnTo>
                    <a:pt x="1898417" y="1981226"/>
                  </a:lnTo>
                  <a:lnTo>
                    <a:pt x="1856909" y="1964097"/>
                  </a:lnTo>
                  <a:lnTo>
                    <a:pt x="1821751" y="1937527"/>
                  </a:lnTo>
                  <a:lnTo>
                    <a:pt x="1794594" y="1903137"/>
                  </a:lnTo>
                  <a:lnTo>
                    <a:pt x="1777089" y="1862544"/>
                  </a:lnTo>
                  <a:lnTo>
                    <a:pt x="1770888" y="1817370"/>
                  </a:lnTo>
                  <a:close/>
                </a:path>
                <a:path w="2118360" h="1987550">
                  <a:moveTo>
                    <a:pt x="0" y="169925"/>
                  </a:moveTo>
                  <a:lnTo>
                    <a:pt x="6206" y="124751"/>
                  </a:lnTo>
                  <a:lnTo>
                    <a:pt x="23720" y="84158"/>
                  </a:lnTo>
                  <a:lnTo>
                    <a:pt x="50887" y="49768"/>
                  </a:lnTo>
                  <a:lnTo>
                    <a:pt x="86049" y="23198"/>
                  </a:lnTo>
                  <a:lnTo>
                    <a:pt x="127551" y="6069"/>
                  </a:lnTo>
                  <a:lnTo>
                    <a:pt x="173736" y="0"/>
                  </a:lnTo>
                  <a:lnTo>
                    <a:pt x="219920" y="6069"/>
                  </a:lnTo>
                  <a:lnTo>
                    <a:pt x="261422" y="23198"/>
                  </a:lnTo>
                  <a:lnTo>
                    <a:pt x="296584" y="49768"/>
                  </a:lnTo>
                  <a:lnTo>
                    <a:pt x="323751" y="84158"/>
                  </a:lnTo>
                  <a:lnTo>
                    <a:pt x="341265" y="124751"/>
                  </a:lnTo>
                  <a:lnTo>
                    <a:pt x="347471" y="169925"/>
                  </a:lnTo>
                  <a:lnTo>
                    <a:pt x="341265" y="215100"/>
                  </a:lnTo>
                  <a:lnTo>
                    <a:pt x="323751" y="255693"/>
                  </a:lnTo>
                  <a:lnTo>
                    <a:pt x="296584" y="290083"/>
                  </a:lnTo>
                  <a:lnTo>
                    <a:pt x="261422" y="316653"/>
                  </a:lnTo>
                  <a:lnTo>
                    <a:pt x="219920" y="333782"/>
                  </a:lnTo>
                  <a:lnTo>
                    <a:pt x="173736" y="339851"/>
                  </a:lnTo>
                  <a:lnTo>
                    <a:pt x="127551" y="333782"/>
                  </a:lnTo>
                  <a:lnTo>
                    <a:pt x="86049" y="316653"/>
                  </a:lnTo>
                  <a:lnTo>
                    <a:pt x="50887" y="290083"/>
                  </a:lnTo>
                  <a:lnTo>
                    <a:pt x="23720" y="255693"/>
                  </a:lnTo>
                  <a:lnTo>
                    <a:pt x="6206" y="215100"/>
                  </a:lnTo>
                  <a:lnTo>
                    <a:pt x="0" y="1699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97686" y="2259330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5" y="0"/>
                  </a:moveTo>
                  <a:lnTo>
                    <a:pt x="127529" y="6069"/>
                  </a:lnTo>
                  <a:lnTo>
                    <a:pt x="86021" y="23198"/>
                  </a:lnTo>
                  <a:lnTo>
                    <a:pt x="50863" y="49768"/>
                  </a:lnTo>
                  <a:lnTo>
                    <a:pt x="23706" y="84158"/>
                  </a:lnTo>
                  <a:lnTo>
                    <a:pt x="6201" y="124751"/>
                  </a:lnTo>
                  <a:lnTo>
                    <a:pt x="0" y="169925"/>
                  </a:lnTo>
                  <a:lnTo>
                    <a:pt x="6201" y="215100"/>
                  </a:lnTo>
                  <a:lnTo>
                    <a:pt x="23706" y="255693"/>
                  </a:lnTo>
                  <a:lnTo>
                    <a:pt x="50863" y="290083"/>
                  </a:lnTo>
                  <a:lnTo>
                    <a:pt x="86021" y="316653"/>
                  </a:lnTo>
                  <a:lnTo>
                    <a:pt x="127529" y="333782"/>
                  </a:lnTo>
                  <a:lnTo>
                    <a:pt x="173735" y="339851"/>
                  </a:lnTo>
                  <a:lnTo>
                    <a:pt x="219942" y="333782"/>
                  </a:lnTo>
                  <a:lnTo>
                    <a:pt x="261450" y="316653"/>
                  </a:lnTo>
                  <a:lnTo>
                    <a:pt x="296608" y="290083"/>
                  </a:lnTo>
                  <a:lnTo>
                    <a:pt x="323765" y="255693"/>
                  </a:lnTo>
                  <a:lnTo>
                    <a:pt x="341270" y="215100"/>
                  </a:lnTo>
                  <a:lnTo>
                    <a:pt x="347471" y="169925"/>
                  </a:lnTo>
                  <a:lnTo>
                    <a:pt x="341270" y="124751"/>
                  </a:lnTo>
                  <a:lnTo>
                    <a:pt x="323765" y="84158"/>
                  </a:lnTo>
                  <a:lnTo>
                    <a:pt x="296608" y="49768"/>
                  </a:lnTo>
                  <a:lnTo>
                    <a:pt x="261450" y="23198"/>
                  </a:lnTo>
                  <a:lnTo>
                    <a:pt x="219942" y="6069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97686" y="2259330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5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5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97686" y="1466850"/>
              <a:ext cx="1057910" cy="1132840"/>
            </a:xfrm>
            <a:custGeom>
              <a:avLst/>
              <a:gdLst/>
              <a:ahLst/>
              <a:cxnLst/>
              <a:rect l="l" t="t" r="r" b="b"/>
              <a:pathLst>
                <a:path w="1057910" h="1132839">
                  <a:moveTo>
                    <a:pt x="710183" y="962406"/>
                  </a:moveTo>
                  <a:lnTo>
                    <a:pt x="716385" y="917231"/>
                  </a:lnTo>
                  <a:lnTo>
                    <a:pt x="733890" y="876638"/>
                  </a:lnTo>
                  <a:lnTo>
                    <a:pt x="761047" y="842248"/>
                  </a:lnTo>
                  <a:lnTo>
                    <a:pt x="796205" y="815678"/>
                  </a:lnTo>
                  <a:lnTo>
                    <a:pt x="837713" y="798549"/>
                  </a:lnTo>
                  <a:lnTo>
                    <a:pt x="883919" y="792480"/>
                  </a:lnTo>
                  <a:lnTo>
                    <a:pt x="930126" y="798549"/>
                  </a:lnTo>
                  <a:lnTo>
                    <a:pt x="971634" y="815678"/>
                  </a:lnTo>
                  <a:lnTo>
                    <a:pt x="1006792" y="842248"/>
                  </a:lnTo>
                  <a:lnTo>
                    <a:pt x="1033949" y="876638"/>
                  </a:lnTo>
                  <a:lnTo>
                    <a:pt x="1051454" y="917231"/>
                  </a:lnTo>
                  <a:lnTo>
                    <a:pt x="1057656" y="962406"/>
                  </a:lnTo>
                  <a:lnTo>
                    <a:pt x="1051454" y="1007580"/>
                  </a:lnTo>
                  <a:lnTo>
                    <a:pt x="1033949" y="1048173"/>
                  </a:lnTo>
                  <a:lnTo>
                    <a:pt x="1006792" y="1082563"/>
                  </a:lnTo>
                  <a:lnTo>
                    <a:pt x="971634" y="1109133"/>
                  </a:lnTo>
                  <a:lnTo>
                    <a:pt x="930126" y="1126262"/>
                  </a:lnTo>
                  <a:lnTo>
                    <a:pt x="883919" y="1132332"/>
                  </a:lnTo>
                  <a:lnTo>
                    <a:pt x="837713" y="1126262"/>
                  </a:lnTo>
                  <a:lnTo>
                    <a:pt x="796205" y="1109133"/>
                  </a:lnTo>
                  <a:lnTo>
                    <a:pt x="761047" y="1082563"/>
                  </a:lnTo>
                  <a:lnTo>
                    <a:pt x="733890" y="1048173"/>
                  </a:lnTo>
                  <a:lnTo>
                    <a:pt x="716385" y="1007580"/>
                  </a:lnTo>
                  <a:lnTo>
                    <a:pt x="710183" y="962406"/>
                  </a:lnTo>
                  <a:close/>
                </a:path>
                <a:path w="1057910" h="1132839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5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5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439" y="2328291"/>
              <a:ext cx="213868" cy="2139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28" y="3088513"/>
              <a:ext cx="213880" cy="2138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277" y="3088513"/>
              <a:ext cx="213868" cy="2138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277" y="3976484"/>
              <a:ext cx="213868" cy="2138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678" y="3976484"/>
              <a:ext cx="213880" cy="21388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60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9915259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643551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87" dirty="0"/>
              <a:t> </a:t>
            </a:r>
            <a:r>
              <a:rPr spc="-13" dirty="0"/>
              <a:t>Dropout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448" y="1930400"/>
            <a:ext cx="3352800" cy="3757507"/>
            <a:chOff x="211836" y="1447800"/>
            <a:chExt cx="2514600" cy="2818130"/>
          </a:xfrm>
        </p:grpSpPr>
        <p:sp>
          <p:nvSpPr>
            <p:cNvPr id="4" name="object 4"/>
            <p:cNvSpPr/>
            <p:nvPr/>
          </p:nvSpPr>
          <p:spPr>
            <a:xfrm>
              <a:off x="520319" y="1756409"/>
              <a:ext cx="2051685" cy="2329815"/>
            </a:xfrm>
            <a:custGeom>
              <a:avLst/>
              <a:gdLst/>
              <a:ahLst/>
              <a:cxnLst/>
              <a:rect l="l" t="t" r="r" b="b"/>
              <a:pathLst>
                <a:path w="2051685" h="2329815">
                  <a:moveTo>
                    <a:pt x="471589" y="1552956"/>
                  </a:moveTo>
                  <a:lnTo>
                    <a:pt x="396227" y="1592707"/>
                  </a:lnTo>
                  <a:lnTo>
                    <a:pt x="419481" y="1609356"/>
                  </a:lnTo>
                  <a:lnTo>
                    <a:pt x="0" y="2194776"/>
                  </a:lnTo>
                  <a:lnTo>
                    <a:pt x="15494" y="2205875"/>
                  </a:lnTo>
                  <a:lnTo>
                    <a:pt x="434949" y="1620418"/>
                  </a:lnTo>
                  <a:lnTo>
                    <a:pt x="458177" y="1637030"/>
                  </a:lnTo>
                  <a:lnTo>
                    <a:pt x="464223" y="1599057"/>
                  </a:lnTo>
                  <a:lnTo>
                    <a:pt x="471589" y="1552956"/>
                  </a:lnTo>
                  <a:close/>
                </a:path>
                <a:path w="2051685" h="2329815">
                  <a:moveTo>
                    <a:pt x="480021" y="1307465"/>
                  </a:moveTo>
                  <a:lnTo>
                    <a:pt x="284441" y="907034"/>
                  </a:lnTo>
                  <a:lnTo>
                    <a:pt x="307784" y="895604"/>
                  </a:lnTo>
                  <a:lnTo>
                    <a:pt x="310108" y="894461"/>
                  </a:lnTo>
                  <a:lnTo>
                    <a:pt x="242443" y="842772"/>
                  </a:lnTo>
                  <a:lnTo>
                    <a:pt x="241642" y="927989"/>
                  </a:lnTo>
                  <a:lnTo>
                    <a:pt x="267322" y="915416"/>
                  </a:lnTo>
                  <a:lnTo>
                    <a:pt x="462902" y="1315847"/>
                  </a:lnTo>
                  <a:lnTo>
                    <a:pt x="480021" y="1307465"/>
                  </a:lnTo>
                  <a:close/>
                </a:path>
                <a:path w="2051685" h="2329815">
                  <a:moveTo>
                    <a:pt x="828167" y="0"/>
                  </a:moveTo>
                  <a:lnTo>
                    <a:pt x="750062" y="33782"/>
                  </a:lnTo>
                  <a:lnTo>
                    <a:pt x="771931" y="52184"/>
                  </a:lnTo>
                  <a:lnTo>
                    <a:pt x="357073" y="545973"/>
                  </a:lnTo>
                  <a:lnTo>
                    <a:pt x="371652" y="558292"/>
                  </a:lnTo>
                  <a:lnTo>
                    <a:pt x="786498" y="64427"/>
                  </a:lnTo>
                  <a:lnTo>
                    <a:pt x="808355" y="82804"/>
                  </a:lnTo>
                  <a:lnTo>
                    <a:pt x="817981" y="42545"/>
                  </a:lnTo>
                  <a:lnTo>
                    <a:pt x="828167" y="0"/>
                  </a:lnTo>
                  <a:close/>
                </a:path>
                <a:path w="2051685" h="2329815">
                  <a:moveTo>
                    <a:pt x="1667510" y="494919"/>
                  </a:moveTo>
                  <a:lnTo>
                    <a:pt x="1138656" y="42291"/>
                  </a:lnTo>
                  <a:lnTo>
                    <a:pt x="1145705" y="34036"/>
                  </a:lnTo>
                  <a:lnTo>
                    <a:pt x="1157224" y="20574"/>
                  </a:lnTo>
                  <a:lnTo>
                    <a:pt x="1074547" y="0"/>
                  </a:lnTo>
                  <a:lnTo>
                    <a:pt x="1107694" y="78498"/>
                  </a:lnTo>
                  <a:lnTo>
                    <a:pt x="1126248" y="56794"/>
                  </a:lnTo>
                  <a:lnTo>
                    <a:pt x="1655064" y="509397"/>
                  </a:lnTo>
                  <a:lnTo>
                    <a:pt x="1667510" y="494919"/>
                  </a:lnTo>
                  <a:close/>
                </a:path>
                <a:path w="2051685" h="2329815">
                  <a:moveTo>
                    <a:pt x="1892808" y="1303655"/>
                  </a:moveTo>
                  <a:lnTo>
                    <a:pt x="1149019" y="1050759"/>
                  </a:lnTo>
                  <a:lnTo>
                    <a:pt x="1478610" y="842683"/>
                  </a:lnTo>
                  <a:lnTo>
                    <a:pt x="1493901" y="866902"/>
                  </a:lnTo>
                  <a:lnTo>
                    <a:pt x="1522374" y="819785"/>
                  </a:lnTo>
                  <a:lnTo>
                    <a:pt x="1537970" y="794004"/>
                  </a:lnTo>
                  <a:lnTo>
                    <a:pt x="1453261" y="802513"/>
                  </a:lnTo>
                  <a:lnTo>
                    <a:pt x="1468437" y="826566"/>
                  </a:lnTo>
                  <a:lnTo>
                    <a:pt x="1125816" y="1042873"/>
                  </a:lnTo>
                  <a:lnTo>
                    <a:pt x="439559" y="809523"/>
                  </a:lnTo>
                  <a:lnTo>
                    <a:pt x="440944" y="805434"/>
                  </a:lnTo>
                  <a:lnTo>
                    <a:pt x="448767" y="782447"/>
                  </a:lnTo>
                  <a:lnTo>
                    <a:pt x="364363" y="794004"/>
                  </a:lnTo>
                  <a:lnTo>
                    <a:pt x="424243" y="854583"/>
                  </a:lnTo>
                  <a:lnTo>
                    <a:pt x="433425" y="827557"/>
                  </a:lnTo>
                  <a:lnTo>
                    <a:pt x="1105103" y="1055941"/>
                  </a:lnTo>
                  <a:lnTo>
                    <a:pt x="711327" y="1304544"/>
                  </a:lnTo>
                  <a:lnTo>
                    <a:pt x="721487" y="1320673"/>
                  </a:lnTo>
                  <a:lnTo>
                    <a:pt x="1128318" y="1063840"/>
                  </a:lnTo>
                  <a:lnTo>
                    <a:pt x="1886712" y="1321689"/>
                  </a:lnTo>
                  <a:lnTo>
                    <a:pt x="1892808" y="1303655"/>
                  </a:lnTo>
                  <a:close/>
                </a:path>
                <a:path w="2051685" h="2329815">
                  <a:moveTo>
                    <a:pt x="1894459" y="2191982"/>
                  </a:moveTo>
                  <a:lnTo>
                    <a:pt x="1244892" y="1833651"/>
                  </a:lnTo>
                  <a:lnTo>
                    <a:pt x="1823554" y="1591144"/>
                  </a:lnTo>
                  <a:lnTo>
                    <a:pt x="1834642" y="1617599"/>
                  </a:lnTo>
                  <a:lnTo>
                    <a:pt x="1876615" y="1568704"/>
                  </a:lnTo>
                  <a:lnTo>
                    <a:pt x="1890141" y="1552956"/>
                  </a:lnTo>
                  <a:lnTo>
                    <a:pt x="1805178" y="1547241"/>
                  </a:lnTo>
                  <a:lnTo>
                    <a:pt x="1816214" y="1573606"/>
                  </a:lnTo>
                  <a:lnTo>
                    <a:pt x="1223632" y="1821929"/>
                  </a:lnTo>
                  <a:lnTo>
                    <a:pt x="787666" y="1581416"/>
                  </a:lnTo>
                  <a:lnTo>
                    <a:pt x="791032" y="1575308"/>
                  </a:lnTo>
                  <a:lnTo>
                    <a:pt x="801497" y="1556385"/>
                  </a:lnTo>
                  <a:lnTo>
                    <a:pt x="716407" y="1552956"/>
                  </a:lnTo>
                  <a:lnTo>
                    <a:pt x="764667" y="1623060"/>
                  </a:lnTo>
                  <a:lnTo>
                    <a:pt x="778484" y="1598041"/>
                  </a:lnTo>
                  <a:lnTo>
                    <a:pt x="1201267" y="1831301"/>
                  </a:lnTo>
                  <a:lnTo>
                    <a:pt x="54356" y="2311908"/>
                  </a:lnTo>
                  <a:lnTo>
                    <a:pt x="61722" y="2329484"/>
                  </a:lnTo>
                  <a:lnTo>
                    <a:pt x="1222527" y="1843024"/>
                  </a:lnTo>
                  <a:lnTo>
                    <a:pt x="1885315" y="2208669"/>
                  </a:lnTo>
                  <a:lnTo>
                    <a:pt x="1894459" y="2191982"/>
                  </a:lnTo>
                  <a:close/>
                </a:path>
                <a:path w="2051685" h="2329815">
                  <a:moveTo>
                    <a:pt x="2020570" y="1255522"/>
                  </a:moveTo>
                  <a:lnTo>
                    <a:pt x="1717548" y="894994"/>
                  </a:lnTo>
                  <a:lnTo>
                    <a:pt x="1729066" y="885317"/>
                  </a:lnTo>
                  <a:lnTo>
                    <a:pt x="1739519" y="876554"/>
                  </a:lnTo>
                  <a:lnTo>
                    <a:pt x="1661287" y="842772"/>
                  </a:lnTo>
                  <a:lnTo>
                    <a:pt x="1681099" y="925576"/>
                  </a:lnTo>
                  <a:lnTo>
                    <a:pt x="1702968" y="907224"/>
                  </a:lnTo>
                  <a:lnTo>
                    <a:pt x="2005965" y="1267841"/>
                  </a:lnTo>
                  <a:lnTo>
                    <a:pt x="2020570" y="1255522"/>
                  </a:lnTo>
                  <a:close/>
                </a:path>
                <a:path w="2051685" h="2329815">
                  <a:moveTo>
                    <a:pt x="2051431" y="1679448"/>
                  </a:moveTo>
                  <a:lnTo>
                    <a:pt x="2045081" y="1666748"/>
                  </a:lnTo>
                  <a:lnTo>
                    <a:pt x="2013331" y="1603248"/>
                  </a:lnTo>
                  <a:lnTo>
                    <a:pt x="1975231" y="1679448"/>
                  </a:lnTo>
                  <a:lnTo>
                    <a:pt x="2003806" y="1679448"/>
                  </a:lnTo>
                  <a:lnTo>
                    <a:pt x="2003806" y="2150910"/>
                  </a:lnTo>
                  <a:lnTo>
                    <a:pt x="2022856" y="2150910"/>
                  </a:lnTo>
                  <a:lnTo>
                    <a:pt x="2022856" y="1679448"/>
                  </a:lnTo>
                  <a:lnTo>
                    <a:pt x="2051431" y="167944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30886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173736" y="0"/>
                  </a:moveTo>
                  <a:lnTo>
                    <a:pt x="127551" y="6099"/>
                  </a:lnTo>
                  <a:lnTo>
                    <a:pt x="86049" y="23311"/>
                  </a:lnTo>
                  <a:lnTo>
                    <a:pt x="50887" y="50006"/>
                  </a:lnTo>
                  <a:lnTo>
                    <a:pt x="23720" y="84553"/>
                  </a:lnTo>
                  <a:lnTo>
                    <a:pt x="6206" y="125324"/>
                  </a:lnTo>
                  <a:lnTo>
                    <a:pt x="0" y="170687"/>
                  </a:lnTo>
                  <a:lnTo>
                    <a:pt x="6206" y="216051"/>
                  </a:lnTo>
                  <a:lnTo>
                    <a:pt x="23720" y="256822"/>
                  </a:lnTo>
                  <a:lnTo>
                    <a:pt x="50887" y="291369"/>
                  </a:lnTo>
                  <a:lnTo>
                    <a:pt x="86049" y="318064"/>
                  </a:lnTo>
                  <a:lnTo>
                    <a:pt x="127551" y="335276"/>
                  </a:lnTo>
                  <a:lnTo>
                    <a:pt x="173736" y="341375"/>
                  </a:lnTo>
                  <a:lnTo>
                    <a:pt x="219920" y="335276"/>
                  </a:lnTo>
                  <a:lnTo>
                    <a:pt x="261422" y="318064"/>
                  </a:lnTo>
                  <a:lnTo>
                    <a:pt x="296584" y="291369"/>
                  </a:lnTo>
                  <a:lnTo>
                    <a:pt x="323751" y="256822"/>
                  </a:lnTo>
                  <a:lnTo>
                    <a:pt x="341265" y="216051"/>
                  </a:lnTo>
                  <a:lnTo>
                    <a:pt x="347472" y="170687"/>
                  </a:lnTo>
                  <a:lnTo>
                    <a:pt x="341265" y="125324"/>
                  </a:lnTo>
                  <a:lnTo>
                    <a:pt x="323751" y="84553"/>
                  </a:lnTo>
                  <a:lnTo>
                    <a:pt x="296584" y="50006"/>
                  </a:lnTo>
                  <a:lnTo>
                    <a:pt x="261422" y="23311"/>
                  </a:lnTo>
                  <a:lnTo>
                    <a:pt x="219920" y="609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30886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6" y="125324"/>
                  </a:lnTo>
                  <a:lnTo>
                    <a:pt x="23720" y="84553"/>
                  </a:lnTo>
                  <a:lnTo>
                    <a:pt x="50887" y="50006"/>
                  </a:lnTo>
                  <a:lnTo>
                    <a:pt x="86049" y="23311"/>
                  </a:lnTo>
                  <a:lnTo>
                    <a:pt x="127551" y="6099"/>
                  </a:lnTo>
                  <a:lnTo>
                    <a:pt x="173736" y="0"/>
                  </a:lnTo>
                  <a:lnTo>
                    <a:pt x="219920" y="6099"/>
                  </a:lnTo>
                  <a:lnTo>
                    <a:pt x="261422" y="23311"/>
                  </a:lnTo>
                  <a:lnTo>
                    <a:pt x="296584" y="50006"/>
                  </a:lnTo>
                  <a:lnTo>
                    <a:pt x="323751" y="84553"/>
                  </a:lnTo>
                  <a:lnTo>
                    <a:pt x="341265" y="125324"/>
                  </a:lnTo>
                  <a:lnTo>
                    <a:pt x="347472" y="170687"/>
                  </a:lnTo>
                  <a:lnTo>
                    <a:pt x="341265" y="216051"/>
                  </a:lnTo>
                  <a:lnTo>
                    <a:pt x="323751" y="256822"/>
                  </a:lnTo>
                  <a:lnTo>
                    <a:pt x="296584" y="291369"/>
                  </a:lnTo>
                  <a:lnTo>
                    <a:pt x="261422" y="318064"/>
                  </a:lnTo>
                  <a:lnTo>
                    <a:pt x="219920" y="335276"/>
                  </a:lnTo>
                  <a:lnTo>
                    <a:pt x="173736" y="341375"/>
                  </a:lnTo>
                  <a:lnTo>
                    <a:pt x="127551" y="335276"/>
                  </a:lnTo>
                  <a:lnTo>
                    <a:pt x="86049" y="318064"/>
                  </a:lnTo>
                  <a:lnTo>
                    <a:pt x="50887" y="291369"/>
                  </a:lnTo>
                  <a:lnTo>
                    <a:pt x="23720" y="256822"/>
                  </a:lnTo>
                  <a:lnTo>
                    <a:pt x="6206" y="216051"/>
                  </a:lnTo>
                  <a:lnTo>
                    <a:pt x="0" y="170687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941069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6" y="125324"/>
                  </a:lnTo>
                  <a:lnTo>
                    <a:pt x="23720" y="84553"/>
                  </a:lnTo>
                  <a:lnTo>
                    <a:pt x="50887" y="50006"/>
                  </a:lnTo>
                  <a:lnTo>
                    <a:pt x="86049" y="23311"/>
                  </a:lnTo>
                  <a:lnTo>
                    <a:pt x="127551" y="6099"/>
                  </a:lnTo>
                  <a:lnTo>
                    <a:pt x="173736" y="0"/>
                  </a:lnTo>
                  <a:lnTo>
                    <a:pt x="219920" y="6099"/>
                  </a:lnTo>
                  <a:lnTo>
                    <a:pt x="261422" y="23311"/>
                  </a:lnTo>
                  <a:lnTo>
                    <a:pt x="296584" y="50006"/>
                  </a:lnTo>
                  <a:lnTo>
                    <a:pt x="323751" y="84553"/>
                  </a:lnTo>
                  <a:lnTo>
                    <a:pt x="341265" y="125324"/>
                  </a:lnTo>
                  <a:lnTo>
                    <a:pt x="347472" y="170687"/>
                  </a:lnTo>
                  <a:lnTo>
                    <a:pt x="341265" y="216051"/>
                  </a:lnTo>
                  <a:lnTo>
                    <a:pt x="323751" y="256822"/>
                  </a:lnTo>
                  <a:lnTo>
                    <a:pt x="296584" y="291369"/>
                  </a:lnTo>
                  <a:lnTo>
                    <a:pt x="261422" y="318064"/>
                  </a:lnTo>
                  <a:lnTo>
                    <a:pt x="219920" y="335276"/>
                  </a:lnTo>
                  <a:lnTo>
                    <a:pt x="173736" y="341375"/>
                  </a:lnTo>
                  <a:lnTo>
                    <a:pt x="127551" y="335276"/>
                  </a:lnTo>
                  <a:lnTo>
                    <a:pt x="86049" y="318064"/>
                  </a:lnTo>
                  <a:lnTo>
                    <a:pt x="50887" y="291369"/>
                  </a:lnTo>
                  <a:lnTo>
                    <a:pt x="23720" y="256822"/>
                  </a:lnTo>
                  <a:lnTo>
                    <a:pt x="6206" y="216051"/>
                  </a:lnTo>
                  <a:lnTo>
                    <a:pt x="0" y="170687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649730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173736" y="0"/>
                  </a:moveTo>
                  <a:lnTo>
                    <a:pt x="127529" y="6099"/>
                  </a:lnTo>
                  <a:lnTo>
                    <a:pt x="86021" y="23311"/>
                  </a:lnTo>
                  <a:lnTo>
                    <a:pt x="50863" y="50006"/>
                  </a:lnTo>
                  <a:lnTo>
                    <a:pt x="23706" y="84553"/>
                  </a:lnTo>
                  <a:lnTo>
                    <a:pt x="6201" y="125324"/>
                  </a:lnTo>
                  <a:lnTo>
                    <a:pt x="0" y="170687"/>
                  </a:lnTo>
                  <a:lnTo>
                    <a:pt x="6201" y="216051"/>
                  </a:lnTo>
                  <a:lnTo>
                    <a:pt x="23706" y="256822"/>
                  </a:lnTo>
                  <a:lnTo>
                    <a:pt x="50863" y="291369"/>
                  </a:lnTo>
                  <a:lnTo>
                    <a:pt x="86021" y="318064"/>
                  </a:lnTo>
                  <a:lnTo>
                    <a:pt x="127529" y="335276"/>
                  </a:lnTo>
                  <a:lnTo>
                    <a:pt x="173736" y="341375"/>
                  </a:lnTo>
                  <a:lnTo>
                    <a:pt x="219942" y="335276"/>
                  </a:lnTo>
                  <a:lnTo>
                    <a:pt x="261450" y="318064"/>
                  </a:lnTo>
                  <a:lnTo>
                    <a:pt x="296608" y="291369"/>
                  </a:lnTo>
                  <a:lnTo>
                    <a:pt x="323765" y="256822"/>
                  </a:lnTo>
                  <a:lnTo>
                    <a:pt x="341270" y="216051"/>
                  </a:lnTo>
                  <a:lnTo>
                    <a:pt x="347471" y="170687"/>
                  </a:lnTo>
                  <a:lnTo>
                    <a:pt x="341270" y="125324"/>
                  </a:lnTo>
                  <a:lnTo>
                    <a:pt x="323765" y="84553"/>
                  </a:lnTo>
                  <a:lnTo>
                    <a:pt x="296608" y="50006"/>
                  </a:lnTo>
                  <a:lnTo>
                    <a:pt x="261450" y="23311"/>
                  </a:lnTo>
                  <a:lnTo>
                    <a:pt x="219942" y="609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649730" y="3018282"/>
              <a:ext cx="347980" cy="341630"/>
            </a:xfrm>
            <a:custGeom>
              <a:avLst/>
              <a:gdLst/>
              <a:ahLst/>
              <a:cxnLst/>
              <a:rect l="l" t="t" r="r" b="b"/>
              <a:pathLst>
                <a:path w="347980" h="341629">
                  <a:moveTo>
                    <a:pt x="0" y="170687"/>
                  </a:moveTo>
                  <a:lnTo>
                    <a:pt x="6201" y="125324"/>
                  </a:lnTo>
                  <a:lnTo>
                    <a:pt x="23706" y="84553"/>
                  </a:lnTo>
                  <a:lnTo>
                    <a:pt x="50863" y="50006"/>
                  </a:lnTo>
                  <a:lnTo>
                    <a:pt x="86021" y="23311"/>
                  </a:lnTo>
                  <a:lnTo>
                    <a:pt x="127529" y="6099"/>
                  </a:lnTo>
                  <a:lnTo>
                    <a:pt x="173736" y="0"/>
                  </a:lnTo>
                  <a:lnTo>
                    <a:pt x="219942" y="6099"/>
                  </a:lnTo>
                  <a:lnTo>
                    <a:pt x="261450" y="23311"/>
                  </a:lnTo>
                  <a:lnTo>
                    <a:pt x="296608" y="50006"/>
                  </a:lnTo>
                  <a:lnTo>
                    <a:pt x="323765" y="84553"/>
                  </a:lnTo>
                  <a:lnTo>
                    <a:pt x="341270" y="125324"/>
                  </a:lnTo>
                  <a:lnTo>
                    <a:pt x="347471" y="170687"/>
                  </a:lnTo>
                  <a:lnTo>
                    <a:pt x="341270" y="216051"/>
                  </a:lnTo>
                  <a:lnTo>
                    <a:pt x="323765" y="256822"/>
                  </a:lnTo>
                  <a:lnTo>
                    <a:pt x="296608" y="291369"/>
                  </a:lnTo>
                  <a:lnTo>
                    <a:pt x="261450" y="318064"/>
                  </a:lnTo>
                  <a:lnTo>
                    <a:pt x="219942" y="335276"/>
                  </a:lnTo>
                  <a:lnTo>
                    <a:pt x="173736" y="341375"/>
                  </a:lnTo>
                  <a:lnTo>
                    <a:pt x="127529" y="335276"/>
                  </a:lnTo>
                  <a:lnTo>
                    <a:pt x="86021" y="318064"/>
                  </a:lnTo>
                  <a:lnTo>
                    <a:pt x="50863" y="291369"/>
                  </a:lnTo>
                  <a:lnTo>
                    <a:pt x="23706" y="256822"/>
                  </a:lnTo>
                  <a:lnTo>
                    <a:pt x="6201" y="216051"/>
                  </a:lnTo>
                  <a:lnTo>
                    <a:pt x="0" y="170687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886" y="3018282"/>
              <a:ext cx="2476500" cy="1228725"/>
            </a:xfrm>
            <a:custGeom>
              <a:avLst/>
              <a:gdLst/>
              <a:ahLst/>
              <a:cxnLst/>
              <a:rect l="l" t="t" r="r" b="b"/>
              <a:pathLst>
                <a:path w="2476500" h="1228725">
                  <a:moveTo>
                    <a:pt x="2129028" y="170687"/>
                  </a:moveTo>
                  <a:lnTo>
                    <a:pt x="2135229" y="125324"/>
                  </a:lnTo>
                  <a:lnTo>
                    <a:pt x="2152734" y="84553"/>
                  </a:lnTo>
                  <a:lnTo>
                    <a:pt x="2179891" y="50006"/>
                  </a:lnTo>
                  <a:lnTo>
                    <a:pt x="2215049" y="23311"/>
                  </a:lnTo>
                  <a:lnTo>
                    <a:pt x="2256557" y="6099"/>
                  </a:lnTo>
                  <a:lnTo>
                    <a:pt x="2302764" y="0"/>
                  </a:lnTo>
                  <a:lnTo>
                    <a:pt x="2348970" y="6099"/>
                  </a:lnTo>
                  <a:lnTo>
                    <a:pt x="2390478" y="23311"/>
                  </a:lnTo>
                  <a:lnTo>
                    <a:pt x="2425636" y="50006"/>
                  </a:lnTo>
                  <a:lnTo>
                    <a:pt x="2452793" y="84553"/>
                  </a:lnTo>
                  <a:lnTo>
                    <a:pt x="2470298" y="125324"/>
                  </a:lnTo>
                  <a:lnTo>
                    <a:pt x="2476500" y="170687"/>
                  </a:lnTo>
                  <a:lnTo>
                    <a:pt x="2470298" y="216051"/>
                  </a:lnTo>
                  <a:lnTo>
                    <a:pt x="2452793" y="256822"/>
                  </a:lnTo>
                  <a:lnTo>
                    <a:pt x="2425636" y="291369"/>
                  </a:lnTo>
                  <a:lnTo>
                    <a:pt x="2390478" y="318064"/>
                  </a:lnTo>
                  <a:lnTo>
                    <a:pt x="2348970" y="335276"/>
                  </a:lnTo>
                  <a:lnTo>
                    <a:pt x="2302764" y="341375"/>
                  </a:lnTo>
                  <a:lnTo>
                    <a:pt x="2256557" y="335276"/>
                  </a:lnTo>
                  <a:lnTo>
                    <a:pt x="2215049" y="318064"/>
                  </a:lnTo>
                  <a:lnTo>
                    <a:pt x="2179891" y="291369"/>
                  </a:lnTo>
                  <a:lnTo>
                    <a:pt x="2152734" y="256822"/>
                  </a:lnTo>
                  <a:lnTo>
                    <a:pt x="2135229" y="216051"/>
                  </a:lnTo>
                  <a:lnTo>
                    <a:pt x="2129028" y="170687"/>
                  </a:lnTo>
                  <a:close/>
                </a:path>
                <a:path w="2476500" h="1228725">
                  <a:moveTo>
                    <a:pt x="0" y="1058418"/>
                  </a:moveTo>
                  <a:lnTo>
                    <a:pt x="6206" y="1013243"/>
                  </a:lnTo>
                  <a:lnTo>
                    <a:pt x="23720" y="972650"/>
                  </a:lnTo>
                  <a:lnTo>
                    <a:pt x="50887" y="938260"/>
                  </a:lnTo>
                  <a:lnTo>
                    <a:pt x="86049" y="911690"/>
                  </a:lnTo>
                  <a:lnTo>
                    <a:pt x="127551" y="894561"/>
                  </a:lnTo>
                  <a:lnTo>
                    <a:pt x="173736" y="888492"/>
                  </a:lnTo>
                  <a:lnTo>
                    <a:pt x="219920" y="894561"/>
                  </a:lnTo>
                  <a:lnTo>
                    <a:pt x="261422" y="911690"/>
                  </a:lnTo>
                  <a:lnTo>
                    <a:pt x="296584" y="938260"/>
                  </a:lnTo>
                  <a:lnTo>
                    <a:pt x="323751" y="972650"/>
                  </a:lnTo>
                  <a:lnTo>
                    <a:pt x="341265" y="1013243"/>
                  </a:lnTo>
                  <a:lnTo>
                    <a:pt x="347472" y="1058418"/>
                  </a:lnTo>
                  <a:lnTo>
                    <a:pt x="341265" y="1103592"/>
                  </a:lnTo>
                  <a:lnTo>
                    <a:pt x="323751" y="1144185"/>
                  </a:lnTo>
                  <a:lnTo>
                    <a:pt x="296584" y="1178575"/>
                  </a:lnTo>
                  <a:lnTo>
                    <a:pt x="261422" y="1205145"/>
                  </a:lnTo>
                  <a:lnTo>
                    <a:pt x="219920" y="1222274"/>
                  </a:lnTo>
                  <a:lnTo>
                    <a:pt x="173736" y="1228344"/>
                  </a:lnTo>
                  <a:lnTo>
                    <a:pt x="127551" y="1222274"/>
                  </a:lnTo>
                  <a:lnTo>
                    <a:pt x="86049" y="1205145"/>
                  </a:lnTo>
                  <a:lnTo>
                    <a:pt x="50887" y="1178575"/>
                  </a:lnTo>
                  <a:lnTo>
                    <a:pt x="23720" y="1144185"/>
                  </a:lnTo>
                  <a:lnTo>
                    <a:pt x="6206" y="1103592"/>
                  </a:lnTo>
                  <a:lnTo>
                    <a:pt x="0" y="105841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41069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6" y="0"/>
                  </a:moveTo>
                  <a:lnTo>
                    <a:pt x="127551" y="6069"/>
                  </a:lnTo>
                  <a:lnTo>
                    <a:pt x="86049" y="23198"/>
                  </a:lnTo>
                  <a:lnTo>
                    <a:pt x="50887" y="49768"/>
                  </a:lnTo>
                  <a:lnTo>
                    <a:pt x="23720" y="84158"/>
                  </a:lnTo>
                  <a:lnTo>
                    <a:pt x="6206" y="124751"/>
                  </a:lnTo>
                  <a:lnTo>
                    <a:pt x="0" y="169925"/>
                  </a:lnTo>
                  <a:lnTo>
                    <a:pt x="6206" y="215100"/>
                  </a:lnTo>
                  <a:lnTo>
                    <a:pt x="23720" y="255693"/>
                  </a:lnTo>
                  <a:lnTo>
                    <a:pt x="50887" y="290083"/>
                  </a:lnTo>
                  <a:lnTo>
                    <a:pt x="86049" y="316653"/>
                  </a:lnTo>
                  <a:lnTo>
                    <a:pt x="127551" y="333782"/>
                  </a:lnTo>
                  <a:lnTo>
                    <a:pt x="173736" y="339851"/>
                  </a:lnTo>
                  <a:lnTo>
                    <a:pt x="219920" y="333782"/>
                  </a:lnTo>
                  <a:lnTo>
                    <a:pt x="261422" y="316653"/>
                  </a:lnTo>
                  <a:lnTo>
                    <a:pt x="296584" y="290083"/>
                  </a:lnTo>
                  <a:lnTo>
                    <a:pt x="323751" y="255693"/>
                  </a:lnTo>
                  <a:lnTo>
                    <a:pt x="341265" y="215100"/>
                  </a:lnTo>
                  <a:lnTo>
                    <a:pt x="347472" y="169925"/>
                  </a:lnTo>
                  <a:lnTo>
                    <a:pt x="341265" y="124751"/>
                  </a:lnTo>
                  <a:lnTo>
                    <a:pt x="323751" y="84158"/>
                  </a:lnTo>
                  <a:lnTo>
                    <a:pt x="296584" y="49768"/>
                  </a:lnTo>
                  <a:lnTo>
                    <a:pt x="261422" y="23198"/>
                  </a:lnTo>
                  <a:lnTo>
                    <a:pt x="219920" y="606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41069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6" y="124751"/>
                  </a:lnTo>
                  <a:lnTo>
                    <a:pt x="23720" y="84158"/>
                  </a:lnTo>
                  <a:lnTo>
                    <a:pt x="50887" y="49768"/>
                  </a:lnTo>
                  <a:lnTo>
                    <a:pt x="86049" y="23198"/>
                  </a:lnTo>
                  <a:lnTo>
                    <a:pt x="127551" y="6069"/>
                  </a:lnTo>
                  <a:lnTo>
                    <a:pt x="173736" y="0"/>
                  </a:lnTo>
                  <a:lnTo>
                    <a:pt x="219920" y="6069"/>
                  </a:lnTo>
                  <a:lnTo>
                    <a:pt x="261422" y="23198"/>
                  </a:lnTo>
                  <a:lnTo>
                    <a:pt x="296584" y="49768"/>
                  </a:lnTo>
                  <a:lnTo>
                    <a:pt x="323751" y="84158"/>
                  </a:lnTo>
                  <a:lnTo>
                    <a:pt x="341265" y="124751"/>
                  </a:lnTo>
                  <a:lnTo>
                    <a:pt x="347472" y="169925"/>
                  </a:lnTo>
                  <a:lnTo>
                    <a:pt x="341265" y="215100"/>
                  </a:lnTo>
                  <a:lnTo>
                    <a:pt x="323751" y="255693"/>
                  </a:lnTo>
                  <a:lnTo>
                    <a:pt x="296584" y="290083"/>
                  </a:lnTo>
                  <a:lnTo>
                    <a:pt x="261422" y="316653"/>
                  </a:lnTo>
                  <a:lnTo>
                    <a:pt x="219920" y="333782"/>
                  </a:lnTo>
                  <a:lnTo>
                    <a:pt x="173736" y="339851"/>
                  </a:lnTo>
                  <a:lnTo>
                    <a:pt x="127551" y="333782"/>
                  </a:lnTo>
                  <a:lnTo>
                    <a:pt x="86049" y="316653"/>
                  </a:lnTo>
                  <a:lnTo>
                    <a:pt x="50887" y="290083"/>
                  </a:lnTo>
                  <a:lnTo>
                    <a:pt x="23720" y="255693"/>
                  </a:lnTo>
                  <a:lnTo>
                    <a:pt x="6206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9730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6" y="0"/>
                  </a:moveTo>
                  <a:lnTo>
                    <a:pt x="127529" y="6069"/>
                  </a:lnTo>
                  <a:lnTo>
                    <a:pt x="86021" y="23198"/>
                  </a:lnTo>
                  <a:lnTo>
                    <a:pt x="50863" y="49768"/>
                  </a:lnTo>
                  <a:lnTo>
                    <a:pt x="23706" y="84158"/>
                  </a:lnTo>
                  <a:lnTo>
                    <a:pt x="6201" y="124751"/>
                  </a:lnTo>
                  <a:lnTo>
                    <a:pt x="0" y="169925"/>
                  </a:lnTo>
                  <a:lnTo>
                    <a:pt x="6201" y="215100"/>
                  </a:lnTo>
                  <a:lnTo>
                    <a:pt x="23706" y="255693"/>
                  </a:lnTo>
                  <a:lnTo>
                    <a:pt x="50863" y="290083"/>
                  </a:lnTo>
                  <a:lnTo>
                    <a:pt x="86021" y="316653"/>
                  </a:lnTo>
                  <a:lnTo>
                    <a:pt x="127529" y="333782"/>
                  </a:lnTo>
                  <a:lnTo>
                    <a:pt x="173736" y="339851"/>
                  </a:lnTo>
                  <a:lnTo>
                    <a:pt x="219942" y="333782"/>
                  </a:lnTo>
                  <a:lnTo>
                    <a:pt x="261450" y="316653"/>
                  </a:lnTo>
                  <a:lnTo>
                    <a:pt x="296608" y="290083"/>
                  </a:lnTo>
                  <a:lnTo>
                    <a:pt x="323765" y="255693"/>
                  </a:lnTo>
                  <a:lnTo>
                    <a:pt x="341270" y="215100"/>
                  </a:lnTo>
                  <a:lnTo>
                    <a:pt x="347471" y="169925"/>
                  </a:lnTo>
                  <a:lnTo>
                    <a:pt x="341270" y="124751"/>
                  </a:lnTo>
                  <a:lnTo>
                    <a:pt x="323765" y="84158"/>
                  </a:lnTo>
                  <a:lnTo>
                    <a:pt x="296608" y="49768"/>
                  </a:lnTo>
                  <a:lnTo>
                    <a:pt x="261450" y="23198"/>
                  </a:lnTo>
                  <a:lnTo>
                    <a:pt x="219942" y="606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9730" y="3906773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6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6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026" y="2259330"/>
              <a:ext cx="2118360" cy="1987550"/>
            </a:xfrm>
            <a:custGeom>
              <a:avLst/>
              <a:gdLst/>
              <a:ahLst/>
              <a:cxnLst/>
              <a:rect l="l" t="t" r="r" b="b"/>
              <a:pathLst>
                <a:path w="2118360" h="1987550">
                  <a:moveTo>
                    <a:pt x="1770888" y="1817370"/>
                  </a:moveTo>
                  <a:lnTo>
                    <a:pt x="1777089" y="1772195"/>
                  </a:lnTo>
                  <a:lnTo>
                    <a:pt x="1794594" y="1731602"/>
                  </a:lnTo>
                  <a:lnTo>
                    <a:pt x="1821751" y="1697212"/>
                  </a:lnTo>
                  <a:lnTo>
                    <a:pt x="1856909" y="1670642"/>
                  </a:lnTo>
                  <a:lnTo>
                    <a:pt x="1898417" y="1653513"/>
                  </a:lnTo>
                  <a:lnTo>
                    <a:pt x="1944624" y="1647444"/>
                  </a:lnTo>
                  <a:lnTo>
                    <a:pt x="1990830" y="1653513"/>
                  </a:lnTo>
                  <a:lnTo>
                    <a:pt x="2032338" y="1670642"/>
                  </a:lnTo>
                  <a:lnTo>
                    <a:pt x="2067496" y="1697212"/>
                  </a:lnTo>
                  <a:lnTo>
                    <a:pt x="2094653" y="1731602"/>
                  </a:lnTo>
                  <a:lnTo>
                    <a:pt x="2112158" y="1772195"/>
                  </a:lnTo>
                  <a:lnTo>
                    <a:pt x="2118360" y="1817370"/>
                  </a:lnTo>
                  <a:lnTo>
                    <a:pt x="2112158" y="1862544"/>
                  </a:lnTo>
                  <a:lnTo>
                    <a:pt x="2094653" y="1903137"/>
                  </a:lnTo>
                  <a:lnTo>
                    <a:pt x="2067496" y="1937527"/>
                  </a:lnTo>
                  <a:lnTo>
                    <a:pt x="2032338" y="1964097"/>
                  </a:lnTo>
                  <a:lnTo>
                    <a:pt x="1990830" y="1981226"/>
                  </a:lnTo>
                  <a:lnTo>
                    <a:pt x="1944624" y="1987295"/>
                  </a:lnTo>
                  <a:lnTo>
                    <a:pt x="1898417" y="1981226"/>
                  </a:lnTo>
                  <a:lnTo>
                    <a:pt x="1856909" y="1964097"/>
                  </a:lnTo>
                  <a:lnTo>
                    <a:pt x="1821751" y="1937527"/>
                  </a:lnTo>
                  <a:lnTo>
                    <a:pt x="1794594" y="1903137"/>
                  </a:lnTo>
                  <a:lnTo>
                    <a:pt x="1777089" y="1862544"/>
                  </a:lnTo>
                  <a:lnTo>
                    <a:pt x="1770888" y="1817370"/>
                  </a:lnTo>
                  <a:close/>
                </a:path>
                <a:path w="2118360" h="1987550">
                  <a:moveTo>
                    <a:pt x="0" y="169925"/>
                  </a:moveTo>
                  <a:lnTo>
                    <a:pt x="6206" y="124751"/>
                  </a:lnTo>
                  <a:lnTo>
                    <a:pt x="23720" y="84158"/>
                  </a:lnTo>
                  <a:lnTo>
                    <a:pt x="50887" y="49768"/>
                  </a:lnTo>
                  <a:lnTo>
                    <a:pt x="86049" y="23198"/>
                  </a:lnTo>
                  <a:lnTo>
                    <a:pt x="127551" y="6069"/>
                  </a:lnTo>
                  <a:lnTo>
                    <a:pt x="173736" y="0"/>
                  </a:lnTo>
                  <a:lnTo>
                    <a:pt x="219920" y="6069"/>
                  </a:lnTo>
                  <a:lnTo>
                    <a:pt x="261422" y="23198"/>
                  </a:lnTo>
                  <a:lnTo>
                    <a:pt x="296584" y="49768"/>
                  </a:lnTo>
                  <a:lnTo>
                    <a:pt x="323751" y="84158"/>
                  </a:lnTo>
                  <a:lnTo>
                    <a:pt x="341265" y="124751"/>
                  </a:lnTo>
                  <a:lnTo>
                    <a:pt x="347471" y="169925"/>
                  </a:lnTo>
                  <a:lnTo>
                    <a:pt x="341265" y="215100"/>
                  </a:lnTo>
                  <a:lnTo>
                    <a:pt x="323751" y="255693"/>
                  </a:lnTo>
                  <a:lnTo>
                    <a:pt x="296584" y="290083"/>
                  </a:lnTo>
                  <a:lnTo>
                    <a:pt x="261422" y="316653"/>
                  </a:lnTo>
                  <a:lnTo>
                    <a:pt x="219920" y="333782"/>
                  </a:lnTo>
                  <a:lnTo>
                    <a:pt x="173736" y="339851"/>
                  </a:lnTo>
                  <a:lnTo>
                    <a:pt x="127551" y="333782"/>
                  </a:lnTo>
                  <a:lnTo>
                    <a:pt x="86049" y="316653"/>
                  </a:lnTo>
                  <a:lnTo>
                    <a:pt x="50887" y="290083"/>
                  </a:lnTo>
                  <a:lnTo>
                    <a:pt x="23720" y="255693"/>
                  </a:lnTo>
                  <a:lnTo>
                    <a:pt x="6206" y="215100"/>
                  </a:lnTo>
                  <a:lnTo>
                    <a:pt x="0" y="1699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7686" y="2259330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173735" y="0"/>
                  </a:moveTo>
                  <a:lnTo>
                    <a:pt x="127529" y="6069"/>
                  </a:lnTo>
                  <a:lnTo>
                    <a:pt x="86021" y="23198"/>
                  </a:lnTo>
                  <a:lnTo>
                    <a:pt x="50863" y="49768"/>
                  </a:lnTo>
                  <a:lnTo>
                    <a:pt x="23706" y="84158"/>
                  </a:lnTo>
                  <a:lnTo>
                    <a:pt x="6201" y="124751"/>
                  </a:lnTo>
                  <a:lnTo>
                    <a:pt x="0" y="169925"/>
                  </a:lnTo>
                  <a:lnTo>
                    <a:pt x="6201" y="215100"/>
                  </a:lnTo>
                  <a:lnTo>
                    <a:pt x="23706" y="255693"/>
                  </a:lnTo>
                  <a:lnTo>
                    <a:pt x="50863" y="290083"/>
                  </a:lnTo>
                  <a:lnTo>
                    <a:pt x="86021" y="316653"/>
                  </a:lnTo>
                  <a:lnTo>
                    <a:pt x="127529" y="333782"/>
                  </a:lnTo>
                  <a:lnTo>
                    <a:pt x="173735" y="339851"/>
                  </a:lnTo>
                  <a:lnTo>
                    <a:pt x="219942" y="333782"/>
                  </a:lnTo>
                  <a:lnTo>
                    <a:pt x="261450" y="316653"/>
                  </a:lnTo>
                  <a:lnTo>
                    <a:pt x="296608" y="290083"/>
                  </a:lnTo>
                  <a:lnTo>
                    <a:pt x="323765" y="255693"/>
                  </a:lnTo>
                  <a:lnTo>
                    <a:pt x="341270" y="215100"/>
                  </a:lnTo>
                  <a:lnTo>
                    <a:pt x="347471" y="169925"/>
                  </a:lnTo>
                  <a:lnTo>
                    <a:pt x="341270" y="124751"/>
                  </a:lnTo>
                  <a:lnTo>
                    <a:pt x="323765" y="84158"/>
                  </a:lnTo>
                  <a:lnTo>
                    <a:pt x="296608" y="49768"/>
                  </a:lnTo>
                  <a:lnTo>
                    <a:pt x="261450" y="23198"/>
                  </a:lnTo>
                  <a:lnTo>
                    <a:pt x="219942" y="6069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7686" y="2259330"/>
              <a:ext cx="347980" cy="340360"/>
            </a:xfrm>
            <a:custGeom>
              <a:avLst/>
              <a:gdLst/>
              <a:ahLst/>
              <a:cxnLst/>
              <a:rect l="l" t="t" r="r" b="b"/>
              <a:pathLst>
                <a:path w="347980" h="340360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5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5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7686" y="1466850"/>
              <a:ext cx="1057910" cy="1132840"/>
            </a:xfrm>
            <a:custGeom>
              <a:avLst/>
              <a:gdLst/>
              <a:ahLst/>
              <a:cxnLst/>
              <a:rect l="l" t="t" r="r" b="b"/>
              <a:pathLst>
                <a:path w="1057910" h="1132839">
                  <a:moveTo>
                    <a:pt x="710183" y="962406"/>
                  </a:moveTo>
                  <a:lnTo>
                    <a:pt x="716385" y="917231"/>
                  </a:lnTo>
                  <a:lnTo>
                    <a:pt x="733890" y="876638"/>
                  </a:lnTo>
                  <a:lnTo>
                    <a:pt x="761047" y="842248"/>
                  </a:lnTo>
                  <a:lnTo>
                    <a:pt x="796205" y="815678"/>
                  </a:lnTo>
                  <a:lnTo>
                    <a:pt x="837713" y="798549"/>
                  </a:lnTo>
                  <a:lnTo>
                    <a:pt x="883919" y="792480"/>
                  </a:lnTo>
                  <a:lnTo>
                    <a:pt x="930126" y="798549"/>
                  </a:lnTo>
                  <a:lnTo>
                    <a:pt x="971634" y="815678"/>
                  </a:lnTo>
                  <a:lnTo>
                    <a:pt x="1006792" y="842248"/>
                  </a:lnTo>
                  <a:lnTo>
                    <a:pt x="1033949" y="876638"/>
                  </a:lnTo>
                  <a:lnTo>
                    <a:pt x="1051454" y="917231"/>
                  </a:lnTo>
                  <a:lnTo>
                    <a:pt x="1057656" y="962406"/>
                  </a:lnTo>
                  <a:lnTo>
                    <a:pt x="1051454" y="1007580"/>
                  </a:lnTo>
                  <a:lnTo>
                    <a:pt x="1033949" y="1048173"/>
                  </a:lnTo>
                  <a:lnTo>
                    <a:pt x="1006792" y="1082563"/>
                  </a:lnTo>
                  <a:lnTo>
                    <a:pt x="971634" y="1109133"/>
                  </a:lnTo>
                  <a:lnTo>
                    <a:pt x="930126" y="1126262"/>
                  </a:lnTo>
                  <a:lnTo>
                    <a:pt x="883919" y="1132332"/>
                  </a:lnTo>
                  <a:lnTo>
                    <a:pt x="837713" y="1126262"/>
                  </a:lnTo>
                  <a:lnTo>
                    <a:pt x="796205" y="1109133"/>
                  </a:lnTo>
                  <a:lnTo>
                    <a:pt x="761047" y="1082563"/>
                  </a:lnTo>
                  <a:lnTo>
                    <a:pt x="733890" y="1048173"/>
                  </a:lnTo>
                  <a:lnTo>
                    <a:pt x="716385" y="1007580"/>
                  </a:lnTo>
                  <a:lnTo>
                    <a:pt x="710183" y="962406"/>
                  </a:lnTo>
                  <a:close/>
                </a:path>
                <a:path w="1057910" h="1132839">
                  <a:moveTo>
                    <a:pt x="0" y="169925"/>
                  </a:moveTo>
                  <a:lnTo>
                    <a:pt x="6201" y="124751"/>
                  </a:lnTo>
                  <a:lnTo>
                    <a:pt x="23706" y="84158"/>
                  </a:lnTo>
                  <a:lnTo>
                    <a:pt x="50863" y="49768"/>
                  </a:lnTo>
                  <a:lnTo>
                    <a:pt x="86021" y="23198"/>
                  </a:lnTo>
                  <a:lnTo>
                    <a:pt x="127529" y="6069"/>
                  </a:lnTo>
                  <a:lnTo>
                    <a:pt x="173735" y="0"/>
                  </a:lnTo>
                  <a:lnTo>
                    <a:pt x="219942" y="6069"/>
                  </a:lnTo>
                  <a:lnTo>
                    <a:pt x="261450" y="23198"/>
                  </a:lnTo>
                  <a:lnTo>
                    <a:pt x="296608" y="49768"/>
                  </a:lnTo>
                  <a:lnTo>
                    <a:pt x="323765" y="84158"/>
                  </a:lnTo>
                  <a:lnTo>
                    <a:pt x="341270" y="124751"/>
                  </a:lnTo>
                  <a:lnTo>
                    <a:pt x="347471" y="169925"/>
                  </a:lnTo>
                  <a:lnTo>
                    <a:pt x="341270" y="215100"/>
                  </a:lnTo>
                  <a:lnTo>
                    <a:pt x="323765" y="255693"/>
                  </a:lnTo>
                  <a:lnTo>
                    <a:pt x="296608" y="290083"/>
                  </a:lnTo>
                  <a:lnTo>
                    <a:pt x="261450" y="316653"/>
                  </a:lnTo>
                  <a:lnTo>
                    <a:pt x="219942" y="333782"/>
                  </a:lnTo>
                  <a:lnTo>
                    <a:pt x="173735" y="339851"/>
                  </a:lnTo>
                  <a:lnTo>
                    <a:pt x="127529" y="333782"/>
                  </a:lnTo>
                  <a:lnTo>
                    <a:pt x="86021" y="316653"/>
                  </a:lnTo>
                  <a:lnTo>
                    <a:pt x="50863" y="290083"/>
                  </a:lnTo>
                  <a:lnTo>
                    <a:pt x="23706" y="255693"/>
                  </a:lnTo>
                  <a:lnTo>
                    <a:pt x="6201" y="215100"/>
                  </a:lnTo>
                  <a:lnTo>
                    <a:pt x="0" y="1699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439" y="2328291"/>
              <a:ext cx="213868" cy="2139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28" y="3088513"/>
              <a:ext cx="213880" cy="2138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277" y="3088513"/>
              <a:ext cx="213868" cy="2138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277" y="3976484"/>
              <a:ext cx="213868" cy="2138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678" y="3976484"/>
              <a:ext cx="213880" cy="21388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08754" y="731081"/>
            <a:ext cx="11395287" cy="5484621"/>
          </a:xfrm>
          <a:prstGeom prst="rect">
            <a:avLst/>
          </a:prstGeom>
        </p:spPr>
        <p:txBody>
          <a:bodyPr vert="horz" wrap="square" lIns="0" tIns="232833" rIns="0" bIns="0" rtlCol="0">
            <a:spAutoFit/>
          </a:bodyPr>
          <a:lstStyle/>
          <a:p>
            <a:pPr marL="33866">
              <a:spcBef>
                <a:spcPts val="1833"/>
              </a:spcBef>
            </a:pPr>
            <a:r>
              <a:rPr sz="3200" dirty="0">
                <a:latin typeface="Arial MT"/>
                <a:cs typeface="Arial MT"/>
              </a:rPr>
              <a:t>How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this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possibly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good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idea?</a:t>
            </a:r>
            <a:endParaRPr sz="3200">
              <a:latin typeface="Arial MT"/>
              <a:cs typeface="Arial MT"/>
            </a:endParaRPr>
          </a:p>
          <a:p>
            <a:pPr marL="4850432">
              <a:spcBef>
                <a:spcPts val="1553"/>
              </a:spcBef>
            </a:pP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Another</a:t>
            </a:r>
            <a:r>
              <a:rPr sz="2933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0000FF"/>
                </a:solidFill>
                <a:latin typeface="Arial MT"/>
                <a:cs typeface="Arial MT"/>
              </a:rPr>
              <a:t>interpretation:</a:t>
            </a:r>
            <a:endParaRPr sz="2933">
              <a:latin typeface="Arial MT"/>
              <a:cs typeface="Arial MT"/>
            </a:endParaRPr>
          </a:p>
          <a:p>
            <a:pPr>
              <a:spcBef>
                <a:spcPts val="147"/>
              </a:spcBef>
            </a:pPr>
            <a:endParaRPr sz="2933">
              <a:latin typeface="Arial MT"/>
              <a:cs typeface="Arial MT"/>
            </a:endParaRPr>
          </a:p>
          <a:p>
            <a:pPr marL="4850432" marR="23706">
              <a:spcBef>
                <a:spcPts val="7"/>
              </a:spcBef>
            </a:pP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Dropout</a:t>
            </a:r>
            <a:r>
              <a:rPr sz="2933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is</a:t>
            </a:r>
            <a:r>
              <a:rPr sz="2933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training</a:t>
            </a:r>
            <a:r>
              <a:rPr sz="2933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933" spc="-8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large</a:t>
            </a:r>
            <a:r>
              <a:rPr sz="2933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b="1" dirty="0">
                <a:solidFill>
                  <a:srgbClr val="0000FF"/>
                </a:solidFill>
                <a:latin typeface="Arial"/>
                <a:cs typeface="Arial"/>
              </a:rPr>
              <a:t>ensemble</a:t>
            </a:r>
            <a:r>
              <a:rPr sz="2933" b="1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33" dirty="0">
                <a:solidFill>
                  <a:srgbClr val="0000FF"/>
                </a:solidFill>
                <a:latin typeface="Arial MT"/>
                <a:cs typeface="Arial MT"/>
              </a:rPr>
              <a:t>of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models</a:t>
            </a:r>
            <a:r>
              <a:rPr sz="2933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(that</a:t>
            </a:r>
            <a:r>
              <a:rPr sz="2933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share</a:t>
            </a:r>
            <a:r>
              <a:rPr sz="2933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0000FF"/>
                </a:solidFill>
                <a:latin typeface="Arial MT"/>
                <a:cs typeface="Arial MT"/>
              </a:rPr>
              <a:t>parameters).</a:t>
            </a:r>
            <a:endParaRPr sz="2933">
              <a:latin typeface="Arial MT"/>
              <a:cs typeface="Arial MT"/>
            </a:endParaRPr>
          </a:p>
          <a:p>
            <a:pPr>
              <a:spcBef>
                <a:spcPts val="147"/>
              </a:spcBef>
            </a:pPr>
            <a:endParaRPr sz="2933">
              <a:latin typeface="Arial MT"/>
              <a:cs typeface="Arial MT"/>
            </a:endParaRPr>
          </a:p>
          <a:p>
            <a:pPr marL="4850432"/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Each</a:t>
            </a:r>
            <a:r>
              <a:rPr sz="2933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binary</a:t>
            </a:r>
            <a:r>
              <a:rPr sz="2933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mask</a:t>
            </a:r>
            <a:r>
              <a:rPr sz="2933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is</a:t>
            </a:r>
            <a:r>
              <a:rPr sz="2933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one</a:t>
            </a:r>
            <a:r>
              <a:rPr sz="2933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0000FF"/>
                </a:solidFill>
                <a:latin typeface="Arial MT"/>
                <a:cs typeface="Arial MT"/>
              </a:rPr>
              <a:t>model</a:t>
            </a:r>
            <a:endParaRPr sz="2933">
              <a:latin typeface="Arial MT"/>
              <a:cs typeface="Arial MT"/>
            </a:endParaRPr>
          </a:p>
          <a:p>
            <a:pPr>
              <a:spcBef>
                <a:spcPts val="147"/>
              </a:spcBef>
            </a:pPr>
            <a:endParaRPr sz="2933">
              <a:latin typeface="Arial MT"/>
              <a:cs typeface="Arial MT"/>
            </a:endParaRPr>
          </a:p>
          <a:p>
            <a:pPr marL="4850432"/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An</a:t>
            </a:r>
            <a:r>
              <a:rPr sz="2933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FC</a:t>
            </a:r>
            <a:r>
              <a:rPr sz="29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layer</a:t>
            </a:r>
            <a:r>
              <a:rPr sz="29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933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4096</a:t>
            </a:r>
            <a:r>
              <a:rPr sz="2933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units</a:t>
            </a:r>
            <a:r>
              <a:rPr sz="29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0000FF"/>
                </a:solidFill>
                <a:latin typeface="Arial MT"/>
                <a:cs typeface="Arial MT"/>
              </a:rPr>
              <a:t>has</a:t>
            </a:r>
            <a:endParaRPr sz="2933">
              <a:latin typeface="Arial MT"/>
              <a:cs typeface="Arial MT"/>
            </a:endParaRPr>
          </a:p>
          <a:p>
            <a:pPr marL="4850432">
              <a:spcBef>
                <a:spcPts val="7"/>
              </a:spcBef>
            </a:pP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2</a:t>
            </a:r>
            <a:r>
              <a:rPr sz="2900" baseline="24904" dirty="0">
                <a:solidFill>
                  <a:srgbClr val="0000FF"/>
                </a:solidFill>
                <a:latin typeface="Arial MT"/>
                <a:cs typeface="Arial MT"/>
              </a:rPr>
              <a:t>4096</a:t>
            </a:r>
            <a:r>
              <a:rPr sz="2900" spc="320" baseline="2490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~</a:t>
            </a:r>
            <a:r>
              <a:rPr sz="2933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10</a:t>
            </a:r>
            <a:r>
              <a:rPr sz="2900" baseline="24904" dirty="0">
                <a:solidFill>
                  <a:srgbClr val="0000FF"/>
                </a:solidFill>
                <a:latin typeface="Arial MT"/>
                <a:cs typeface="Arial MT"/>
              </a:rPr>
              <a:t>1233</a:t>
            </a:r>
            <a:r>
              <a:rPr sz="2900" spc="-40" baseline="2490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possible</a:t>
            </a:r>
            <a:r>
              <a:rPr sz="2933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0000FF"/>
                </a:solidFill>
                <a:latin typeface="Arial MT"/>
                <a:cs typeface="Arial MT"/>
              </a:rPr>
              <a:t>masks!</a:t>
            </a:r>
            <a:endParaRPr sz="2933">
              <a:latin typeface="Arial MT"/>
              <a:cs typeface="Arial MT"/>
            </a:endParaRPr>
          </a:p>
          <a:p>
            <a:pPr marL="4850432"/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Only</a:t>
            </a:r>
            <a:r>
              <a:rPr sz="29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~</a:t>
            </a:r>
            <a:r>
              <a:rPr sz="29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10</a:t>
            </a:r>
            <a:r>
              <a:rPr sz="2900" baseline="24904" dirty="0">
                <a:solidFill>
                  <a:srgbClr val="0000FF"/>
                </a:solidFill>
                <a:latin typeface="Arial MT"/>
                <a:cs typeface="Arial MT"/>
              </a:rPr>
              <a:t>82</a:t>
            </a:r>
            <a:r>
              <a:rPr sz="2900" spc="349" baseline="2490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atoms</a:t>
            </a:r>
            <a:r>
              <a:rPr sz="29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in</a:t>
            </a:r>
            <a:r>
              <a:rPr sz="2933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29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0000FF"/>
                </a:solidFill>
                <a:latin typeface="Arial MT"/>
                <a:cs typeface="Arial MT"/>
              </a:rPr>
              <a:t>universe...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61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8125906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0461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Dropout:</a:t>
            </a:r>
            <a:r>
              <a:rPr spc="-40" dirty="0"/>
              <a:t> </a:t>
            </a:r>
            <a:r>
              <a:rPr dirty="0"/>
              <a:t>Test</a:t>
            </a:r>
            <a:r>
              <a:rPr spc="-7" dirty="0"/>
              <a:t> </a:t>
            </a:r>
            <a:r>
              <a:rPr spc="-27" dirty="0"/>
              <a:t>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09999" y="1595374"/>
            <a:ext cx="2337647" cy="564727"/>
            <a:chOff x="5482499" y="1196530"/>
            <a:chExt cx="1753235" cy="423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499" y="1255493"/>
              <a:ext cx="1753206" cy="331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25589" y="1210817"/>
              <a:ext cx="228600" cy="394970"/>
            </a:xfrm>
            <a:custGeom>
              <a:avLst/>
              <a:gdLst/>
              <a:ahLst/>
              <a:cxnLst/>
              <a:rect l="l" t="t" r="r" b="b"/>
              <a:pathLst>
                <a:path w="228600" h="394969">
                  <a:moveTo>
                    <a:pt x="0" y="394715"/>
                  </a:moveTo>
                  <a:lnTo>
                    <a:pt x="228600" y="394715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919722" y="1210817"/>
              <a:ext cx="227329" cy="394970"/>
            </a:xfrm>
            <a:custGeom>
              <a:avLst/>
              <a:gdLst/>
              <a:ahLst/>
              <a:cxnLst/>
              <a:rect l="l" t="t" r="r" b="b"/>
              <a:pathLst>
                <a:path w="227329" h="394969">
                  <a:moveTo>
                    <a:pt x="0" y="394715"/>
                  </a:moveTo>
                  <a:lnTo>
                    <a:pt x="227075" y="394715"/>
                  </a:lnTo>
                  <a:lnTo>
                    <a:pt x="227075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2857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6487" y="1600201"/>
            <a:ext cx="63381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Dropout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our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output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random!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5369" y="1661159"/>
            <a:ext cx="481753" cy="526627"/>
          </a:xfrm>
          <a:custGeom>
            <a:avLst/>
            <a:gdLst/>
            <a:ahLst/>
            <a:cxnLst/>
            <a:rect l="l" t="t" r="r" b="b"/>
            <a:pathLst>
              <a:path w="361314" h="394969">
                <a:moveTo>
                  <a:pt x="0" y="394715"/>
                </a:moveTo>
                <a:lnTo>
                  <a:pt x="361188" y="394715"/>
                </a:lnTo>
                <a:lnTo>
                  <a:pt x="361188" y="0"/>
                </a:lnTo>
                <a:lnTo>
                  <a:pt x="0" y="0"/>
                </a:lnTo>
                <a:lnTo>
                  <a:pt x="0" y="394715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954520" y="821436"/>
            <a:ext cx="84497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4872" marR="6773" indent="-28786">
              <a:spcBef>
                <a:spcPts val="127"/>
              </a:spcBef>
            </a:pPr>
            <a:r>
              <a:rPr sz="2133" spc="-13" dirty="0">
                <a:solidFill>
                  <a:srgbClr val="FF0000"/>
                </a:solidFill>
                <a:latin typeface="Arial MT"/>
                <a:cs typeface="Arial MT"/>
              </a:rPr>
              <a:t>Output (label)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3355" y="820249"/>
            <a:ext cx="95165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Input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(image)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80092" y="1510283"/>
            <a:ext cx="105579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solidFill>
                  <a:srgbClr val="38761D"/>
                </a:solidFill>
                <a:latin typeface="Arial MT"/>
                <a:cs typeface="Arial MT"/>
              </a:rPr>
              <a:t>Random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solidFill>
                  <a:srgbClr val="38761D"/>
                </a:solidFill>
                <a:latin typeface="Arial MT"/>
                <a:cs typeface="Arial MT"/>
              </a:rPr>
              <a:t>mask</a:t>
            </a:r>
            <a:endParaRPr sz="2133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1607" y="4093292"/>
            <a:ext cx="7247180" cy="88804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7163" y="3437907"/>
            <a:ext cx="9119445" cy="22305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Want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“average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out”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randomness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test-</a:t>
            </a:r>
            <a:r>
              <a:rPr sz="3200" spc="-27" dirty="0"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200">
              <a:latin typeface="Arial MT"/>
              <a:cs typeface="Arial MT"/>
            </a:endParaRPr>
          </a:p>
          <a:p>
            <a:pPr>
              <a:spcBef>
                <a:spcPts val="1867"/>
              </a:spcBef>
            </a:pP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But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this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integral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seems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hard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67" dirty="0">
                <a:latin typeface="Arial MT"/>
                <a:cs typeface="Arial MT"/>
              </a:rPr>
              <a:t>…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62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568574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684" y="70621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Dropout: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3231" y="3086607"/>
            <a:ext cx="1971040" cy="2414693"/>
            <a:chOff x="534923" y="2314955"/>
            <a:chExt cx="1478280" cy="1811020"/>
          </a:xfrm>
        </p:grpSpPr>
        <p:sp>
          <p:nvSpPr>
            <p:cNvPr id="4" name="object 4"/>
            <p:cNvSpPr/>
            <p:nvPr/>
          </p:nvSpPr>
          <p:spPr>
            <a:xfrm>
              <a:off x="803122" y="2867405"/>
              <a:ext cx="942340" cy="717550"/>
            </a:xfrm>
            <a:custGeom>
              <a:avLst/>
              <a:gdLst/>
              <a:ahLst/>
              <a:cxnLst/>
              <a:rect l="l" t="t" r="r" b="b"/>
              <a:pathLst>
                <a:path w="942339" h="717550">
                  <a:moveTo>
                    <a:pt x="470687" y="0"/>
                  </a:moveTo>
                  <a:lnTo>
                    <a:pt x="360794" y="65278"/>
                  </a:lnTo>
                  <a:lnTo>
                    <a:pt x="392849" y="85864"/>
                  </a:lnTo>
                  <a:lnTo>
                    <a:pt x="0" y="696595"/>
                  </a:lnTo>
                  <a:lnTo>
                    <a:pt x="32054" y="717169"/>
                  </a:lnTo>
                  <a:lnTo>
                    <a:pt x="424891" y="106438"/>
                  </a:lnTo>
                  <a:lnTo>
                    <a:pt x="456933" y="127000"/>
                  </a:lnTo>
                  <a:lnTo>
                    <a:pt x="463118" y="69850"/>
                  </a:lnTo>
                  <a:lnTo>
                    <a:pt x="470687" y="0"/>
                  </a:lnTo>
                  <a:close/>
                </a:path>
                <a:path w="942339" h="717550">
                  <a:moveTo>
                    <a:pt x="941857" y="696595"/>
                  </a:moveTo>
                  <a:lnTo>
                    <a:pt x="549529" y="85839"/>
                  </a:lnTo>
                  <a:lnTo>
                    <a:pt x="574433" y="69850"/>
                  </a:lnTo>
                  <a:lnTo>
                    <a:pt x="581558" y="65278"/>
                  </a:lnTo>
                  <a:lnTo>
                    <a:pt x="471703" y="0"/>
                  </a:lnTo>
                  <a:lnTo>
                    <a:pt x="485419" y="127000"/>
                  </a:lnTo>
                  <a:lnTo>
                    <a:pt x="517423" y="106451"/>
                  </a:lnTo>
                  <a:lnTo>
                    <a:pt x="909853" y="717169"/>
                  </a:lnTo>
                  <a:lnTo>
                    <a:pt x="941857" y="69659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3973" y="2334005"/>
              <a:ext cx="1440180" cy="1772920"/>
            </a:xfrm>
            <a:custGeom>
              <a:avLst/>
              <a:gdLst/>
              <a:ahLst/>
              <a:cxnLst/>
              <a:rect l="l" t="t" r="r" b="b"/>
              <a:pathLst>
                <a:path w="1440180" h="1772920">
                  <a:moveTo>
                    <a:pt x="0" y="1505712"/>
                  </a:moveTo>
                  <a:lnTo>
                    <a:pt x="4284" y="1457765"/>
                  </a:lnTo>
                  <a:lnTo>
                    <a:pt x="16637" y="1412641"/>
                  </a:lnTo>
                  <a:lnTo>
                    <a:pt x="36307" y="1371092"/>
                  </a:lnTo>
                  <a:lnTo>
                    <a:pt x="62544" y="1333870"/>
                  </a:lnTo>
                  <a:lnTo>
                    <a:pt x="94596" y="1301728"/>
                  </a:lnTo>
                  <a:lnTo>
                    <a:pt x="131713" y="1275418"/>
                  </a:lnTo>
                  <a:lnTo>
                    <a:pt x="173142" y="1255694"/>
                  </a:lnTo>
                  <a:lnTo>
                    <a:pt x="218134" y="1243308"/>
                  </a:lnTo>
                  <a:lnTo>
                    <a:pt x="265938" y="1239012"/>
                  </a:lnTo>
                  <a:lnTo>
                    <a:pt x="313741" y="1243308"/>
                  </a:lnTo>
                  <a:lnTo>
                    <a:pt x="358733" y="1255694"/>
                  </a:lnTo>
                  <a:lnTo>
                    <a:pt x="400162" y="1275418"/>
                  </a:lnTo>
                  <a:lnTo>
                    <a:pt x="437279" y="1301728"/>
                  </a:lnTo>
                  <a:lnTo>
                    <a:pt x="469331" y="1333870"/>
                  </a:lnTo>
                  <a:lnTo>
                    <a:pt x="495568" y="1371092"/>
                  </a:lnTo>
                  <a:lnTo>
                    <a:pt x="515238" y="1412641"/>
                  </a:lnTo>
                  <a:lnTo>
                    <a:pt x="527591" y="1457765"/>
                  </a:lnTo>
                  <a:lnTo>
                    <a:pt x="531876" y="1505712"/>
                  </a:lnTo>
                  <a:lnTo>
                    <a:pt x="527591" y="1553651"/>
                  </a:lnTo>
                  <a:lnTo>
                    <a:pt x="515238" y="1598772"/>
                  </a:lnTo>
                  <a:lnTo>
                    <a:pt x="495568" y="1640320"/>
                  </a:lnTo>
                  <a:lnTo>
                    <a:pt x="469331" y="1677543"/>
                  </a:lnTo>
                  <a:lnTo>
                    <a:pt x="437279" y="1709687"/>
                  </a:lnTo>
                  <a:lnTo>
                    <a:pt x="400162" y="1735999"/>
                  </a:lnTo>
                  <a:lnTo>
                    <a:pt x="358733" y="1755726"/>
                  </a:lnTo>
                  <a:lnTo>
                    <a:pt x="313741" y="1768115"/>
                  </a:lnTo>
                  <a:lnTo>
                    <a:pt x="265938" y="1772412"/>
                  </a:lnTo>
                  <a:lnTo>
                    <a:pt x="218134" y="1768115"/>
                  </a:lnTo>
                  <a:lnTo>
                    <a:pt x="173142" y="1755726"/>
                  </a:lnTo>
                  <a:lnTo>
                    <a:pt x="131713" y="1735999"/>
                  </a:lnTo>
                  <a:lnTo>
                    <a:pt x="94596" y="1709687"/>
                  </a:lnTo>
                  <a:lnTo>
                    <a:pt x="62544" y="1677543"/>
                  </a:lnTo>
                  <a:lnTo>
                    <a:pt x="36307" y="1640320"/>
                  </a:lnTo>
                  <a:lnTo>
                    <a:pt x="16637" y="1598772"/>
                  </a:lnTo>
                  <a:lnTo>
                    <a:pt x="4284" y="1553651"/>
                  </a:lnTo>
                  <a:lnTo>
                    <a:pt x="0" y="1505712"/>
                  </a:lnTo>
                  <a:close/>
                </a:path>
                <a:path w="1440180" h="1772920">
                  <a:moveTo>
                    <a:pt x="908304" y="1505712"/>
                  </a:moveTo>
                  <a:lnTo>
                    <a:pt x="912590" y="1457765"/>
                  </a:lnTo>
                  <a:lnTo>
                    <a:pt x="924948" y="1412641"/>
                  </a:lnTo>
                  <a:lnTo>
                    <a:pt x="944626" y="1371092"/>
                  </a:lnTo>
                  <a:lnTo>
                    <a:pt x="970869" y="1333870"/>
                  </a:lnTo>
                  <a:lnTo>
                    <a:pt x="1002926" y="1301728"/>
                  </a:lnTo>
                  <a:lnTo>
                    <a:pt x="1040045" y="1275418"/>
                  </a:lnTo>
                  <a:lnTo>
                    <a:pt x="1081472" y="1255694"/>
                  </a:lnTo>
                  <a:lnTo>
                    <a:pt x="1126455" y="1243308"/>
                  </a:lnTo>
                  <a:lnTo>
                    <a:pt x="1174242" y="1239012"/>
                  </a:lnTo>
                  <a:lnTo>
                    <a:pt x="1222028" y="1243308"/>
                  </a:lnTo>
                  <a:lnTo>
                    <a:pt x="1267011" y="1255694"/>
                  </a:lnTo>
                  <a:lnTo>
                    <a:pt x="1308438" y="1275418"/>
                  </a:lnTo>
                  <a:lnTo>
                    <a:pt x="1345557" y="1301728"/>
                  </a:lnTo>
                  <a:lnTo>
                    <a:pt x="1377614" y="1333870"/>
                  </a:lnTo>
                  <a:lnTo>
                    <a:pt x="1403858" y="1371092"/>
                  </a:lnTo>
                  <a:lnTo>
                    <a:pt x="1423535" y="1412641"/>
                  </a:lnTo>
                  <a:lnTo>
                    <a:pt x="1435893" y="1457765"/>
                  </a:lnTo>
                  <a:lnTo>
                    <a:pt x="1440180" y="1505712"/>
                  </a:lnTo>
                  <a:lnTo>
                    <a:pt x="1435893" y="1553651"/>
                  </a:lnTo>
                  <a:lnTo>
                    <a:pt x="1423535" y="1598772"/>
                  </a:lnTo>
                  <a:lnTo>
                    <a:pt x="1403858" y="1640320"/>
                  </a:lnTo>
                  <a:lnTo>
                    <a:pt x="1377614" y="1677543"/>
                  </a:lnTo>
                  <a:lnTo>
                    <a:pt x="1345557" y="1709687"/>
                  </a:lnTo>
                  <a:lnTo>
                    <a:pt x="1308438" y="1735999"/>
                  </a:lnTo>
                  <a:lnTo>
                    <a:pt x="1267011" y="1755726"/>
                  </a:lnTo>
                  <a:lnTo>
                    <a:pt x="1222028" y="1768115"/>
                  </a:lnTo>
                  <a:lnTo>
                    <a:pt x="1174242" y="1772412"/>
                  </a:lnTo>
                  <a:lnTo>
                    <a:pt x="1126455" y="1768115"/>
                  </a:lnTo>
                  <a:lnTo>
                    <a:pt x="1081472" y="1755726"/>
                  </a:lnTo>
                  <a:lnTo>
                    <a:pt x="1040045" y="1735999"/>
                  </a:lnTo>
                  <a:lnTo>
                    <a:pt x="1002926" y="1709687"/>
                  </a:lnTo>
                  <a:lnTo>
                    <a:pt x="970869" y="1677543"/>
                  </a:lnTo>
                  <a:lnTo>
                    <a:pt x="944626" y="1640320"/>
                  </a:lnTo>
                  <a:lnTo>
                    <a:pt x="924948" y="1598772"/>
                  </a:lnTo>
                  <a:lnTo>
                    <a:pt x="912590" y="1553651"/>
                  </a:lnTo>
                  <a:lnTo>
                    <a:pt x="908304" y="1505712"/>
                  </a:lnTo>
                  <a:close/>
                </a:path>
                <a:path w="1440180" h="1772920">
                  <a:moveTo>
                    <a:pt x="454152" y="266700"/>
                  </a:moveTo>
                  <a:lnTo>
                    <a:pt x="458436" y="218753"/>
                  </a:lnTo>
                  <a:lnTo>
                    <a:pt x="470789" y="173629"/>
                  </a:lnTo>
                  <a:lnTo>
                    <a:pt x="490459" y="132080"/>
                  </a:lnTo>
                  <a:lnTo>
                    <a:pt x="516696" y="94858"/>
                  </a:lnTo>
                  <a:lnTo>
                    <a:pt x="548748" y="62716"/>
                  </a:lnTo>
                  <a:lnTo>
                    <a:pt x="585865" y="36406"/>
                  </a:lnTo>
                  <a:lnTo>
                    <a:pt x="627294" y="16682"/>
                  </a:lnTo>
                  <a:lnTo>
                    <a:pt x="672286" y="4296"/>
                  </a:lnTo>
                  <a:lnTo>
                    <a:pt x="720090" y="0"/>
                  </a:lnTo>
                  <a:lnTo>
                    <a:pt x="767876" y="4296"/>
                  </a:lnTo>
                  <a:lnTo>
                    <a:pt x="812859" y="16682"/>
                  </a:lnTo>
                  <a:lnTo>
                    <a:pt x="854286" y="36406"/>
                  </a:lnTo>
                  <a:lnTo>
                    <a:pt x="891405" y="62716"/>
                  </a:lnTo>
                  <a:lnTo>
                    <a:pt x="923462" y="94858"/>
                  </a:lnTo>
                  <a:lnTo>
                    <a:pt x="949706" y="132080"/>
                  </a:lnTo>
                  <a:lnTo>
                    <a:pt x="969383" y="173629"/>
                  </a:lnTo>
                  <a:lnTo>
                    <a:pt x="981741" y="218753"/>
                  </a:lnTo>
                  <a:lnTo>
                    <a:pt x="986028" y="266700"/>
                  </a:lnTo>
                  <a:lnTo>
                    <a:pt x="981741" y="314646"/>
                  </a:lnTo>
                  <a:lnTo>
                    <a:pt x="969383" y="359770"/>
                  </a:lnTo>
                  <a:lnTo>
                    <a:pt x="949706" y="401319"/>
                  </a:lnTo>
                  <a:lnTo>
                    <a:pt x="923462" y="438541"/>
                  </a:lnTo>
                  <a:lnTo>
                    <a:pt x="891405" y="470683"/>
                  </a:lnTo>
                  <a:lnTo>
                    <a:pt x="854286" y="496993"/>
                  </a:lnTo>
                  <a:lnTo>
                    <a:pt x="812859" y="516717"/>
                  </a:lnTo>
                  <a:lnTo>
                    <a:pt x="767876" y="529103"/>
                  </a:lnTo>
                  <a:lnTo>
                    <a:pt x="720090" y="533400"/>
                  </a:lnTo>
                  <a:lnTo>
                    <a:pt x="672286" y="529103"/>
                  </a:lnTo>
                  <a:lnTo>
                    <a:pt x="627294" y="516717"/>
                  </a:lnTo>
                  <a:lnTo>
                    <a:pt x="585865" y="496993"/>
                  </a:lnTo>
                  <a:lnTo>
                    <a:pt x="548748" y="470683"/>
                  </a:lnTo>
                  <a:lnTo>
                    <a:pt x="516696" y="438541"/>
                  </a:lnTo>
                  <a:lnTo>
                    <a:pt x="490459" y="401319"/>
                  </a:lnTo>
                  <a:lnTo>
                    <a:pt x="470789" y="359770"/>
                  </a:lnTo>
                  <a:lnTo>
                    <a:pt x="458436" y="314646"/>
                  </a:lnTo>
                  <a:lnTo>
                    <a:pt x="454152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369" y="1421181"/>
            <a:ext cx="6256655" cy="7668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989" y="1285918"/>
            <a:ext cx="6835987" cy="23460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3062317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Want</a:t>
            </a:r>
            <a:r>
              <a:rPr sz="3200" spc="-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3" dirty="0">
                <a:latin typeface="Arial MT"/>
                <a:cs typeface="Arial MT"/>
              </a:rPr>
              <a:t> approximate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integral</a:t>
            </a:r>
            <a:endParaRPr sz="3200">
              <a:latin typeface="Arial MT"/>
              <a:cs typeface="Arial MT"/>
            </a:endParaRPr>
          </a:p>
          <a:p>
            <a:pPr marL="2956486">
              <a:spcBef>
                <a:spcPts val="2967"/>
              </a:spcBef>
            </a:pPr>
            <a:r>
              <a:rPr sz="2667" dirty="0">
                <a:latin typeface="Arial MT"/>
                <a:cs typeface="Arial MT"/>
              </a:rPr>
              <a:t>Consider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single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neuron.</a:t>
            </a:r>
            <a:endParaRPr sz="2667">
              <a:latin typeface="Arial MT"/>
              <a:cs typeface="Arial MT"/>
            </a:endParaRPr>
          </a:p>
          <a:p>
            <a:pPr marL="1330080">
              <a:spcBef>
                <a:spcPts val="1393"/>
              </a:spcBef>
            </a:pPr>
            <a:r>
              <a:rPr sz="2400" spc="-67" dirty="0"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8" name="object 8"/>
          <p:cNvSpPr txBox="1"/>
          <p:nvPr/>
        </p:nvSpPr>
        <p:spPr>
          <a:xfrm>
            <a:off x="986468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4221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684" y="4048761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1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1522" y="4086014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2</a:t>
            </a:r>
            <a:endParaRPr sz="2400" baseline="-208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304478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371" y="9938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Dropout: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3231" y="3086607"/>
            <a:ext cx="1971040" cy="2414693"/>
            <a:chOff x="534923" y="2314955"/>
            <a:chExt cx="1478280" cy="1811020"/>
          </a:xfrm>
        </p:grpSpPr>
        <p:sp>
          <p:nvSpPr>
            <p:cNvPr id="4" name="object 4"/>
            <p:cNvSpPr/>
            <p:nvPr/>
          </p:nvSpPr>
          <p:spPr>
            <a:xfrm>
              <a:off x="803122" y="2867405"/>
              <a:ext cx="942340" cy="717550"/>
            </a:xfrm>
            <a:custGeom>
              <a:avLst/>
              <a:gdLst/>
              <a:ahLst/>
              <a:cxnLst/>
              <a:rect l="l" t="t" r="r" b="b"/>
              <a:pathLst>
                <a:path w="942339" h="717550">
                  <a:moveTo>
                    <a:pt x="470687" y="0"/>
                  </a:moveTo>
                  <a:lnTo>
                    <a:pt x="360794" y="65278"/>
                  </a:lnTo>
                  <a:lnTo>
                    <a:pt x="392849" y="85864"/>
                  </a:lnTo>
                  <a:lnTo>
                    <a:pt x="0" y="696595"/>
                  </a:lnTo>
                  <a:lnTo>
                    <a:pt x="32054" y="717169"/>
                  </a:lnTo>
                  <a:lnTo>
                    <a:pt x="424891" y="106438"/>
                  </a:lnTo>
                  <a:lnTo>
                    <a:pt x="456933" y="127000"/>
                  </a:lnTo>
                  <a:lnTo>
                    <a:pt x="463118" y="69850"/>
                  </a:lnTo>
                  <a:lnTo>
                    <a:pt x="470687" y="0"/>
                  </a:lnTo>
                  <a:close/>
                </a:path>
                <a:path w="942339" h="717550">
                  <a:moveTo>
                    <a:pt x="941857" y="696595"/>
                  </a:moveTo>
                  <a:lnTo>
                    <a:pt x="549529" y="85839"/>
                  </a:lnTo>
                  <a:lnTo>
                    <a:pt x="574433" y="69850"/>
                  </a:lnTo>
                  <a:lnTo>
                    <a:pt x="581558" y="65278"/>
                  </a:lnTo>
                  <a:lnTo>
                    <a:pt x="471703" y="0"/>
                  </a:lnTo>
                  <a:lnTo>
                    <a:pt x="485419" y="127000"/>
                  </a:lnTo>
                  <a:lnTo>
                    <a:pt x="517423" y="106451"/>
                  </a:lnTo>
                  <a:lnTo>
                    <a:pt x="909853" y="717169"/>
                  </a:lnTo>
                  <a:lnTo>
                    <a:pt x="941857" y="69659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3973" y="2334005"/>
              <a:ext cx="1440180" cy="1772920"/>
            </a:xfrm>
            <a:custGeom>
              <a:avLst/>
              <a:gdLst/>
              <a:ahLst/>
              <a:cxnLst/>
              <a:rect l="l" t="t" r="r" b="b"/>
              <a:pathLst>
                <a:path w="1440180" h="1772920">
                  <a:moveTo>
                    <a:pt x="0" y="1505712"/>
                  </a:moveTo>
                  <a:lnTo>
                    <a:pt x="4284" y="1457765"/>
                  </a:lnTo>
                  <a:lnTo>
                    <a:pt x="16637" y="1412641"/>
                  </a:lnTo>
                  <a:lnTo>
                    <a:pt x="36307" y="1371092"/>
                  </a:lnTo>
                  <a:lnTo>
                    <a:pt x="62544" y="1333870"/>
                  </a:lnTo>
                  <a:lnTo>
                    <a:pt x="94596" y="1301728"/>
                  </a:lnTo>
                  <a:lnTo>
                    <a:pt x="131713" y="1275418"/>
                  </a:lnTo>
                  <a:lnTo>
                    <a:pt x="173142" y="1255694"/>
                  </a:lnTo>
                  <a:lnTo>
                    <a:pt x="218134" y="1243308"/>
                  </a:lnTo>
                  <a:lnTo>
                    <a:pt x="265938" y="1239012"/>
                  </a:lnTo>
                  <a:lnTo>
                    <a:pt x="313741" y="1243308"/>
                  </a:lnTo>
                  <a:lnTo>
                    <a:pt x="358733" y="1255694"/>
                  </a:lnTo>
                  <a:lnTo>
                    <a:pt x="400162" y="1275418"/>
                  </a:lnTo>
                  <a:lnTo>
                    <a:pt x="437279" y="1301728"/>
                  </a:lnTo>
                  <a:lnTo>
                    <a:pt x="469331" y="1333870"/>
                  </a:lnTo>
                  <a:lnTo>
                    <a:pt x="495568" y="1371092"/>
                  </a:lnTo>
                  <a:lnTo>
                    <a:pt x="515238" y="1412641"/>
                  </a:lnTo>
                  <a:lnTo>
                    <a:pt x="527591" y="1457765"/>
                  </a:lnTo>
                  <a:lnTo>
                    <a:pt x="531876" y="1505712"/>
                  </a:lnTo>
                  <a:lnTo>
                    <a:pt x="527591" y="1553651"/>
                  </a:lnTo>
                  <a:lnTo>
                    <a:pt x="515238" y="1598772"/>
                  </a:lnTo>
                  <a:lnTo>
                    <a:pt x="495568" y="1640320"/>
                  </a:lnTo>
                  <a:lnTo>
                    <a:pt x="469331" y="1677543"/>
                  </a:lnTo>
                  <a:lnTo>
                    <a:pt x="437279" y="1709687"/>
                  </a:lnTo>
                  <a:lnTo>
                    <a:pt x="400162" y="1735999"/>
                  </a:lnTo>
                  <a:lnTo>
                    <a:pt x="358733" y="1755726"/>
                  </a:lnTo>
                  <a:lnTo>
                    <a:pt x="313741" y="1768115"/>
                  </a:lnTo>
                  <a:lnTo>
                    <a:pt x="265938" y="1772412"/>
                  </a:lnTo>
                  <a:lnTo>
                    <a:pt x="218134" y="1768115"/>
                  </a:lnTo>
                  <a:lnTo>
                    <a:pt x="173142" y="1755726"/>
                  </a:lnTo>
                  <a:lnTo>
                    <a:pt x="131713" y="1735999"/>
                  </a:lnTo>
                  <a:lnTo>
                    <a:pt x="94596" y="1709687"/>
                  </a:lnTo>
                  <a:lnTo>
                    <a:pt x="62544" y="1677543"/>
                  </a:lnTo>
                  <a:lnTo>
                    <a:pt x="36307" y="1640320"/>
                  </a:lnTo>
                  <a:lnTo>
                    <a:pt x="16637" y="1598772"/>
                  </a:lnTo>
                  <a:lnTo>
                    <a:pt x="4284" y="1553651"/>
                  </a:lnTo>
                  <a:lnTo>
                    <a:pt x="0" y="1505712"/>
                  </a:lnTo>
                  <a:close/>
                </a:path>
                <a:path w="1440180" h="1772920">
                  <a:moveTo>
                    <a:pt x="908304" y="1505712"/>
                  </a:moveTo>
                  <a:lnTo>
                    <a:pt x="912590" y="1457765"/>
                  </a:lnTo>
                  <a:lnTo>
                    <a:pt x="924948" y="1412641"/>
                  </a:lnTo>
                  <a:lnTo>
                    <a:pt x="944626" y="1371092"/>
                  </a:lnTo>
                  <a:lnTo>
                    <a:pt x="970869" y="1333870"/>
                  </a:lnTo>
                  <a:lnTo>
                    <a:pt x="1002926" y="1301728"/>
                  </a:lnTo>
                  <a:lnTo>
                    <a:pt x="1040045" y="1275418"/>
                  </a:lnTo>
                  <a:lnTo>
                    <a:pt x="1081472" y="1255694"/>
                  </a:lnTo>
                  <a:lnTo>
                    <a:pt x="1126455" y="1243308"/>
                  </a:lnTo>
                  <a:lnTo>
                    <a:pt x="1174242" y="1239012"/>
                  </a:lnTo>
                  <a:lnTo>
                    <a:pt x="1222028" y="1243308"/>
                  </a:lnTo>
                  <a:lnTo>
                    <a:pt x="1267011" y="1255694"/>
                  </a:lnTo>
                  <a:lnTo>
                    <a:pt x="1308438" y="1275418"/>
                  </a:lnTo>
                  <a:lnTo>
                    <a:pt x="1345557" y="1301728"/>
                  </a:lnTo>
                  <a:lnTo>
                    <a:pt x="1377614" y="1333870"/>
                  </a:lnTo>
                  <a:lnTo>
                    <a:pt x="1403858" y="1371092"/>
                  </a:lnTo>
                  <a:lnTo>
                    <a:pt x="1423535" y="1412641"/>
                  </a:lnTo>
                  <a:lnTo>
                    <a:pt x="1435893" y="1457765"/>
                  </a:lnTo>
                  <a:lnTo>
                    <a:pt x="1440180" y="1505712"/>
                  </a:lnTo>
                  <a:lnTo>
                    <a:pt x="1435893" y="1553651"/>
                  </a:lnTo>
                  <a:lnTo>
                    <a:pt x="1423535" y="1598772"/>
                  </a:lnTo>
                  <a:lnTo>
                    <a:pt x="1403858" y="1640320"/>
                  </a:lnTo>
                  <a:lnTo>
                    <a:pt x="1377614" y="1677543"/>
                  </a:lnTo>
                  <a:lnTo>
                    <a:pt x="1345557" y="1709687"/>
                  </a:lnTo>
                  <a:lnTo>
                    <a:pt x="1308438" y="1735999"/>
                  </a:lnTo>
                  <a:lnTo>
                    <a:pt x="1267011" y="1755726"/>
                  </a:lnTo>
                  <a:lnTo>
                    <a:pt x="1222028" y="1768115"/>
                  </a:lnTo>
                  <a:lnTo>
                    <a:pt x="1174242" y="1772412"/>
                  </a:lnTo>
                  <a:lnTo>
                    <a:pt x="1126455" y="1768115"/>
                  </a:lnTo>
                  <a:lnTo>
                    <a:pt x="1081472" y="1755726"/>
                  </a:lnTo>
                  <a:lnTo>
                    <a:pt x="1040045" y="1735999"/>
                  </a:lnTo>
                  <a:lnTo>
                    <a:pt x="1002926" y="1709687"/>
                  </a:lnTo>
                  <a:lnTo>
                    <a:pt x="970869" y="1677543"/>
                  </a:lnTo>
                  <a:lnTo>
                    <a:pt x="944626" y="1640320"/>
                  </a:lnTo>
                  <a:lnTo>
                    <a:pt x="924948" y="1598772"/>
                  </a:lnTo>
                  <a:lnTo>
                    <a:pt x="912590" y="1553651"/>
                  </a:lnTo>
                  <a:lnTo>
                    <a:pt x="908304" y="1505712"/>
                  </a:lnTo>
                  <a:close/>
                </a:path>
                <a:path w="1440180" h="1772920">
                  <a:moveTo>
                    <a:pt x="454152" y="266700"/>
                  </a:moveTo>
                  <a:lnTo>
                    <a:pt x="458436" y="218753"/>
                  </a:lnTo>
                  <a:lnTo>
                    <a:pt x="470789" y="173629"/>
                  </a:lnTo>
                  <a:lnTo>
                    <a:pt x="490459" y="132080"/>
                  </a:lnTo>
                  <a:lnTo>
                    <a:pt x="516696" y="94858"/>
                  </a:lnTo>
                  <a:lnTo>
                    <a:pt x="548748" y="62716"/>
                  </a:lnTo>
                  <a:lnTo>
                    <a:pt x="585865" y="36406"/>
                  </a:lnTo>
                  <a:lnTo>
                    <a:pt x="627294" y="16682"/>
                  </a:lnTo>
                  <a:lnTo>
                    <a:pt x="672286" y="4296"/>
                  </a:lnTo>
                  <a:lnTo>
                    <a:pt x="720090" y="0"/>
                  </a:lnTo>
                  <a:lnTo>
                    <a:pt x="767876" y="4296"/>
                  </a:lnTo>
                  <a:lnTo>
                    <a:pt x="812859" y="16682"/>
                  </a:lnTo>
                  <a:lnTo>
                    <a:pt x="854286" y="36406"/>
                  </a:lnTo>
                  <a:lnTo>
                    <a:pt x="891405" y="62716"/>
                  </a:lnTo>
                  <a:lnTo>
                    <a:pt x="923462" y="94858"/>
                  </a:lnTo>
                  <a:lnTo>
                    <a:pt x="949706" y="132080"/>
                  </a:lnTo>
                  <a:lnTo>
                    <a:pt x="969383" y="173629"/>
                  </a:lnTo>
                  <a:lnTo>
                    <a:pt x="981741" y="218753"/>
                  </a:lnTo>
                  <a:lnTo>
                    <a:pt x="986028" y="266700"/>
                  </a:lnTo>
                  <a:lnTo>
                    <a:pt x="981741" y="314646"/>
                  </a:lnTo>
                  <a:lnTo>
                    <a:pt x="969383" y="359770"/>
                  </a:lnTo>
                  <a:lnTo>
                    <a:pt x="949706" y="401319"/>
                  </a:lnTo>
                  <a:lnTo>
                    <a:pt x="923462" y="438541"/>
                  </a:lnTo>
                  <a:lnTo>
                    <a:pt x="891405" y="470683"/>
                  </a:lnTo>
                  <a:lnTo>
                    <a:pt x="854286" y="496993"/>
                  </a:lnTo>
                  <a:lnTo>
                    <a:pt x="812859" y="516717"/>
                  </a:lnTo>
                  <a:lnTo>
                    <a:pt x="767876" y="529103"/>
                  </a:lnTo>
                  <a:lnTo>
                    <a:pt x="720090" y="533400"/>
                  </a:lnTo>
                  <a:lnTo>
                    <a:pt x="672286" y="529103"/>
                  </a:lnTo>
                  <a:lnTo>
                    <a:pt x="627294" y="516717"/>
                  </a:lnTo>
                  <a:lnTo>
                    <a:pt x="585865" y="496993"/>
                  </a:lnTo>
                  <a:lnTo>
                    <a:pt x="548748" y="470683"/>
                  </a:lnTo>
                  <a:lnTo>
                    <a:pt x="516696" y="438541"/>
                  </a:lnTo>
                  <a:lnTo>
                    <a:pt x="490459" y="401319"/>
                  </a:lnTo>
                  <a:lnTo>
                    <a:pt x="470789" y="359770"/>
                  </a:lnTo>
                  <a:lnTo>
                    <a:pt x="458436" y="314646"/>
                  </a:lnTo>
                  <a:lnTo>
                    <a:pt x="454152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369" y="1421181"/>
            <a:ext cx="6256655" cy="7668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989" y="1285917"/>
            <a:ext cx="6835987" cy="17971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3062317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Want</a:t>
            </a:r>
            <a:r>
              <a:rPr sz="3200" spc="-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3" dirty="0">
                <a:latin typeface="Arial MT"/>
                <a:cs typeface="Arial MT"/>
              </a:rPr>
              <a:t> approximate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integral</a:t>
            </a:r>
            <a:endParaRPr sz="3200">
              <a:latin typeface="Arial MT"/>
              <a:cs typeface="Arial MT"/>
            </a:endParaRPr>
          </a:p>
          <a:p>
            <a:pPr marL="2956486">
              <a:spcBef>
                <a:spcPts val="2967"/>
              </a:spcBef>
            </a:pPr>
            <a:r>
              <a:rPr sz="2667" dirty="0">
                <a:latin typeface="Arial MT"/>
                <a:cs typeface="Arial MT"/>
              </a:rPr>
              <a:t>Consider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single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neuron.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922" y="3450100"/>
            <a:ext cx="317246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At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test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time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we</a:t>
            </a:r>
            <a:r>
              <a:rPr sz="2667" spc="-27" dirty="0">
                <a:latin typeface="Arial MT"/>
                <a:cs typeface="Arial MT"/>
              </a:rPr>
              <a:t> have: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6881" y="322207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468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4221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684" y="4048761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1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1522" y="4086014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2</a:t>
            </a:r>
            <a:endParaRPr sz="2400" baseline="-20833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674" y="3373497"/>
            <a:ext cx="2949247" cy="43782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889355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631" y="-12657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Dropout: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3231" y="3086607"/>
            <a:ext cx="1971040" cy="2414693"/>
            <a:chOff x="534923" y="2314955"/>
            <a:chExt cx="1478280" cy="1811020"/>
          </a:xfrm>
        </p:grpSpPr>
        <p:sp>
          <p:nvSpPr>
            <p:cNvPr id="4" name="object 4"/>
            <p:cNvSpPr/>
            <p:nvPr/>
          </p:nvSpPr>
          <p:spPr>
            <a:xfrm>
              <a:off x="803122" y="2867405"/>
              <a:ext cx="942340" cy="717550"/>
            </a:xfrm>
            <a:custGeom>
              <a:avLst/>
              <a:gdLst/>
              <a:ahLst/>
              <a:cxnLst/>
              <a:rect l="l" t="t" r="r" b="b"/>
              <a:pathLst>
                <a:path w="942339" h="717550">
                  <a:moveTo>
                    <a:pt x="470687" y="0"/>
                  </a:moveTo>
                  <a:lnTo>
                    <a:pt x="360794" y="65278"/>
                  </a:lnTo>
                  <a:lnTo>
                    <a:pt x="392849" y="85864"/>
                  </a:lnTo>
                  <a:lnTo>
                    <a:pt x="0" y="696595"/>
                  </a:lnTo>
                  <a:lnTo>
                    <a:pt x="32054" y="717169"/>
                  </a:lnTo>
                  <a:lnTo>
                    <a:pt x="424891" y="106438"/>
                  </a:lnTo>
                  <a:lnTo>
                    <a:pt x="456933" y="127000"/>
                  </a:lnTo>
                  <a:lnTo>
                    <a:pt x="463118" y="69850"/>
                  </a:lnTo>
                  <a:lnTo>
                    <a:pt x="470687" y="0"/>
                  </a:lnTo>
                  <a:close/>
                </a:path>
                <a:path w="942339" h="717550">
                  <a:moveTo>
                    <a:pt x="941857" y="696595"/>
                  </a:moveTo>
                  <a:lnTo>
                    <a:pt x="549529" y="85839"/>
                  </a:lnTo>
                  <a:lnTo>
                    <a:pt x="574433" y="69850"/>
                  </a:lnTo>
                  <a:lnTo>
                    <a:pt x="581558" y="65278"/>
                  </a:lnTo>
                  <a:lnTo>
                    <a:pt x="471703" y="0"/>
                  </a:lnTo>
                  <a:lnTo>
                    <a:pt x="485419" y="127000"/>
                  </a:lnTo>
                  <a:lnTo>
                    <a:pt x="517423" y="106451"/>
                  </a:lnTo>
                  <a:lnTo>
                    <a:pt x="909853" y="717169"/>
                  </a:lnTo>
                  <a:lnTo>
                    <a:pt x="941857" y="69659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3973" y="2334005"/>
              <a:ext cx="1440180" cy="1772920"/>
            </a:xfrm>
            <a:custGeom>
              <a:avLst/>
              <a:gdLst/>
              <a:ahLst/>
              <a:cxnLst/>
              <a:rect l="l" t="t" r="r" b="b"/>
              <a:pathLst>
                <a:path w="1440180" h="1772920">
                  <a:moveTo>
                    <a:pt x="0" y="1505712"/>
                  </a:moveTo>
                  <a:lnTo>
                    <a:pt x="4284" y="1457765"/>
                  </a:lnTo>
                  <a:lnTo>
                    <a:pt x="16637" y="1412641"/>
                  </a:lnTo>
                  <a:lnTo>
                    <a:pt x="36307" y="1371092"/>
                  </a:lnTo>
                  <a:lnTo>
                    <a:pt x="62544" y="1333870"/>
                  </a:lnTo>
                  <a:lnTo>
                    <a:pt x="94596" y="1301728"/>
                  </a:lnTo>
                  <a:lnTo>
                    <a:pt x="131713" y="1275418"/>
                  </a:lnTo>
                  <a:lnTo>
                    <a:pt x="173142" y="1255694"/>
                  </a:lnTo>
                  <a:lnTo>
                    <a:pt x="218134" y="1243308"/>
                  </a:lnTo>
                  <a:lnTo>
                    <a:pt x="265938" y="1239012"/>
                  </a:lnTo>
                  <a:lnTo>
                    <a:pt x="313741" y="1243308"/>
                  </a:lnTo>
                  <a:lnTo>
                    <a:pt x="358733" y="1255694"/>
                  </a:lnTo>
                  <a:lnTo>
                    <a:pt x="400162" y="1275418"/>
                  </a:lnTo>
                  <a:lnTo>
                    <a:pt x="437279" y="1301728"/>
                  </a:lnTo>
                  <a:lnTo>
                    <a:pt x="469331" y="1333870"/>
                  </a:lnTo>
                  <a:lnTo>
                    <a:pt x="495568" y="1371092"/>
                  </a:lnTo>
                  <a:lnTo>
                    <a:pt x="515238" y="1412641"/>
                  </a:lnTo>
                  <a:lnTo>
                    <a:pt x="527591" y="1457765"/>
                  </a:lnTo>
                  <a:lnTo>
                    <a:pt x="531876" y="1505712"/>
                  </a:lnTo>
                  <a:lnTo>
                    <a:pt x="527591" y="1553651"/>
                  </a:lnTo>
                  <a:lnTo>
                    <a:pt x="515238" y="1598772"/>
                  </a:lnTo>
                  <a:lnTo>
                    <a:pt x="495568" y="1640320"/>
                  </a:lnTo>
                  <a:lnTo>
                    <a:pt x="469331" y="1677543"/>
                  </a:lnTo>
                  <a:lnTo>
                    <a:pt x="437279" y="1709687"/>
                  </a:lnTo>
                  <a:lnTo>
                    <a:pt x="400162" y="1735999"/>
                  </a:lnTo>
                  <a:lnTo>
                    <a:pt x="358733" y="1755726"/>
                  </a:lnTo>
                  <a:lnTo>
                    <a:pt x="313741" y="1768115"/>
                  </a:lnTo>
                  <a:lnTo>
                    <a:pt x="265938" y="1772412"/>
                  </a:lnTo>
                  <a:lnTo>
                    <a:pt x="218134" y="1768115"/>
                  </a:lnTo>
                  <a:lnTo>
                    <a:pt x="173142" y="1755726"/>
                  </a:lnTo>
                  <a:lnTo>
                    <a:pt x="131713" y="1735999"/>
                  </a:lnTo>
                  <a:lnTo>
                    <a:pt x="94596" y="1709687"/>
                  </a:lnTo>
                  <a:lnTo>
                    <a:pt x="62544" y="1677543"/>
                  </a:lnTo>
                  <a:lnTo>
                    <a:pt x="36307" y="1640320"/>
                  </a:lnTo>
                  <a:lnTo>
                    <a:pt x="16637" y="1598772"/>
                  </a:lnTo>
                  <a:lnTo>
                    <a:pt x="4284" y="1553651"/>
                  </a:lnTo>
                  <a:lnTo>
                    <a:pt x="0" y="1505712"/>
                  </a:lnTo>
                  <a:close/>
                </a:path>
                <a:path w="1440180" h="1772920">
                  <a:moveTo>
                    <a:pt x="908304" y="1505712"/>
                  </a:moveTo>
                  <a:lnTo>
                    <a:pt x="912590" y="1457765"/>
                  </a:lnTo>
                  <a:lnTo>
                    <a:pt x="924948" y="1412641"/>
                  </a:lnTo>
                  <a:lnTo>
                    <a:pt x="944626" y="1371092"/>
                  </a:lnTo>
                  <a:lnTo>
                    <a:pt x="970869" y="1333870"/>
                  </a:lnTo>
                  <a:lnTo>
                    <a:pt x="1002926" y="1301728"/>
                  </a:lnTo>
                  <a:lnTo>
                    <a:pt x="1040045" y="1275418"/>
                  </a:lnTo>
                  <a:lnTo>
                    <a:pt x="1081472" y="1255694"/>
                  </a:lnTo>
                  <a:lnTo>
                    <a:pt x="1126455" y="1243308"/>
                  </a:lnTo>
                  <a:lnTo>
                    <a:pt x="1174242" y="1239012"/>
                  </a:lnTo>
                  <a:lnTo>
                    <a:pt x="1222028" y="1243308"/>
                  </a:lnTo>
                  <a:lnTo>
                    <a:pt x="1267011" y="1255694"/>
                  </a:lnTo>
                  <a:lnTo>
                    <a:pt x="1308438" y="1275418"/>
                  </a:lnTo>
                  <a:lnTo>
                    <a:pt x="1345557" y="1301728"/>
                  </a:lnTo>
                  <a:lnTo>
                    <a:pt x="1377614" y="1333870"/>
                  </a:lnTo>
                  <a:lnTo>
                    <a:pt x="1403858" y="1371092"/>
                  </a:lnTo>
                  <a:lnTo>
                    <a:pt x="1423535" y="1412641"/>
                  </a:lnTo>
                  <a:lnTo>
                    <a:pt x="1435893" y="1457765"/>
                  </a:lnTo>
                  <a:lnTo>
                    <a:pt x="1440180" y="1505712"/>
                  </a:lnTo>
                  <a:lnTo>
                    <a:pt x="1435893" y="1553651"/>
                  </a:lnTo>
                  <a:lnTo>
                    <a:pt x="1423535" y="1598772"/>
                  </a:lnTo>
                  <a:lnTo>
                    <a:pt x="1403858" y="1640320"/>
                  </a:lnTo>
                  <a:lnTo>
                    <a:pt x="1377614" y="1677543"/>
                  </a:lnTo>
                  <a:lnTo>
                    <a:pt x="1345557" y="1709687"/>
                  </a:lnTo>
                  <a:lnTo>
                    <a:pt x="1308438" y="1735999"/>
                  </a:lnTo>
                  <a:lnTo>
                    <a:pt x="1267011" y="1755726"/>
                  </a:lnTo>
                  <a:lnTo>
                    <a:pt x="1222028" y="1768115"/>
                  </a:lnTo>
                  <a:lnTo>
                    <a:pt x="1174242" y="1772412"/>
                  </a:lnTo>
                  <a:lnTo>
                    <a:pt x="1126455" y="1768115"/>
                  </a:lnTo>
                  <a:lnTo>
                    <a:pt x="1081472" y="1755726"/>
                  </a:lnTo>
                  <a:lnTo>
                    <a:pt x="1040045" y="1735999"/>
                  </a:lnTo>
                  <a:lnTo>
                    <a:pt x="1002926" y="1709687"/>
                  </a:lnTo>
                  <a:lnTo>
                    <a:pt x="970869" y="1677543"/>
                  </a:lnTo>
                  <a:lnTo>
                    <a:pt x="944626" y="1640320"/>
                  </a:lnTo>
                  <a:lnTo>
                    <a:pt x="924948" y="1598772"/>
                  </a:lnTo>
                  <a:lnTo>
                    <a:pt x="912590" y="1553651"/>
                  </a:lnTo>
                  <a:lnTo>
                    <a:pt x="908304" y="1505712"/>
                  </a:lnTo>
                  <a:close/>
                </a:path>
                <a:path w="1440180" h="1772920">
                  <a:moveTo>
                    <a:pt x="454152" y="266700"/>
                  </a:moveTo>
                  <a:lnTo>
                    <a:pt x="458436" y="218753"/>
                  </a:lnTo>
                  <a:lnTo>
                    <a:pt x="470789" y="173629"/>
                  </a:lnTo>
                  <a:lnTo>
                    <a:pt x="490459" y="132080"/>
                  </a:lnTo>
                  <a:lnTo>
                    <a:pt x="516696" y="94858"/>
                  </a:lnTo>
                  <a:lnTo>
                    <a:pt x="548748" y="62716"/>
                  </a:lnTo>
                  <a:lnTo>
                    <a:pt x="585865" y="36406"/>
                  </a:lnTo>
                  <a:lnTo>
                    <a:pt x="627294" y="16682"/>
                  </a:lnTo>
                  <a:lnTo>
                    <a:pt x="672286" y="4296"/>
                  </a:lnTo>
                  <a:lnTo>
                    <a:pt x="720090" y="0"/>
                  </a:lnTo>
                  <a:lnTo>
                    <a:pt x="767876" y="4296"/>
                  </a:lnTo>
                  <a:lnTo>
                    <a:pt x="812859" y="16682"/>
                  </a:lnTo>
                  <a:lnTo>
                    <a:pt x="854286" y="36406"/>
                  </a:lnTo>
                  <a:lnTo>
                    <a:pt x="891405" y="62716"/>
                  </a:lnTo>
                  <a:lnTo>
                    <a:pt x="923462" y="94858"/>
                  </a:lnTo>
                  <a:lnTo>
                    <a:pt x="949706" y="132080"/>
                  </a:lnTo>
                  <a:lnTo>
                    <a:pt x="969383" y="173629"/>
                  </a:lnTo>
                  <a:lnTo>
                    <a:pt x="981741" y="218753"/>
                  </a:lnTo>
                  <a:lnTo>
                    <a:pt x="986028" y="266700"/>
                  </a:lnTo>
                  <a:lnTo>
                    <a:pt x="981741" y="314646"/>
                  </a:lnTo>
                  <a:lnTo>
                    <a:pt x="969383" y="359770"/>
                  </a:lnTo>
                  <a:lnTo>
                    <a:pt x="949706" y="401319"/>
                  </a:lnTo>
                  <a:lnTo>
                    <a:pt x="923462" y="438541"/>
                  </a:lnTo>
                  <a:lnTo>
                    <a:pt x="891405" y="470683"/>
                  </a:lnTo>
                  <a:lnTo>
                    <a:pt x="854286" y="496993"/>
                  </a:lnTo>
                  <a:lnTo>
                    <a:pt x="812859" y="516717"/>
                  </a:lnTo>
                  <a:lnTo>
                    <a:pt x="767876" y="529103"/>
                  </a:lnTo>
                  <a:lnTo>
                    <a:pt x="720090" y="533400"/>
                  </a:lnTo>
                  <a:lnTo>
                    <a:pt x="672286" y="529103"/>
                  </a:lnTo>
                  <a:lnTo>
                    <a:pt x="627294" y="516717"/>
                  </a:lnTo>
                  <a:lnTo>
                    <a:pt x="585865" y="496993"/>
                  </a:lnTo>
                  <a:lnTo>
                    <a:pt x="548748" y="470683"/>
                  </a:lnTo>
                  <a:lnTo>
                    <a:pt x="516696" y="438541"/>
                  </a:lnTo>
                  <a:lnTo>
                    <a:pt x="490459" y="401319"/>
                  </a:lnTo>
                  <a:lnTo>
                    <a:pt x="470789" y="359770"/>
                  </a:lnTo>
                  <a:lnTo>
                    <a:pt x="458436" y="314646"/>
                  </a:lnTo>
                  <a:lnTo>
                    <a:pt x="454152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369" y="1421181"/>
            <a:ext cx="6256655" cy="7668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989" y="1285917"/>
            <a:ext cx="6835987" cy="17971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3062317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Want</a:t>
            </a:r>
            <a:r>
              <a:rPr sz="3200" spc="-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3" dirty="0">
                <a:latin typeface="Arial MT"/>
                <a:cs typeface="Arial MT"/>
              </a:rPr>
              <a:t> approximate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integral</a:t>
            </a:r>
            <a:endParaRPr sz="3200">
              <a:latin typeface="Arial MT"/>
              <a:cs typeface="Arial MT"/>
            </a:endParaRPr>
          </a:p>
          <a:p>
            <a:pPr marL="2956486">
              <a:spcBef>
                <a:spcPts val="2967"/>
              </a:spcBef>
            </a:pPr>
            <a:r>
              <a:rPr sz="2667" dirty="0">
                <a:latin typeface="Arial MT"/>
                <a:cs typeface="Arial MT"/>
              </a:rPr>
              <a:t>Consider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single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neuron.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922" y="3383519"/>
            <a:ext cx="3687233" cy="970480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16933">
              <a:spcBef>
                <a:spcPts val="667"/>
              </a:spcBef>
            </a:pPr>
            <a:r>
              <a:rPr sz="2667" dirty="0">
                <a:latin typeface="Arial MT"/>
                <a:cs typeface="Arial MT"/>
              </a:rPr>
              <a:t>At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test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time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we</a:t>
            </a:r>
            <a:r>
              <a:rPr sz="2667" spc="-27" dirty="0">
                <a:latin typeface="Arial MT"/>
                <a:cs typeface="Arial MT"/>
              </a:rPr>
              <a:t> have: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527"/>
              </a:spcBef>
            </a:pPr>
            <a:r>
              <a:rPr sz="2667" dirty="0">
                <a:latin typeface="Arial MT"/>
                <a:cs typeface="Arial MT"/>
              </a:rPr>
              <a:t>During</a:t>
            </a:r>
            <a:r>
              <a:rPr sz="2667" spc="-8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training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we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have: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6881" y="322207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468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4221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684" y="4048761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1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1522" y="4086014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2</a:t>
            </a:r>
            <a:endParaRPr sz="2400" baseline="-20833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674" y="3373497"/>
            <a:ext cx="2949247" cy="4378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2615" y="3960114"/>
            <a:ext cx="4262021" cy="182854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3936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6871"/>
          <a:stretch/>
        </p:blipFill>
        <p:spPr>
          <a:xfrm>
            <a:off x="1524000" y="867096"/>
            <a:ext cx="9144000" cy="47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404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684" y="94374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Dropout: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3231" y="3086607"/>
            <a:ext cx="1971040" cy="2414693"/>
            <a:chOff x="534923" y="2314955"/>
            <a:chExt cx="1478280" cy="1811020"/>
          </a:xfrm>
        </p:grpSpPr>
        <p:sp>
          <p:nvSpPr>
            <p:cNvPr id="4" name="object 4"/>
            <p:cNvSpPr/>
            <p:nvPr/>
          </p:nvSpPr>
          <p:spPr>
            <a:xfrm>
              <a:off x="803122" y="2867405"/>
              <a:ext cx="942340" cy="717550"/>
            </a:xfrm>
            <a:custGeom>
              <a:avLst/>
              <a:gdLst/>
              <a:ahLst/>
              <a:cxnLst/>
              <a:rect l="l" t="t" r="r" b="b"/>
              <a:pathLst>
                <a:path w="942339" h="717550">
                  <a:moveTo>
                    <a:pt x="470687" y="0"/>
                  </a:moveTo>
                  <a:lnTo>
                    <a:pt x="360794" y="65278"/>
                  </a:lnTo>
                  <a:lnTo>
                    <a:pt x="392849" y="85864"/>
                  </a:lnTo>
                  <a:lnTo>
                    <a:pt x="0" y="696595"/>
                  </a:lnTo>
                  <a:lnTo>
                    <a:pt x="32054" y="717169"/>
                  </a:lnTo>
                  <a:lnTo>
                    <a:pt x="424891" y="106438"/>
                  </a:lnTo>
                  <a:lnTo>
                    <a:pt x="456933" y="127000"/>
                  </a:lnTo>
                  <a:lnTo>
                    <a:pt x="463118" y="69850"/>
                  </a:lnTo>
                  <a:lnTo>
                    <a:pt x="470687" y="0"/>
                  </a:lnTo>
                  <a:close/>
                </a:path>
                <a:path w="942339" h="717550">
                  <a:moveTo>
                    <a:pt x="941857" y="696595"/>
                  </a:moveTo>
                  <a:lnTo>
                    <a:pt x="549529" y="85839"/>
                  </a:lnTo>
                  <a:lnTo>
                    <a:pt x="574433" y="69850"/>
                  </a:lnTo>
                  <a:lnTo>
                    <a:pt x="581558" y="65278"/>
                  </a:lnTo>
                  <a:lnTo>
                    <a:pt x="471703" y="0"/>
                  </a:lnTo>
                  <a:lnTo>
                    <a:pt x="485419" y="127000"/>
                  </a:lnTo>
                  <a:lnTo>
                    <a:pt x="517423" y="106451"/>
                  </a:lnTo>
                  <a:lnTo>
                    <a:pt x="909853" y="717169"/>
                  </a:lnTo>
                  <a:lnTo>
                    <a:pt x="941857" y="69659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3973" y="2334005"/>
              <a:ext cx="1440180" cy="1772920"/>
            </a:xfrm>
            <a:custGeom>
              <a:avLst/>
              <a:gdLst/>
              <a:ahLst/>
              <a:cxnLst/>
              <a:rect l="l" t="t" r="r" b="b"/>
              <a:pathLst>
                <a:path w="1440180" h="1772920">
                  <a:moveTo>
                    <a:pt x="0" y="1505712"/>
                  </a:moveTo>
                  <a:lnTo>
                    <a:pt x="4284" y="1457765"/>
                  </a:lnTo>
                  <a:lnTo>
                    <a:pt x="16637" y="1412641"/>
                  </a:lnTo>
                  <a:lnTo>
                    <a:pt x="36307" y="1371092"/>
                  </a:lnTo>
                  <a:lnTo>
                    <a:pt x="62544" y="1333870"/>
                  </a:lnTo>
                  <a:lnTo>
                    <a:pt x="94596" y="1301728"/>
                  </a:lnTo>
                  <a:lnTo>
                    <a:pt x="131713" y="1275418"/>
                  </a:lnTo>
                  <a:lnTo>
                    <a:pt x="173142" y="1255694"/>
                  </a:lnTo>
                  <a:lnTo>
                    <a:pt x="218134" y="1243308"/>
                  </a:lnTo>
                  <a:lnTo>
                    <a:pt x="265938" y="1239012"/>
                  </a:lnTo>
                  <a:lnTo>
                    <a:pt x="313741" y="1243308"/>
                  </a:lnTo>
                  <a:lnTo>
                    <a:pt x="358733" y="1255694"/>
                  </a:lnTo>
                  <a:lnTo>
                    <a:pt x="400162" y="1275418"/>
                  </a:lnTo>
                  <a:lnTo>
                    <a:pt x="437279" y="1301728"/>
                  </a:lnTo>
                  <a:lnTo>
                    <a:pt x="469331" y="1333870"/>
                  </a:lnTo>
                  <a:lnTo>
                    <a:pt x="495568" y="1371092"/>
                  </a:lnTo>
                  <a:lnTo>
                    <a:pt x="515238" y="1412641"/>
                  </a:lnTo>
                  <a:lnTo>
                    <a:pt x="527591" y="1457765"/>
                  </a:lnTo>
                  <a:lnTo>
                    <a:pt x="531876" y="1505712"/>
                  </a:lnTo>
                  <a:lnTo>
                    <a:pt x="527591" y="1553651"/>
                  </a:lnTo>
                  <a:lnTo>
                    <a:pt x="515238" y="1598772"/>
                  </a:lnTo>
                  <a:lnTo>
                    <a:pt x="495568" y="1640320"/>
                  </a:lnTo>
                  <a:lnTo>
                    <a:pt x="469331" y="1677543"/>
                  </a:lnTo>
                  <a:lnTo>
                    <a:pt x="437279" y="1709687"/>
                  </a:lnTo>
                  <a:lnTo>
                    <a:pt x="400162" y="1735999"/>
                  </a:lnTo>
                  <a:lnTo>
                    <a:pt x="358733" y="1755726"/>
                  </a:lnTo>
                  <a:lnTo>
                    <a:pt x="313741" y="1768115"/>
                  </a:lnTo>
                  <a:lnTo>
                    <a:pt x="265938" y="1772412"/>
                  </a:lnTo>
                  <a:lnTo>
                    <a:pt x="218134" y="1768115"/>
                  </a:lnTo>
                  <a:lnTo>
                    <a:pt x="173142" y="1755726"/>
                  </a:lnTo>
                  <a:lnTo>
                    <a:pt x="131713" y="1735999"/>
                  </a:lnTo>
                  <a:lnTo>
                    <a:pt x="94596" y="1709687"/>
                  </a:lnTo>
                  <a:lnTo>
                    <a:pt x="62544" y="1677543"/>
                  </a:lnTo>
                  <a:lnTo>
                    <a:pt x="36307" y="1640320"/>
                  </a:lnTo>
                  <a:lnTo>
                    <a:pt x="16637" y="1598772"/>
                  </a:lnTo>
                  <a:lnTo>
                    <a:pt x="4284" y="1553651"/>
                  </a:lnTo>
                  <a:lnTo>
                    <a:pt x="0" y="1505712"/>
                  </a:lnTo>
                  <a:close/>
                </a:path>
                <a:path w="1440180" h="1772920">
                  <a:moveTo>
                    <a:pt x="908304" y="1505712"/>
                  </a:moveTo>
                  <a:lnTo>
                    <a:pt x="912590" y="1457765"/>
                  </a:lnTo>
                  <a:lnTo>
                    <a:pt x="924948" y="1412641"/>
                  </a:lnTo>
                  <a:lnTo>
                    <a:pt x="944626" y="1371092"/>
                  </a:lnTo>
                  <a:lnTo>
                    <a:pt x="970869" y="1333870"/>
                  </a:lnTo>
                  <a:lnTo>
                    <a:pt x="1002926" y="1301728"/>
                  </a:lnTo>
                  <a:lnTo>
                    <a:pt x="1040045" y="1275418"/>
                  </a:lnTo>
                  <a:lnTo>
                    <a:pt x="1081472" y="1255694"/>
                  </a:lnTo>
                  <a:lnTo>
                    <a:pt x="1126455" y="1243308"/>
                  </a:lnTo>
                  <a:lnTo>
                    <a:pt x="1174242" y="1239012"/>
                  </a:lnTo>
                  <a:lnTo>
                    <a:pt x="1222028" y="1243308"/>
                  </a:lnTo>
                  <a:lnTo>
                    <a:pt x="1267011" y="1255694"/>
                  </a:lnTo>
                  <a:lnTo>
                    <a:pt x="1308438" y="1275418"/>
                  </a:lnTo>
                  <a:lnTo>
                    <a:pt x="1345557" y="1301728"/>
                  </a:lnTo>
                  <a:lnTo>
                    <a:pt x="1377614" y="1333870"/>
                  </a:lnTo>
                  <a:lnTo>
                    <a:pt x="1403858" y="1371092"/>
                  </a:lnTo>
                  <a:lnTo>
                    <a:pt x="1423535" y="1412641"/>
                  </a:lnTo>
                  <a:lnTo>
                    <a:pt x="1435893" y="1457765"/>
                  </a:lnTo>
                  <a:lnTo>
                    <a:pt x="1440180" y="1505712"/>
                  </a:lnTo>
                  <a:lnTo>
                    <a:pt x="1435893" y="1553651"/>
                  </a:lnTo>
                  <a:lnTo>
                    <a:pt x="1423535" y="1598772"/>
                  </a:lnTo>
                  <a:lnTo>
                    <a:pt x="1403858" y="1640320"/>
                  </a:lnTo>
                  <a:lnTo>
                    <a:pt x="1377614" y="1677543"/>
                  </a:lnTo>
                  <a:lnTo>
                    <a:pt x="1345557" y="1709687"/>
                  </a:lnTo>
                  <a:lnTo>
                    <a:pt x="1308438" y="1735999"/>
                  </a:lnTo>
                  <a:lnTo>
                    <a:pt x="1267011" y="1755726"/>
                  </a:lnTo>
                  <a:lnTo>
                    <a:pt x="1222028" y="1768115"/>
                  </a:lnTo>
                  <a:lnTo>
                    <a:pt x="1174242" y="1772412"/>
                  </a:lnTo>
                  <a:lnTo>
                    <a:pt x="1126455" y="1768115"/>
                  </a:lnTo>
                  <a:lnTo>
                    <a:pt x="1081472" y="1755726"/>
                  </a:lnTo>
                  <a:lnTo>
                    <a:pt x="1040045" y="1735999"/>
                  </a:lnTo>
                  <a:lnTo>
                    <a:pt x="1002926" y="1709687"/>
                  </a:lnTo>
                  <a:lnTo>
                    <a:pt x="970869" y="1677543"/>
                  </a:lnTo>
                  <a:lnTo>
                    <a:pt x="944626" y="1640320"/>
                  </a:lnTo>
                  <a:lnTo>
                    <a:pt x="924948" y="1598772"/>
                  </a:lnTo>
                  <a:lnTo>
                    <a:pt x="912590" y="1553651"/>
                  </a:lnTo>
                  <a:lnTo>
                    <a:pt x="908304" y="1505712"/>
                  </a:lnTo>
                  <a:close/>
                </a:path>
                <a:path w="1440180" h="1772920">
                  <a:moveTo>
                    <a:pt x="454152" y="266700"/>
                  </a:moveTo>
                  <a:lnTo>
                    <a:pt x="458436" y="218753"/>
                  </a:lnTo>
                  <a:lnTo>
                    <a:pt x="470789" y="173629"/>
                  </a:lnTo>
                  <a:lnTo>
                    <a:pt x="490459" y="132080"/>
                  </a:lnTo>
                  <a:lnTo>
                    <a:pt x="516696" y="94858"/>
                  </a:lnTo>
                  <a:lnTo>
                    <a:pt x="548748" y="62716"/>
                  </a:lnTo>
                  <a:lnTo>
                    <a:pt x="585865" y="36406"/>
                  </a:lnTo>
                  <a:lnTo>
                    <a:pt x="627294" y="16682"/>
                  </a:lnTo>
                  <a:lnTo>
                    <a:pt x="672286" y="4296"/>
                  </a:lnTo>
                  <a:lnTo>
                    <a:pt x="720090" y="0"/>
                  </a:lnTo>
                  <a:lnTo>
                    <a:pt x="767876" y="4296"/>
                  </a:lnTo>
                  <a:lnTo>
                    <a:pt x="812859" y="16682"/>
                  </a:lnTo>
                  <a:lnTo>
                    <a:pt x="854286" y="36406"/>
                  </a:lnTo>
                  <a:lnTo>
                    <a:pt x="891405" y="62716"/>
                  </a:lnTo>
                  <a:lnTo>
                    <a:pt x="923462" y="94858"/>
                  </a:lnTo>
                  <a:lnTo>
                    <a:pt x="949706" y="132080"/>
                  </a:lnTo>
                  <a:lnTo>
                    <a:pt x="969383" y="173629"/>
                  </a:lnTo>
                  <a:lnTo>
                    <a:pt x="981741" y="218753"/>
                  </a:lnTo>
                  <a:lnTo>
                    <a:pt x="986028" y="266700"/>
                  </a:lnTo>
                  <a:lnTo>
                    <a:pt x="981741" y="314646"/>
                  </a:lnTo>
                  <a:lnTo>
                    <a:pt x="969383" y="359770"/>
                  </a:lnTo>
                  <a:lnTo>
                    <a:pt x="949706" y="401319"/>
                  </a:lnTo>
                  <a:lnTo>
                    <a:pt x="923462" y="438541"/>
                  </a:lnTo>
                  <a:lnTo>
                    <a:pt x="891405" y="470683"/>
                  </a:lnTo>
                  <a:lnTo>
                    <a:pt x="854286" y="496993"/>
                  </a:lnTo>
                  <a:lnTo>
                    <a:pt x="812859" y="516717"/>
                  </a:lnTo>
                  <a:lnTo>
                    <a:pt x="767876" y="529103"/>
                  </a:lnTo>
                  <a:lnTo>
                    <a:pt x="720090" y="533400"/>
                  </a:lnTo>
                  <a:lnTo>
                    <a:pt x="672286" y="529103"/>
                  </a:lnTo>
                  <a:lnTo>
                    <a:pt x="627294" y="516717"/>
                  </a:lnTo>
                  <a:lnTo>
                    <a:pt x="585865" y="496993"/>
                  </a:lnTo>
                  <a:lnTo>
                    <a:pt x="548748" y="470683"/>
                  </a:lnTo>
                  <a:lnTo>
                    <a:pt x="516696" y="438541"/>
                  </a:lnTo>
                  <a:lnTo>
                    <a:pt x="490459" y="401319"/>
                  </a:lnTo>
                  <a:lnTo>
                    <a:pt x="470789" y="359770"/>
                  </a:lnTo>
                  <a:lnTo>
                    <a:pt x="458436" y="314646"/>
                  </a:lnTo>
                  <a:lnTo>
                    <a:pt x="454152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369" y="1421181"/>
            <a:ext cx="6256655" cy="7668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989" y="1285917"/>
            <a:ext cx="6835987" cy="17971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3062317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Want</a:t>
            </a:r>
            <a:r>
              <a:rPr sz="3200" spc="-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3" dirty="0">
                <a:latin typeface="Arial MT"/>
                <a:cs typeface="Arial MT"/>
              </a:rPr>
              <a:t> approximate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integral</a:t>
            </a:r>
            <a:endParaRPr sz="3200">
              <a:latin typeface="Arial MT"/>
              <a:cs typeface="Arial MT"/>
            </a:endParaRPr>
          </a:p>
          <a:p>
            <a:pPr marL="2956486">
              <a:spcBef>
                <a:spcPts val="2967"/>
              </a:spcBef>
            </a:pPr>
            <a:r>
              <a:rPr sz="2667" dirty="0">
                <a:latin typeface="Arial MT"/>
                <a:cs typeface="Arial MT"/>
              </a:rPr>
              <a:t>Consider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single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neuron.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922" y="3383519"/>
            <a:ext cx="3687233" cy="970480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16933">
              <a:spcBef>
                <a:spcPts val="667"/>
              </a:spcBef>
            </a:pPr>
            <a:r>
              <a:rPr sz="2667" dirty="0">
                <a:latin typeface="Arial MT"/>
                <a:cs typeface="Arial MT"/>
              </a:rPr>
              <a:t>At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test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time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we</a:t>
            </a:r>
            <a:r>
              <a:rPr sz="2667" spc="-27" dirty="0">
                <a:latin typeface="Arial MT"/>
                <a:cs typeface="Arial MT"/>
              </a:rPr>
              <a:t> have: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527"/>
              </a:spcBef>
            </a:pPr>
            <a:r>
              <a:rPr sz="2667" dirty="0">
                <a:latin typeface="Arial MT"/>
                <a:cs typeface="Arial MT"/>
              </a:rPr>
              <a:t>During</a:t>
            </a:r>
            <a:r>
              <a:rPr sz="2667" spc="-8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training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we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have: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6881" y="322207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468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4221" y="4926516"/>
            <a:ext cx="18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684" y="4048761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1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1522" y="4086014"/>
            <a:ext cx="428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latin typeface="Arial MT"/>
                <a:cs typeface="Arial MT"/>
              </a:rPr>
              <a:t>w</a:t>
            </a:r>
            <a:r>
              <a:rPr sz="2400" spc="-49" baseline="-20833" dirty="0">
                <a:latin typeface="Arial MT"/>
                <a:cs typeface="Arial MT"/>
              </a:rPr>
              <a:t>2</a:t>
            </a:r>
            <a:endParaRPr sz="2400" baseline="-20833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674" y="3373497"/>
            <a:ext cx="2949247" cy="4378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2615" y="3960114"/>
            <a:ext cx="4262021" cy="182854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713819" y="4959028"/>
            <a:ext cx="29421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test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time,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13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endParaRPr sz="2400">
              <a:latin typeface="Arial"/>
              <a:cs typeface="Arial"/>
            </a:endParaRPr>
          </a:p>
          <a:p>
            <a:pPr marL="16933"/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dropout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66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8261491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550" y="80117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Dropout: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Test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379729"/>
            <a:ext cx="10960608" cy="18369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5056" y="3593932"/>
            <a:ext cx="1041230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test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time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neurons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are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active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always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=&gt;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must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scale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activations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so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each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neuron: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output</a:t>
            </a:r>
            <a:r>
              <a:rPr sz="3200" u="sng" spc="-6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at</a:t>
            </a:r>
            <a:r>
              <a:rPr sz="3200" u="sng" spc="-6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test</a:t>
            </a:r>
            <a:r>
              <a:rPr sz="3200" u="sng" spc="-8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time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expected</a:t>
            </a:r>
            <a:r>
              <a:rPr sz="3200" u="sng" spc="-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output</a:t>
            </a:r>
            <a:r>
              <a:rPr sz="3200" u="sng" spc="-6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at</a:t>
            </a:r>
            <a:r>
              <a:rPr sz="3200" u="sng" spc="-6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training</a:t>
            </a:r>
            <a:r>
              <a:rPr sz="3200" u="sng" spc="-5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sng" spc="-2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67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000532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263" y="128015"/>
            <a:ext cx="7721600" cy="5698067"/>
            <a:chOff x="155447" y="96011"/>
            <a:chExt cx="5791200" cy="4273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7" y="96011"/>
              <a:ext cx="5588508" cy="427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8129" y="1695450"/>
              <a:ext cx="5659120" cy="887094"/>
            </a:xfrm>
            <a:custGeom>
              <a:avLst/>
              <a:gdLst/>
              <a:ahLst/>
              <a:cxnLst/>
              <a:rect l="l" t="t" r="r" b="b"/>
              <a:pathLst>
                <a:path w="5659120" h="887094">
                  <a:moveTo>
                    <a:pt x="0" y="393192"/>
                  </a:moveTo>
                  <a:lnTo>
                    <a:pt x="5658612" y="393192"/>
                  </a:lnTo>
                  <a:lnTo>
                    <a:pt x="5658612" y="0"/>
                  </a:lnTo>
                  <a:lnTo>
                    <a:pt x="0" y="0"/>
                  </a:lnTo>
                  <a:lnTo>
                    <a:pt x="0" y="393192"/>
                  </a:lnTo>
                  <a:close/>
                </a:path>
                <a:path w="5659120" h="887094">
                  <a:moveTo>
                    <a:pt x="0" y="886968"/>
                  </a:moveTo>
                  <a:lnTo>
                    <a:pt x="5658612" y="886968"/>
                  </a:lnTo>
                  <a:lnTo>
                    <a:pt x="5658612" y="528828"/>
                  </a:lnTo>
                  <a:lnTo>
                    <a:pt x="0" y="528828"/>
                  </a:lnTo>
                  <a:lnTo>
                    <a:pt x="0" y="88696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146297" y="3707129"/>
              <a:ext cx="2790825" cy="487680"/>
            </a:xfrm>
            <a:custGeom>
              <a:avLst/>
              <a:gdLst/>
              <a:ahLst/>
              <a:cxnLst/>
              <a:rect l="l" t="t" r="r" b="b"/>
              <a:pathLst>
                <a:path w="2790825" h="487679">
                  <a:moveTo>
                    <a:pt x="0" y="487680"/>
                  </a:moveTo>
                  <a:lnTo>
                    <a:pt x="2790444" y="487680"/>
                  </a:lnTo>
                  <a:lnTo>
                    <a:pt x="2790444" y="0"/>
                  </a:lnTo>
                  <a:lnTo>
                    <a:pt x="0" y="0"/>
                  </a:lnTo>
                  <a:lnTo>
                    <a:pt x="0" y="487680"/>
                  </a:lnTo>
                  <a:close/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-40387" y="19140"/>
            <a:ext cx="12192000" cy="632651"/>
          </a:xfrm>
          <a:prstGeom prst="rect">
            <a:avLst/>
          </a:prstGeom>
        </p:spPr>
        <p:txBody>
          <a:bodyPr vert="horz" wrap="square" lIns="0" tIns="16933" rIns="0" bIns="0" rtlCol="0" anchor="b">
            <a:spAutoFit/>
          </a:bodyPr>
          <a:lstStyle/>
          <a:p>
            <a:pPr marL="7681615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Dropout</a:t>
            </a:r>
            <a:r>
              <a:rPr sz="4000" spc="-4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Summary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8159835" y="2543047"/>
            <a:ext cx="30632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drop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3212" y="4977722"/>
            <a:ext cx="30818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scale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test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313361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16288" y="70443"/>
            <a:ext cx="12192000" cy="700874"/>
          </a:xfrm>
          <a:prstGeom prst="rect">
            <a:avLst/>
          </a:prstGeom>
        </p:spPr>
        <p:txBody>
          <a:bodyPr vert="horz" wrap="square" lIns="0" tIns="84496" rIns="0" bIns="0" rtlCol="0" anchor="b">
            <a:spAutoFit/>
          </a:bodyPr>
          <a:lstStyle/>
          <a:p>
            <a:pPr marL="367444" algn="l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More</a:t>
            </a:r>
            <a:r>
              <a:rPr sz="4000" spc="-40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common: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“Inverted</a:t>
            </a:r>
            <a:r>
              <a:rPr sz="4000" spc="-13" dirty="0">
                <a:solidFill>
                  <a:srgbClr val="002060"/>
                </a:solidFill>
              </a:rPr>
              <a:t> dropout”</a:t>
            </a:r>
            <a:endParaRPr sz="4000" dirty="0">
              <a:solidFill>
                <a:srgbClr val="00206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048" y="971296"/>
            <a:ext cx="7386320" cy="4915747"/>
            <a:chOff x="478536" y="728472"/>
            <a:chExt cx="5539740" cy="3686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536" y="728472"/>
              <a:ext cx="5539740" cy="36865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38906" y="3342639"/>
              <a:ext cx="2012950" cy="434340"/>
            </a:xfrm>
            <a:custGeom>
              <a:avLst/>
              <a:gdLst/>
              <a:ahLst/>
              <a:cxnLst/>
              <a:rect l="l" t="t" r="r" b="b"/>
              <a:pathLst>
                <a:path w="2012950" h="434339">
                  <a:moveTo>
                    <a:pt x="67183" y="359410"/>
                  </a:moveTo>
                  <a:lnTo>
                    <a:pt x="0" y="411734"/>
                  </a:lnTo>
                  <a:lnTo>
                    <a:pt x="82169" y="434086"/>
                  </a:lnTo>
                  <a:lnTo>
                    <a:pt x="77046" y="408559"/>
                  </a:lnTo>
                  <a:lnTo>
                    <a:pt x="64135" y="408559"/>
                  </a:lnTo>
                  <a:lnTo>
                    <a:pt x="60452" y="389890"/>
                  </a:lnTo>
                  <a:lnTo>
                    <a:pt x="72803" y="387418"/>
                  </a:lnTo>
                  <a:lnTo>
                    <a:pt x="67183" y="359410"/>
                  </a:lnTo>
                  <a:close/>
                </a:path>
                <a:path w="2012950" h="434339">
                  <a:moveTo>
                    <a:pt x="72803" y="387418"/>
                  </a:moveTo>
                  <a:lnTo>
                    <a:pt x="60452" y="389890"/>
                  </a:lnTo>
                  <a:lnTo>
                    <a:pt x="64135" y="408559"/>
                  </a:lnTo>
                  <a:lnTo>
                    <a:pt x="76547" y="406075"/>
                  </a:lnTo>
                  <a:lnTo>
                    <a:pt x="72803" y="387418"/>
                  </a:lnTo>
                  <a:close/>
                </a:path>
                <a:path w="2012950" h="434339">
                  <a:moveTo>
                    <a:pt x="76547" y="406075"/>
                  </a:moveTo>
                  <a:lnTo>
                    <a:pt x="64135" y="408559"/>
                  </a:lnTo>
                  <a:lnTo>
                    <a:pt x="77046" y="408559"/>
                  </a:lnTo>
                  <a:lnTo>
                    <a:pt x="76547" y="406075"/>
                  </a:lnTo>
                  <a:close/>
                </a:path>
                <a:path w="2012950" h="434339">
                  <a:moveTo>
                    <a:pt x="2008759" y="0"/>
                  </a:moveTo>
                  <a:lnTo>
                    <a:pt x="72803" y="387418"/>
                  </a:lnTo>
                  <a:lnTo>
                    <a:pt x="76547" y="406075"/>
                  </a:lnTo>
                  <a:lnTo>
                    <a:pt x="2012442" y="18796"/>
                  </a:lnTo>
                  <a:lnTo>
                    <a:pt x="20087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0155" y="2201164"/>
          <a:ext cx="7386319" cy="1215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69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7574619" y="4194218"/>
            <a:ext cx="42079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test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unchanged!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718950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133" y="14762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Regularization: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common</a:t>
            </a:r>
            <a:r>
              <a:rPr spc="-2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pattern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58" y="2328948"/>
            <a:ext cx="3004977" cy="5671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729" y="1250289"/>
            <a:ext cx="73482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Add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some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kind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randomness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33" y="3736510"/>
            <a:ext cx="10975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Testing:</a:t>
            </a:r>
            <a:r>
              <a:rPr sz="3200" b="1" spc="-152" dirty="0"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Average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out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randomness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(sometimes</a:t>
            </a:r>
            <a:r>
              <a:rPr sz="3200" spc="-12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approximate)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383" y="4674443"/>
            <a:ext cx="7245256" cy="8880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70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8450111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132" y="92046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Regularization: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common</a:t>
            </a:r>
            <a:r>
              <a:rPr spc="-2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pattern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602" y="2546723"/>
            <a:ext cx="3004977" cy="5683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728" y="1250288"/>
            <a:ext cx="454660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Add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some</a:t>
            </a:r>
            <a:r>
              <a:rPr sz="3200" spc="-27" dirty="0">
                <a:latin typeface="Arial MT"/>
                <a:cs typeface="Arial MT"/>
              </a:rPr>
              <a:t> kind</a:t>
            </a: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of </a:t>
            </a:r>
            <a:r>
              <a:rPr sz="3200" spc="-13" dirty="0">
                <a:latin typeface="Arial MT"/>
                <a:cs typeface="Arial MT"/>
              </a:rPr>
              <a:t>randomness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32" y="3736510"/>
            <a:ext cx="627210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Testing: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Average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out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randomness </a:t>
            </a:r>
            <a:r>
              <a:rPr sz="3200" dirty="0">
                <a:latin typeface="Arial MT"/>
                <a:cs typeface="Arial MT"/>
              </a:rPr>
              <a:t>(sometimes </a:t>
            </a:r>
            <a:r>
              <a:rPr sz="3200" spc="-13" dirty="0">
                <a:latin typeface="Arial MT"/>
                <a:cs typeface="Arial MT"/>
              </a:rPr>
              <a:t>approximate)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336" y="4683760"/>
            <a:ext cx="7654544" cy="1131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55355" y="1193800"/>
            <a:ext cx="3395133" cy="49928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432636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Example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8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Batch Normalization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 marR="96518"/>
            <a:r>
              <a:rPr sz="3200" b="1" spc="-13" dirty="0">
                <a:latin typeface="Arial"/>
                <a:cs typeface="Arial"/>
              </a:rPr>
              <a:t>Training</a:t>
            </a:r>
            <a:r>
              <a:rPr sz="3200" spc="-13" dirty="0">
                <a:latin typeface="Arial MT"/>
                <a:cs typeface="Arial MT"/>
              </a:rPr>
              <a:t>: </a:t>
            </a:r>
            <a:r>
              <a:rPr sz="3200" dirty="0">
                <a:latin typeface="Arial MT"/>
                <a:cs typeface="Arial MT"/>
              </a:rPr>
              <a:t>Normalize</a:t>
            </a:r>
            <a:r>
              <a:rPr sz="3200" spc="-1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using </a:t>
            </a:r>
            <a:r>
              <a:rPr sz="3200" dirty="0">
                <a:latin typeface="Arial MT"/>
                <a:cs typeface="Arial MT"/>
              </a:rPr>
              <a:t>stats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random minibatches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fixed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stats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 </a:t>
            </a:r>
            <a:r>
              <a:rPr sz="3200" spc="-13" dirty="0">
                <a:latin typeface="Arial MT"/>
                <a:cs typeface="Arial MT"/>
              </a:rPr>
              <a:t>normalize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71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8614458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204" y="3330957"/>
            <a:ext cx="1452033" cy="1167553"/>
            <a:chOff x="462152" y="2498217"/>
            <a:chExt cx="1089025" cy="875665"/>
          </a:xfrm>
        </p:grpSpPr>
        <p:sp>
          <p:nvSpPr>
            <p:cNvPr id="3" name="object 3"/>
            <p:cNvSpPr/>
            <p:nvPr/>
          </p:nvSpPr>
          <p:spPr>
            <a:xfrm>
              <a:off x="471677" y="2614803"/>
              <a:ext cx="1069975" cy="749935"/>
            </a:xfrm>
            <a:custGeom>
              <a:avLst/>
              <a:gdLst/>
              <a:ahLst/>
              <a:cxnLst/>
              <a:rect l="l" t="t" r="r" b="b"/>
              <a:pathLst>
                <a:path w="1069975" h="749935">
                  <a:moveTo>
                    <a:pt x="1069848" y="0"/>
                  </a:moveTo>
                  <a:lnTo>
                    <a:pt x="1027807" y="41695"/>
                  </a:lnTo>
                  <a:lnTo>
                    <a:pt x="958381" y="65444"/>
                  </a:lnTo>
                  <a:lnTo>
                    <a:pt x="913161" y="75723"/>
                  </a:lnTo>
                  <a:lnTo>
                    <a:pt x="861788" y="84769"/>
                  </a:lnTo>
                  <a:lnTo>
                    <a:pt x="804897" y="92456"/>
                  </a:lnTo>
                  <a:lnTo>
                    <a:pt x="743128" y="98655"/>
                  </a:lnTo>
                  <a:lnTo>
                    <a:pt x="677118" y="103240"/>
                  </a:lnTo>
                  <a:lnTo>
                    <a:pt x="607504" y="106084"/>
                  </a:lnTo>
                  <a:lnTo>
                    <a:pt x="534924" y="107061"/>
                  </a:lnTo>
                  <a:lnTo>
                    <a:pt x="462338" y="106084"/>
                  </a:lnTo>
                  <a:lnTo>
                    <a:pt x="392721" y="103240"/>
                  </a:lnTo>
                  <a:lnTo>
                    <a:pt x="326708" y="98655"/>
                  </a:lnTo>
                  <a:lnTo>
                    <a:pt x="264938" y="92456"/>
                  </a:lnTo>
                  <a:lnTo>
                    <a:pt x="208049" y="84769"/>
                  </a:lnTo>
                  <a:lnTo>
                    <a:pt x="156676" y="75723"/>
                  </a:lnTo>
                  <a:lnTo>
                    <a:pt x="111459" y="65444"/>
                  </a:lnTo>
                  <a:lnTo>
                    <a:pt x="73033" y="54059"/>
                  </a:lnTo>
                  <a:lnTo>
                    <a:pt x="19108" y="28479"/>
                  </a:lnTo>
                  <a:lnTo>
                    <a:pt x="0" y="0"/>
                  </a:lnTo>
                  <a:lnTo>
                    <a:pt x="0" y="642366"/>
                  </a:lnTo>
                  <a:lnTo>
                    <a:pt x="42037" y="684061"/>
                  </a:lnTo>
                  <a:lnTo>
                    <a:pt x="111459" y="707810"/>
                  </a:lnTo>
                  <a:lnTo>
                    <a:pt x="156676" y="718089"/>
                  </a:lnTo>
                  <a:lnTo>
                    <a:pt x="208049" y="727135"/>
                  </a:lnTo>
                  <a:lnTo>
                    <a:pt x="264938" y="734822"/>
                  </a:lnTo>
                  <a:lnTo>
                    <a:pt x="326708" y="741021"/>
                  </a:lnTo>
                  <a:lnTo>
                    <a:pt x="392721" y="745606"/>
                  </a:lnTo>
                  <a:lnTo>
                    <a:pt x="462338" y="748450"/>
                  </a:lnTo>
                  <a:lnTo>
                    <a:pt x="534924" y="749427"/>
                  </a:lnTo>
                  <a:lnTo>
                    <a:pt x="607504" y="748450"/>
                  </a:lnTo>
                  <a:lnTo>
                    <a:pt x="677118" y="745606"/>
                  </a:lnTo>
                  <a:lnTo>
                    <a:pt x="743128" y="741021"/>
                  </a:lnTo>
                  <a:lnTo>
                    <a:pt x="804897" y="734822"/>
                  </a:lnTo>
                  <a:lnTo>
                    <a:pt x="861788" y="727135"/>
                  </a:lnTo>
                  <a:lnTo>
                    <a:pt x="913161" y="718089"/>
                  </a:lnTo>
                  <a:lnTo>
                    <a:pt x="958381" y="707810"/>
                  </a:lnTo>
                  <a:lnTo>
                    <a:pt x="996808" y="696425"/>
                  </a:lnTo>
                  <a:lnTo>
                    <a:pt x="1050738" y="670845"/>
                  </a:lnTo>
                  <a:lnTo>
                    <a:pt x="1069848" y="642366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471677" y="2507742"/>
              <a:ext cx="1069975" cy="214629"/>
            </a:xfrm>
            <a:custGeom>
              <a:avLst/>
              <a:gdLst/>
              <a:ahLst/>
              <a:cxnLst/>
              <a:rect l="l" t="t" r="r" b="b"/>
              <a:pathLst>
                <a:path w="1069975" h="214630">
                  <a:moveTo>
                    <a:pt x="534924" y="0"/>
                  </a:moveTo>
                  <a:lnTo>
                    <a:pt x="462338" y="976"/>
                  </a:lnTo>
                  <a:lnTo>
                    <a:pt x="392721" y="3820"/>
                  </a:lnTo>
                  <a:lnTo>
                    <a:pt x="326708" y="8405"/>
                  </a:lnTo>
                  <a:lnTo>
                    <a:pt x="264938" y="14604"/>
                  </a:lnTo>
                  <a:lnTo>
                    <a:pt x="208049" y="22291"/>
                  </a:lnTo>
                  <a:lnTo>
                    <a:pt x="156676" y="31337"/>
                  </a:lnTo>
                  <a:lnTo>
                    <a:pt x="111459" y="41616"/>
                  </a:lnTo>
                  <a:lnTo>
                    <a:pt x="73033" y="53001"/>
                  </a:lnTo>
                  <a:lnTo>
                    <a:pt x="19108" y="78581"/>
                  </a:lnTo>
                  <a:lnTo>
                    <a:pt x="0" y="107060"/>
                  </a:lnTo>
                  <a:lnTo>
                    <a:pt x="4883" y="121599"/>
                  </a:lnTo>
                  <a:lnTo>
                    <a:pt x="42037" y="148756"/>
                  </a:lnTo>
                  <a:lnTo>
                    <a:pt x="111459" y="172505"/>
                  </a:lnTo>
                  <a:lnTo>
                    <a:pt x="156676" y="182784"/>
                  </a:lnTo>
                  <a:lnTo>
                    <a:pt x="208049" y="191830"/>
                  </a:lnTo>
                  <a:lnTo>
                    <a:pt x="264938" y="199516"/>
                  </a:lnTo>
                  <a:lnTo>
                    <a:pt x="326708" y="205716"/>
                  </a:lnTo>
                  <a:lnTo>
                    <a:pt x="392721" y="210301"/>
                  </a:lnTo>
                  <a:lnTo>
                    <a:pt x="462338" y="213145"/>
                  </a:lnTo>
                  <a:lnTo>
                    <a:pt x="534924" y="214121"/>
                  </a:lnTo>
                  <a:lnTo>
                    <a:pt x="607504" y="213145"/>
                  </a:lnTo>
                  <a:lnTo>
                    <a:pt x="677118" y="210301"/>
                  </a:lnTo>
                  <a:lnTo>
                    <a:pt x="743128" y="205716"/>
                  </a:lnTo>
                  <a:lnTo>
                    <a:pt x="804897" y="199516"/>
                  </a:lnTo>
                  <a:lnTo>
                    <a:pt x="861788" y="191830"/>
                  </a:lnTo>
                  <a:lnTo>
                    <a:pt x="913161" y="182784"/>
                  </a:lnTo>
                  <a:lnTo>
                    <a:pt x="958381" y="172505"/>
                  </a:lnTo>
                  <a:lnTo>
                    <a:pt x="996808" y="161120"/>
                  </a:lnTo>
                  <a:lnTo>
                    <a:pt x="1050738" y="135540"/>
                  </a:lnTo>
                  <a:lnTo>
                    <a:pt x="1069848" y="107060"/>
                  </a:lnTo>
                  <a:lnTo>
                    <a:pt x="1064964" y="92522"/>
                  </a:lnTo>
                  <a:lnTo>
                    <a:pt x="1027807" y="65365"/>
                  </a:lnTo>
                  <a:lnTo>
                    <a:pt x="958381" y="41616"/>
                  </a:lnTo>
                  <a:lnTo>
                    <a:pt x="913161" y="31337"/>
                  </a:lnTo>
                  <a:lnTo>
                    <a:pt x="861788" y="22291"/>
                  </a:lnTo>
                  <a:lnTo>
                    <a:pt x="804897" y="14605"/>
                  </a:lnTo>
                  <a:lnTo>
                    <a:pt x="743128" y="8405"/>
                  </a:lnTo>
                  <a:lnTo>
                    <a:pt x="677118" y="3820"/>
                  </a:lnTo>
                  <a:lnTo>
                    <a:pt x="607504" y="976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71677" y="2507742"/>
              <a:ext cx="1069975" cy="856615"/>
            </a:xfrm>
            <a:custGeom>
              <a:avLst/>
              <a:gdLst/>
              <a:ahLst/>
              <a:cxnLst/>
              <a:rect l="l" t="t" r="r" b="b"/>
              <a:pathLst>
                <a:path w="1069975" h="856614">
                  <a:moveTo>
                    <a:pt x="1069848" y="107060"/>
                  </a:moveTo>
                  <a:lnTo>
                    <a:pt x="1027807" y="148756"/>
                  </a:lnTo>
                  <a:lnTo>
                    <a:pt x="958381" y="172505"/>
                  </a:lnTo>
                  <a:lnTo>
                    <a:pt x="913161" y="182784"/>
                  </a:lnTo>
                  <a:lnTo>
                    <a:pt x="861788" y="191830"/>
                  </a:lnTo>
                  <a:lnTo>
                    <a:pt x="804897" y="199516"/>
                  </a:lnTo>
                  <a:lnTo>
                    <a:pt x="743128" y="205716"/>
                  </a:lnTo>
                  <a:lnTo>
                    <a:pt x="677118" y="210301"/>
                  </a:lnTo>
                  <a:lnTo>
                    <a:pt x="607504" y="213145"/>
                  </a:lnTo>
                  <a:lnTo>
                    <a:pt x="534924" y="214121"/>
                  </a:lnTo>
                  <a:lnTo>
                    <a:pt x="462338" y="213145"/>
                  </a:lnTo>
                  <a:lnTo>
                    <a:pt x="392721" y="210301"/>
                  </a:lnTo>
                  <a:lnTo>
                    <a:pt x="326708" y="205716"/>
                  </a:lnTo>
                  <a:lnTo>
                    <a:pt x="264938" y="199516"/>
                  </a:lnTo>
                  <a:lnTo>
                    <a:pt x="208049" y="191830"/>
                  </a:lnTo>
                  <a:lnTo>
                    <a:pt x="156676" y="182784"/>
                  </a:lnTo>
                  <a:lnTo>
                    <a:pt x="111459" y="172505"/>
                  </a:lnTo>
                  <a:lnTo>
                    <a:pt x="73033" y="161120"/>
                  </a:lnTo>
                  <a:lnTo>
                    <a:pt x="19108" y="135540"/>
                  </a:lnTo>
                  <a:lnTo>
                    <a:pt x="0" y="107060"/>
                  </a:lnTo>
                  <a:lnTo>
                    <a:pt x="4883" y="92522"/>
                  </a:lnTo>
                  <a:lnTo>
                    <a:pt x="42037" y="65365"/>
                  </a:lnTo>
                  <a:lnTo>
                    <a:pt x="111459" y="41616"/>
                  </a:lnTo>
                  <a:lnTo>
                    <a:pt x="156676" y="31337"/>
                  </a:lnTo>
                  <a:lnTo>
                    <a:pt x="208049" y="22291"/>
                  </a:lnTo>
                  <a:lnTo>
                    <a:pt x="264938" y="14604"/>
                  </a:lnTo>
                  <a:lnTo>
                    <a:pt x="326708" y="8405"/>
                  </a:lnTo>
                  <a:lnTo>
                    <a:pt x="392721" y="3820"/>
                  </a:lnTo>
                  <a:lnTo>
                    <a:pt x="462338" y="976"/>
                  </a:lnTo>
                  <a:lnTo>
                    <a:pt x="534924" y="0"/>
                  </a:lnTo>
                  <a:lnTo>
                    <a:pt x="607504" y="976"/>
                  </a:lnTo>
                  <a:lnTo>
                    <a:pt x="677118" y="3820"/>
                  </a:lnTo>
                  <a:lnTo>
                    <a:pt x="743128" y="8405"/>
                  </a:lnTo>
                  <a:lnTo>
                    <a:pt x="804897" y="14605"/>
                  </a:lnTo>
                  <a:lnTo>
                    <a:pt x="861788" y="22291"/>
                  </a:lnTo>
                  <a:lnTo>
                    <a:pt x="913161" y="31337"/>
                  </a:lnTo>
                  <a:lnTo>
                    <a:pt x="958381" y="41616"/>
                  </a:lnTo>
                  <a:lnTo>
                    <a:pt x="996808" y="53001"/>
                  </a:lnTo>
                  <a:lnTo>
                    <a:pt x="1050738" y="78581"/>
                  </a:lnTo>
                  <a:lnTo>
                    <a:pt x="1069848" y="107060"/>
                  </a:lnTo>
                  <a:lnTo>
                    <a:pt x="1069848" y="749426"/>
                  </a:lnTo>
                  <a:lnTo>
                    <a:pt x="1027807" y="791122"/>
                  </a:lnTo>
                  <a:lnTo>
                    <a:pt x="958381" y="814871"/>
                  </a:lnTo>
                  <a:lnTo>
                    <a:pt x="913161" y="825150"/>
                  </a:lnTo>
                  <a:lnTo>
                    <a:pt x="861788" y="834196"/>
                  </a:lnTo>
                  <a:lnTo>
                    <a:pt x="804897" y="841882"/>
                  </a:lnTo>
                  <a:lnTo>
                    <a:pt x="743128" y="848082"/>
                  </a:lnTo>
                  <a:lnTo>
                    <a:pt x="677118" y="852667"/>
                  </a:lnTo>
                  <a:lnTo>
                    <a:pt x="607504" y="855511"/>
                  </a:lnTo>
                  <a:lnTo>
                    <a:pt x="534924" y="856488"/>
                  </a:lnTo>
                  <a:lnTo>
                    <a:pt x="462338" y="855511"/>
                  </a:lnTo>
                  <a:lnTo>
                    <a:pt x="392721" y="852667"/>
                  </a:lnTo>
                  <a:lnTo>
                    <a:pt x="326708" y="848082"/>
                  </a:lnTo>
                  <a:lnTo>
                    <a:pt x="264938" y="841882"/>
                  </a:lnTo>
                  <a:lnTo>
                    <a:pt x="208049" y="834196"/>
                  </a:lnTo>
                  <a:lnTo>
                    <a:pt x="156676" y="825150"/>
                  </a:lnTo>
                  <a:lnTo>
                    <a:pt x="111459" y="814871"/>
                  </a:lnTo>
                  <a:lnTo>
                    <a:pt x="73033" y="803486"/>
                  </a:lnTo>
                  <a:lnTo>
                    <a:pt x="19108" y="777906"/>
                  </a:lnTo>
                  <a:lnTo>
                    <a:pt x="0" y="749426"/>
                  </a:lnTo>
                  <a:lnTo>
                    <a:pt x="0" y="1070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2339848" y="3883998"/>
            <a:ext cx="1004993" cy="114300"/>
          </a:xfrm>
          <a:custGeom>
            <a:avLst/>
            <a:gdLst/>
            <a:ahLst/>
            <a:cxnLst/>
            <a:rect l="l" t="t" r="r" b="b"/>
            <a:pathLst>
              <a:path w="753744" h="85725">
                <a:moveTo>
                  <a:pt x="667893" y="57147"/>
                </a:moveTo>
                <a:lnTo>
                  <a:pt x="667893" y="85725"/>
                </a:lnTo>
                <a:lnTo>
                  <a:pt x="724958" y="57150"/>
                </a:lnTo>
                <a:lnTo>
                  <a:pt x="667893" y="57147"/>
                </a:lnTo>
                <a:close/>
              </a:path>
              <a:path w="753744" h="85725">
                <a:moveTo>
                  <a:pt x="667893" y="28572"/>
                </a:moveTo>
                <a:lnTo>
                  <a:pt x="667893" y="57147"/>
                </a:lnTo>
                <a:lnTo>
                  <a:pt x="682116" y="57150"/>
                </a:lnTo>
                <a:lnTo>
                  <a:pt x="682116" y="28575"/>
                </a:lnTo>
                <a:lnTo>
                  <a:pt x="667893" y="28572"/>
                </a:lnTo>
                <a:close/>
              </a:path>
              <a:path w="753744" h="85725">
                <a:moveTo>
                  <a:pt x="667893" y="0"/>
                </a:moveTo>
                <a:lnTo>
                  <a:pt x="667893" y="28572"/>
                </a:lnTo>
                <a:lnTo>
                  <a:pt x="682116" y="28575"/>
                </a:lnTo>
                <a:lnTo>
                  <a:pt x="682116" y="57150"/>
                </a:lnTo>
                <a:lnTo>
                  <a:pt x="724963" y="57147"/>
                </a:lnTo>
                <a:lnTo>
                  <a:pt x="753618" y="42799"/>
                </a:lnTo>
                <a:lnTo>
                  <a:pt x="667893" y="0"/>
                </a:lnTo>
                <a:close/>
              </a:path>
              <a:path w="753744" h="85725">
                <a:moveTo>
                  <a:pt x="0" y="28448"/>
                </a:moveTo>
                <a:lnTo>
                  <a:pt x="0" y="57023"/>
                </a:lnTo>
                <a:lnTo>
                  <a:pt x="667893" y="57147"/>
                </a:lnTo>
                <a:lnTo>
                  <a:pt x="667893" y="28572"/>
                </a:lnTo>
                <a:lnTo>
                  <a:pt x="0" y="284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629393" y="2244683"/>
            <a:ext cx="1271692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Load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image </a:t>
            </a:r>
            <a:r>
              <a:rPr sz="1867" dirty="0">
                <a:latin typeface="Arial MT"/>
                <a:cs typeface="Arial MT"/>
              </a:rPr>
              <a:t>and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label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5067" y="1916345"/>
            <a:ext cx="71458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3" dirty="0">
                <a:latin typeface="Arial MT"/>
                <a:cs typeface="Arial MT"/>
              </a:rPr>
              <a:t>“cat”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55627" y="3097868"/>
            <a:ext cx="1496060" cy="1683173"/>
            <a:chOff x="5891720" y="2323401"/>
            <a:chExt cx="1122045" cy="1262380"/>
          </a:xfrm>
        </p:grpSpPr>
        <p:sp>
          <p:nvSpPr>
            <p:cNvPr id="10" name="object 10"/>
            <p:cNvSpPr/>
            <p:nvPr/>
          </p:nvSpPr>
          <p:spPr>
            <a:xfrm>
              <a:off x="5896483" y="2328164"/>
              <a:ext cx="1112520" cy="1252855"/>
            </a:xfrm>
            <a:custGeom>
              <a:avLst/>
              <a:gdLst/>
              <a:ahLst/>
              <a:cxnLst/>
              <a:rect l="l" t="t" r="r" b="b"/>
              <a:pathLst>
                <a:path w="1112520" h="1252854">
                  <a:moveTo>
                    <a:pt x="0" y="0"/>
                  </a:moveTo>
                  <a:lnTo>
                    <a:pt x="253" y="1252601"/>
                  </a:lnTo>
                  <a:lnTo>
                    <a:pt x="1112012" y="974344"/>
                  </a:lnTo>
                  <a:lnTo>
                    <a:pt x="1111885" y="277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6483" y="2328164"/>
              <a:ext cx="1112520" cy="1252855"/>
            </a:xfrm>
            <a:custGeom>
              <a:avLst/>
              <a:gdLst/>
              <a:ahLst/>
              <a:cxnLst/>
              <a:rect l="l" t="t" r="r" b="b"/>
              <a:pathLst>
                <a:path w="1112520" h="1252854">
                  <a:moveTo>
                    <a:pt x="0" y="0"/>
                  </a:moveTo>
                  <a:lnTo>
                    <a:pt x="1111885" y="277749"/>
                  </a:lnTo>
                  <a:lnTo>
                    <a:pt x="1112012" y="974344"/>
                  </a:lnTo>
                  <a:lnTo>
                    <a:pt x="253" y="12526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63139" y="2083815"/>
            <a:ext cx="5125720" cy="3009053"/>
            <a:chOff x="1697354" y="1562861"/>
            <a:chExt cx="3844290" cy="2256790"/>
          </a:xfrm>
        </p:grpSpPr>
        <p:sp>
          <p:nvSpPr>
            <p:cNvPr id="13" name="object 13"/>
            <p:cNvSpPr/>
            <p:nvPr/>
          </p:nvSpPr>
          <p:spPr>
            <a:xfrm>
              <a:off x="1697355" y="1562861"/>
              <a:ext cx="3844290" cy="1416050"/>
            </a:xfrm>
            <a:custGeom>
              <a:avLst/>
              <a:gdLst/>
              <a:ahLst/>
              <a:cxnLst/>
              <a:rect l="l" t="t" r="r" b="b"/>
              <a:pathLst>
                <a:path w="3844290" h="1416050">
                  <a:moveTo>
                    <a:pt x="1641094" y="0"/>
                  </a:moveTo>
                  <a:lnTo>
                    <a:pt x="1545463" y="6604"/>
                  </a:lnTo>
                  <a:lnTo>
                    <a:pt x="1559979" y="31254"/>
                  </a:lnTo>
                  <a:lnTo>
                    <a:pt x="0" y="951865"/>
                  </a:lnTo>
                  <a:lnTo>
                    <a:pt x="14478" y="976503"/>
                  </a:lnTo>
                  <a:lnTo>
                    <a:pt x="1574495" y="55867"/>
                  </a:lnTo>
                  <a:lnTo>
                    <a:pt x="1589011" y="80518"/>
                  </a:lnTo>
                  <a:lnTo>
                    <a:pt x="1625561" y="24003"/>
                  </a:lnTo>
                  <a:lnTo>
                    <a:pt x="1641094" y="0"/>
                  </a:lnTo>
                  <a:close/>
                </a:path>
                <a:path w="3844290" h="1416050">
                  <a:moveTo>
                    <a:pt x="3843909" y="1373124"/>
                  </a:moveTo>
                  <a:lnTo>
                    <a:pt x="3758184" y="1330325"/>
                  </a:lnTo>
                  <a:lnTo>
                    <a:pt x="3758184" y="1358900"/>
                  </a:lnTo>
                  <a:lnTo>
                    <a:pt x="2084451" y="1358773"/>
                  </a:lnTo>
                  <a:lnTo>
                    <a:pt x="2084451" y="1387348"/>
                  </a:lnTo>
                  <a:lnTo>
                    <a:pt x="3758184" y="1387475"/>
                  </a:lnTo>
                  <a:lnTo>
                    <a:pt x="3758184" y="1416050"/>
                  </a:lnTo>
                  <a:lnTo>
                    <a:pt x="3815245" y="1387475"/>
                  </a:lnTo>
                  <a:lnTo>
                    <a:pt x="3843909" y="13731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3555" y="2153411"/>
              <a:ext cx="1200912" cy="16657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110220" y="2798673"/>
            <a:ext cx="3913293" cy="14159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17077">
              <a:spcBef>
                <a:spcPts val="140"/>
              </a:spcBef>
            </a:pPr>
            <a:r>
              <a:rPr sz="2667" spc="-13" dirty="0">
                <a:latin typeface="Arial MT"/>
                <a:cs typeface="Arial MT"/>
              </a:rPr>
              <a:t>Compute</a:t>
            </a:r>
            <a:endParaRPr sz="2667">
              <a:latin typeface="Arial MT"/>
              <a:cs typeface="Arial MT"/>
            </a:endParaRPr>
          </a:p>
          <a:p>
            <a:pPr marL="2517077"/>
            <a:r>
              <a:rPr sz="2667" spc="-27" dirty="0">
                <a:latin typeface="Arial MT"/>
                <a:cs typeface="Arial MT"/>
              </a:rPr>
              <a:t>loss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1267"/>
              </a:spcBef>
            </a:pPr>
            <a:r>
              <a:rPr sz="2667" spc="-33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19005" y="2065019"/>
            <a:ext cx="4809913" cy="906780"/>
          </a:xfrm>
          <a:custGeom>
            <a:avLst/>
            <a:gdLst/>
            <a:ahLst/>
            <a:cxnLst/>
            <a:rect l="l" t="t" r="r" b="b"/>
            <a:pathLst>
              <a:path w="3607434" h="680085">
                <a:moveTo>
                  <a:pt x="3520446" y="651555"/>
                </a:moveTo>
                <a:lnTo>
                  <a:pt x="3515487" y="679704"/>
                </a:lnTo>
                <a:lnTo>
                  <a:pt x="3602159" y="654050"/>
                </a:lnTo>
                <a:lnTo>
                  <a:pt x="3534537" y="654050"/>
                </a:lnTo>
                <a:lnTo>
                  <a:pt x="3520446" y="651555"/>
                </a:lnTo>
                <a:close/>
              </a:path>
              <a:path w="3607434" h="680085">
                <a:moveTo>
                  <a:pt x="3525392" y="623486"/>
                </a:moveTo>
                <a:lnTo>
                  <a:pt x="3520446" y="651555"/>
                </a:lnTo>
                <a:lnTo>
                  <a:pt x="3534537" y="654050"/>
                </a:lnTo>
                <a:lnTo>
                  <a:pt x="3539490" y="625983"/>
                </a:lnTo>
                <a:lnTo>
                  <a:pt x="3525392" y="623486"/>
                </a:lnTo>
                <a:close/>
              </a:path>
              <a:path w="3607434" h="680085">
                <a:moveTo>
                  <a:pt x="3530346" y="595376"/>
                </a:moveTo>
                <a:lnTo>
                  <a:pt x="3525392" y="623486"/>
                </a:lnTo>
                <a:lnTo>
                  <a:pt x="3539490" y="625983"/>
                </a:lnTo>
                <a:lnTo>
                  <a:pt x="3534537" y="654050"/>
                </a:lnTo>
                <a:lnTo>
                  <a:pt x="3602159" y="654050"/>
                </a:lnTo>
                <a:lnTo>
                  <a:pt x="3607307" y="652526"/>
                </a:lnTo>
                <a:lnTo>
                  <a:pt x="3530346" y="595376"/>
                </a:lnTo>
                <a:close/>
              </a:path>
              <a:path w="3607434" h="680085">
                <a:moveTo>
                  <a:pt x="5080" y="0"/>
                </a:moveTo>
                <a:lnTo>
                  <a:pt x="0" y="28194"/>
                </a:lnTo>
                <a:lnTo>
                  <a:pt x="3520446" y="651555"/>
                </a:lnTo>
                <a:lnTo>
                  <a:pt x="3525392" y="623486"/>
                </a:lnTo>
                <a:lnTo>
                  <a:pt x="508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490457" y="3556168"/>
            <a:ext cx="683260" cy="199813"/>
          </a:xfrm>
          <a:custGeom>
            <a:avLst/>
            <a:gdLst/>
            <a:ahLst/>
            <a:cxnLst/>
            <a:rect l="l" t="t" r="r" b="b"/>
            <a:pathLst>
              <a:path w="512445" h="149860">
                <a:moveTo>
                  <a:pt x="425367" y="27951"/>
                </a:moveTo>
                <a:lnTo>
                  <a:pt x="0" y="121412"/>
                </a:lnTo>
                <a:lnTo>
                  <a:pt x="6096" y="149352"/>
                </a:lnTo>
                <a:lnTo>
                  <a:pt x="431504" y="55882"/>
                </a:lnTo>
                <a:lnTo>
                  <a:pt x="425367" y="27951"/>
                </a:lnTo>
                <a:close/>
              </a:path>
              <a:path w="512445" h="149860">
                <a:moveTo>
                  <a:pt x="510464" y="24892"/>
                </a:moveTo>
                <a:lnTo>
                  <a:pt x="439292" y="24892"/>
                </a:lnTo>
                <a:lnTo>
                  <a:pt x="445388" y="52831"/>
                </a:lnTo>
                <a:lnTo>
                  <a:pt x="431504" y="55882"/>
                </a:lnTo>
                <a:lnTo>
                  <a:pt x="437641" y="83820"/>
                </a:lnTo>
                <a:lnTo>
                  <a:pt x="510464" y="24892"/>
                </a:lnTo>
                <a:close/>
              </a:path>
              <a:path w="512445" h="149860">
                <a:moveTo>
                  <a:pt x="439292" y="24892"/>
                </a:moveTo>
                <a:lnTo>
                  <a:pt x="425367" y="27951"/>
                </a:lnTo>
                <a:lnTo>
                  <a:pt x="431504" y="55882"/>
                </a:lnTo>
                <a:lnTo>
                  <a:pt x="445388" y="52831"/>
                </a:lnTo>
                <a:lnTo>
                  <a:pt x="439292" y="24892"/>
                </a:lnTo>
                <a:close/>
              </a:path>
              <a:path w="512445" h="149860">
                <a:moveTo>
                  <a:pt x="419226" y="0"/>
                </a:moveTo>
                <a:lnTo>
                  <a:pt x="425367" y="27951"/>
                </a:lnTo>
                <a:lnTo>
                  <a:pt x="439292" y="24892"/>
                </a:lnTo>
                <a:lnTo>
                  <a:pt x="510464" y="24892"/>
                </a:lnTo>
                <a:lnTo>
                  <a:pt x="512190" y="23495"/>
                </a:lnTo>
                <a:lnTo>
                  <a:pt x="41922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Regularization</a:t>
            </a:r>
            <a:r>
              <a:rPr dirty="0"/>
              <a:t>:</a:t>
            </a:r>
            <a:r>
              <a:rPr spc="-87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72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9" name="object 19"/>
          <p:cNvSpPr txBox="1"/>
          <p:nvPr/>
        </p:nvSpPr>
        <p:spPr>
          <a:xfrm>
            <a:off x="3545163" y="5099236"/>
            <a:ext cx="12141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8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3"/>
              </a:rPr>
              <a:t>This</a:t>
            </a:r>
            <a:r>
              <a:rPr sz="800" u="sng" spc="-5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8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3"/>
              </a:rPr>
              <a:t>image</a:t>
            </a:r>
            <a:r>
              <a:rPr sz="800" spc="-7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</a:rPr>
              <a:t>by</a:t>
            </a:r>
            <a:r>
              <a:rPr sz="800" spc="-2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4"/>
              </a:rPr>
              <a:t>Nikita</a:t>
            </a:r>
            <a:r>
              <a:rPr sz="800" spc="-33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800" spc="-33" dirty="0">
                <a:solidFill>
                  <a:srgbClr val="999999"/>
                </a:solidFill>
                <a:latin typeface="Arial MT"/>
                <a:cs typeface="Arial MT"/>
              </a:rPr>
              <a:t>is</a:t>
            </a:r>
            <a:r>
              <a:rPr sz="800" spc="66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</a:rPr>
              <a:t>licensed</a:t>
            </a:r>
            <a:r>
              <a:rPr sz="800" spc="-4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</a:rPr>
              <a:t>under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5"/>
              </a:rPr>
              <a:t>CC-</a:t>
            </a:r>
            <a:r>
              <a:rPr sz="8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5"/>
              </a:rPr>
              <a:t>BY</a:t>
            </a:r>
            <a:r>
              <a:rPr sz="800" u="sng" spc="-3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5"/>
              </a:rPr>
              <a:t> 2.0</a:t>
            </a:r>
            <a:endParaRPr sz="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19315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87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6204" y="3330957"/>
            <a:ext cx="1452033" cy="1167553"/>
            <a:chOff x="462152" y="2498217"/>
            <a:chExt cx="1089025" cy="875665"/>
          </a:xfrm>
        </p:grpSpPr>
        <p:sp>
          <p:nvSpPr>
            <p:cNvPr id="4" name="object 4"/>
            <p:cNvSpPr/>
            <p:nvPr/>
          </p:nvSpPr>
          <p:spPr>
            <a:xfrm>
              <a:off x="471677" y="2614803"/>
              <a:ext cx="1069975" cy="749935"/>
            </a:xfrm>
            <a:custGeom>
              <a:avLst/>
              <a:gdLst/>
              <a:ahLst/>
              <a:cxnLst/>
              <a:rect l="l" t="t" r="r" b="b"/>
              <a:pathLst>
                <a:path w="1069975" h="749935">
                  <a:moveTo>
                    <a:pt x="1069848" y="0"/>
                  </a:moveTo>
                  <a:lnTo>
                    <a:pt x="1027807" y="41695"/>
                  </a:lnTo>
                  <a:lnTo>
                    <a:pt x="958381" y="65444"/>
                  </a:lnTo>
                  <a:lnTo>
                    <a:pt x="913161" y="75723"/>
                  </a:lnTo>
                  <a:lnTo>
                    <a:pt x="861788" y="84769"/>
                  </a:lnTo>
                  <a:lnTo>
                    <a:pt x="804897" y="92456"/>
                  </a:lnTo>
                  <a:lnTo>
                    <a:pt x="743128" y="98655"/>
                  </a:lnTo>
                  <a:lnTo>
                    <a:pt x="677118" y="103240"/>
                  </a:lnTo>
                  <a:lnTo>
                    <a:pt x="607504" y="106084"/>
                  </a:lnTo>
                  <a:lnTo>
                    <a:pt x="534924" y="107061"/>
                  </a:lnTo>
                  <a:lnTo>
                    <a:pt x="462338" y="106084"/>
                  </a:lnTo>
                  <a:lnTo>
                    <a:pt x="392721" y="103240"/>
                  </a:lnTo>
                  <a:lnTo>
                    <a:pt x="326708" y="98655"/>
                  </a:lnTo>
                  <a:lnTo>
                    <a:pt x="264938" y="92456"/>
                  </a:lnTo>
                  <a:lnTo>
                    <a:pt x="208049" y="84769"/>
                  </a:lnTo>
                  <a:lnTo>
                    <a:pt x="156676" y="75723"/>
                  </a:lnTo>
                  <a:lnTo>
                    <a:pt x="111459" y="65444"/>
                  </a:lnTo>
                  <a:lnTo>
                    <a:pt x="73033" y="54059"/>
                  </a:lnTo>
                  <a:lnTo>
                    <a:pt x="19108" y="28479"/>
                  </a:lnTo>
                  <a:lnTo>
                    <a:pt x="0" y="0"/>
                  </a:lnTo>
                  <a:lnTo>
                    <a:pt x="0" y="642366"/>
                  </a:lnTo>
                  <a:lnTo>
                    <a:pt x="42037" y="684061"/>
                  </a:lnTo>
                  <a:lnTo>
                    <a:pt x="111459" y="707810"/>
                  </a:lnTo>
                  <a:lnTo>
                    <a:pt x="156676" y="718089"/>
                  </a:lnTo>
                  <a:lnTo>
                    <a:pt x="208049" y="727135"/>
                  </a:lnTo>
                  <a:lnTo>
                    <a:pt x="264938" y="734822"/>
                  </a:lnTo>
                  <a:lnTo>
                    <a:pt x="326708" y="741021"/>
                  </a:lnTo>
                  <a:lnTo>
                    <a:pt x="392721" y="745606"/>
                  </a:lnTo>
                  <a:lnTo>
                    <a:pt x="462338" y="748450"/>
                  </a:lnTo>
                  <a:lnTo>
                    <a:pt x="534924" y="749427"/>
                  </a:lnTo>
                  <a:lnTo>
                    <a:pt x="607504" y="748450"/>
                  </a:lnTo>
                  <a:lnTo>
                    <a:pt x="677118" y="745606"/>
                  </a:lnTo>
                  <a:lnTo>
                    <a:pt x="743128" y="741021"/>
                  </a:lnTo>
                  <a:lnTo>
                    <a:pt x="804897" y="734822"/>
                  </a:lnTo>
                  <a:lnTo>
                    <a:pt x="861788" y="727135"/>
                  </a:lnTo>
                  <a:lnTo>
                    <a:pt x="913161" y="718089"/>
                  </a:lnTo>
                  <a:lnTo>
                    <a:pt x="958381" y="707810"/>
                  </a:lnTo>
                  <a:lnTo>
                    <a:pt x="996808" y="696425"/>
                  </a:lnTo>
                  <a:lnTo>
                    <a:pt x="1050738" y="670845"/>
                  </a:lnTo>
                  <a:lnTo>
                    <a:pt x="1069848" y="642366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71677" y="2507742"/>
              <a:ext cx="1069975" cy="214629"/>
            </a:xfrm>
            <a:custGeom>
              <a:avLst/>
              <a:gdLst/>
              <a:ahLst/>
              <a:cxnLst/>
              <a:rect l="l" t="t" r="r" b="b"/>
              <a:pathLst>
                <a:path w="1069975" h="214630">
                  <a:moveTo>
                    <a:pt x="534924" y="0"/>
                  </a:moveTo>
                  <a:lnTo>
                    <a:pt x="462338" y="976"/>
                  </a:lnTo>
                  <a:lnTo>
                    <a:pt x="392721" y="3820"/>
                  </a:lnTo>
                  <a:lnTo>
                    <a:pt x="326708" y="8405"/>
                  </a:lnTo>
                  <a:lnTo>
                    <a:pt x="264938" y="14604"/>
                  </a:lnTo>
                  <a:lnTo>
                    <a:pt x="208049" y="22291"/>
                  </a:lnTo>
                  <a:lnTo>
                    <a:pt x="156676" y="31337"/>
                  </a:lnTo>
                  <a:lnTo>
                    <a:pt x="111459" y="41616"/>
                  </a:lnTo>
                  <a:lnTo>
                    <a:pt x="73033" y="53001"/>
                  </a:lnTo>
                  <a:lnTo>
                    <a:pt x="19108" y="78581"/>
                  </a:lnTo>
                  <a:lnTo>
                    <a:pt x="0" y="107060"/>
                  </a:lnTo>
                  <a:lnTo>
                    <a:pt x="4883" y="121599"/>
                  </a:lnTo>
                  <a:lnTo>
                    <a:pt x="42037" y="148756"/>
                  </a:lnTo>
                  <a:lnTo>
                    <a:pt x="111459" y="172505"/>
                  </a:lnTo>
                  <a:lnTo>
                    <a:pt x="156676" y="182784"/>
                  </a:lnTo>
                  <a:lnTo>
                    <a:pt x="208049" y="191830"/>
                  </a:lnTo>
                  <a:lnTo>
                    <a:pt x="264938" y="199516"/>
                  </a:lnTo>
                  <a:lnTo>
                    <a:pt x="326708" y="205716"/>
                  </a:lnTo>
                  <a:lnTo>
                    <a:pt x="392721" y="210301"/>
                  </a:lnTo>
                  <a:lnTo>
                    <a:pt x="462338" y="213145"/>
                  </a:lnTo>
                  <a:lnTo>
                    <a:pt x="534924" y="214121"/>
                  </a:lnTo>
                  <a:lnTo>
                    <a:pt x="607504" y="213145"/>
                  </a:lnTo>
                  <a:lnTo>
                    <a:pt x="677118" y="210301"/>
                  </a:lnTo>
                  <a:lnTo>
                    <a:pt x="743128" y="205716"/>
                  </a:lnTo>
                  <a:lnTo>
                    <a:pt x="804897" y="199516"/>
                  </a:lnTo>
                  <a:lnTo>
                    <a:pt x="861788" y="191830"/>
                  </a:lnTo>
                  <a:lnTo>
                    <a:pt x="913161" y="182784"/>
                  </a:lnTo>
                  <a:lnTo>
                    <a:pt x="958381" y="172505"/>
                  </a:lnTo>
                  <a:lnTo>
                    <a:pt x="996808" y="161120"/>
                  </a:lnTo>
                  <a:lnTo>
                    <a:pt x="1050738" y="135540"/>
                  </a:lnTo>
                  <a:lnTo>
                    <a:pt x="1069848" y="107060"/>
                  </a:lnTo>
                  <a:lnTo>
                    <a:pt x="1064964" y="92522"/>
                  </a:lnTo>
                  <a:lnTo>
                    <a:pt x="1027807" y="65365"/>
                  </a:lnTo>
                  <a:lnTo>
                    <a:pt x="958381" y="41616"/>
                  </a:lnTo>
                  <a:lnTo>
                    <a:pt x="913161" y="31337"/>
                  </a:lnTo>
                  <a:lnTo>
                    <a:pt x="861788" y="22291"/>
                  </a:lnTo>
                  <a:lnTo>
                    <a:pt x="804897" y="14605"/>
                  </a:lnTo>
                  <a:lnTo>
                    <a:pt x="743128" y="8405"/>
                  </a:lnTo>
                  <a:lnTo>
                    <a:pt x="677118" y="3820"/>
                  </a:lnTo>
                  <a:lnTo>
                    <a:pt x="607504" y="976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71677" y="2507742"/>
              <a:ext cx="1069975" cy="856615"/>
            </a:xfrm>
            <a:custGeom>
              <a:avLst/>
              <a:gdLst/>
              <a:ahLst/>
              <a:cxnLst/>
              <a:rect l="l" t="t" r="r" b="b"/>
              <a:pathLst>
                <a:path w="1069975" h="856614">
                  <a:moveTo>
                    <a:pt x="1069848" y="107060"/>
                  </a:moveTo>
                  <a:lnTo>
                    <a:pt x="1027807" y="148756"/>
                  </a:lnTo>
                  <a:lnTo>
                    <a:pt x="958381" y="172505"/>
                  </a:lnTo>
                  <a:lnTo>
                    <a:pt x="913161" y="182784"/>
                  </a:lnTo>
                  <a:lnTo>
                    <a:pt x="861788" y="191830"/>
                  </a:lnTo>
                  <a:lnTo>
                    <a:pt x="804897" y="199516"/>
                  </a:lnTo>
                  <a:lnTo>
                    <a:pt x="743128" y="205716"/>
                  </a:lnTo>
                  <a:lnTo>
                    <a:pt x="677118" y="210301"/>
                  </a:lnTo>
                  <a:lnTo>
                    <a:pt x="607504" y="213145"/>
                  </a:lnTo>
                  <a:lnTo>
                    <a:pt x="534924" y="214121"/>
                  </a:lnTo>
                  <a:lnTo>
                    <a:pt x="462338" y="213145"/>
                  </a:lnTo>
                  <a:lnTo>
                    <a:pt x="392721" y="210301"/>
                  </a:lnTo>
                  <a:lnTo>
                    <a:pt x="326708" y="205716"/>
                  </a:lnTo>
                  <a:lnTo>
                    <a:pt x="264938" y="199516"/>
                  </a:lnTo>
                  <a:lnTo>
                    <a:pt x="208049" y="191830"/>
                  </a:lnTo>
                  <a:lnTo>
                    <a:pt x="156676" y="182784"/>
                  </a:lnTo>
                  <a:lnTo>
                    <a:pt x="111459" y="172505"/>
                  </a:lnTo>
                  <a:lnTo>
                    <a:pt x="73033" y="161120"/>
                  </a:lnTo>
                  <a:lnTo>
                    <a:pt x="19108" y="135540"/>
                  </a:lnTo>
                  <a:lnTo>
                    <a:pt x="0" y="107060"/>
                  </a:lnTo>
                  <a:lnTo>
                    <a:pt x="4883" y="92522"/>
                  </a:lnTo>
                  <a:lnTo>
                    <a:pt x="42037" y="65365"/>
                  </a:lnTo>
                  <a:lnTo>
                    <a:pt x="111459" y="41616"/>
                  </a:lnTo>
                  <a:lnTo>
                    <a:pt x="156676" y="31337"/>
                  </a:lnTo>
                  <a:lnTo>
                    <a:pt x="208049" y="22291"/>
                  </a:lnTo>
                  <a:lnTo>
                    <a:pt x="264938" y="14604"/>
                  </a:lnTo>
                  <a:lnTo>
                    <a:pt x="326708" y="8405"/>
                  </a:lnTo>
                  <a:lnTo>
                    <a:pt x="392721" y="3820"/>
                  </a:lnTo>
                  <a:lnTo>
                    <a:pt x="462338" y="976"/>
                  </a:lnTo>
                  <a:lnTo>
                    <a:pt x="534924" y="0"/>
                  </a:lnTo>
                  <a:lnTo>
                    <a:pt x="607504" y="976"/>
                  </a:lnTo>
                  <a:lnTo>
                    <a:pt x="677118" y="3820"/>
                  </a:lnTo>
                  <a:lnTo>
                    <a:pt x="743128" y="8405"/>
                  </a:lnTo>
                  <a:lnTo>
                    <a:pt x="804897" y="14605"/>
                  </a:lnTo>
                  <a:lnTo>
                    <a:pt x="861788" y="22291"/>
                  </a:lnTo>
                  <a:lnTo>
                    <a:pt x="913161" y="31337"/>
                  </a:lnTo>
                  <a:lnTo>
                    <a:pt x="958381" y="41616"/>
                  </a:lnTo>
                  <a:lnTo>
                    <a:pt x="996808" y="53001"/>
                  </a:lnTo>
                  <a:lnTo>
                    <a:pt x="1050738" y="78581"/>
                  </a:lnTo>
                  <a:lnTo>
                    <a:pt x="1069848" y="107060"/>
                  </a:lnTo>
                  <a:lnTo>
                    <a:pt x="1069848" y="749426"/>
                  </a:lnTo>
                  <a:lnTo>
                    <a:pt x="1027807" y="791122"/>
                  </a:lnTo>
                  <a:lnTo>
                    <a:pt x="958381" y="814871"/>
                  </a:lnTo>
                  <a:lnTo>
                    <a:pt x="913161" y="825150"/>
                  </a:lnTo>
                  <a:lnTo>
                    <a:pt x="861788" y="834196"/>
                  </a:lnTo>
                  <a:lnTo>
                    <a:pt x="804897" y="841882"/>
                  </a:lnTo>
                  <a:lnTo>
                    <a:pt x="743128" y="848082"/>
                  </a:lnTo>
                  <a:lnTo>
                    <a:pt x="677118" y="852667"/>
                  </a:lnTo>
                  <a:lnTo>
                    <a:pt x="607504" y="855511"/>
                  </a:lnTo>
                  <a:lnTo>
                    <a:pt x="534924" y="856488"/>
                  </a:lnTo>
                  <a:lnTo>
                    <a:pt x="462338" y="855511"/>
                  </a:lnTo>
                  <a:lnTo>
                    <a:pt x="392721" y="852667"/>
                  </a:lnTo>
                  <a:lnTo>
                    <a:pt x="326708" y="848082"/>
                  </a:lnTo>
                  <a:lnTo>
                    <a:pt x="264938" y="841882"/>
                  </a:lnTo>
                  <a:lnTo>
                    <a:pt x="208049" y="834196"/>
                  </a:lnTo>
                  <a:lnTo>
                    <a:pt x="156676" y="825150"/>
                  </a:lnTo>
                  <a:lnTo>
                    <a:pt x="111459" y="814871"/>
                  </a:lnTo>
                  <a:lnTo>
                    <a:pt x="73033" y="803486"/>
                  </a:lnTo>
                  <a:lnTo>
                    <a:pt x="19108" y="777906"/>
                  </a:lnTo>
                  <a:lnTo>
                    <a:pt x="0" y="749426"/>
                  </a:lnTo>
                  <a:lnTo>
                    <a:pt x="0" y="1070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/>
          <p:nvPr/>
        </p:nvSpPr>
        <p:spPr>
          <a:xfrm>
            <a:off x="2339848" y="3883998"/>
            <a:ext cx="1004993" cy="114300"/>
          </a:xfrm>
          <a:custGeom>
            <a:avLst/>
            <a:gdLst/>
            <a:ahLst/>
            <a:cxnLst/>
            <a:rect l="l" t="t" r="r" b="b"/>
            <a:pathLst>
              <a:path w="753744" h="85725">
                <a:moveTo>
                  <a:pt x="667893" y="57147"/>
                </a:moveTo>
                <a:lnTo>
                  <a:pt x="667893" y="85725"/>
                </a:lnTo>
                <a:lnTo>
                  <a:pt x="724958" y="57150"/>
                </a:lnTo>
                <a:lnTo>
                  <a:pt x="667893" y="57147"/>
                </a:lnTo>
                <a:close/>
              </a:path>
              <a:path w="753744" h="85725">
                <a:moveTo>
                  <a:pt x="667893" y="28572"/>
                </a:moveTo>
                <a:lnTo>
                  <a:pt x="667893" y="57147"/>
                </a:lnTo>
                <a:lnTo>
                  <a:pt x="682116" y="57150"/>
                </a:lnTo>
                <a:lnTo>
                  <a:pt x="682116" y="28575"/>
                </a:lnTo>
                <a:lnTo>
                  <a:pt x="667893" y="28572"/>
                </a:lnTo>
                <a:close/>
              </a:path>
              <a:path w="753744" h="85725">
                <a:moveTo>
                  <a:pt x="667893" y="0"/>
                </a:moveTo>
                <a:lnTo>
                  <a:pt x="667893" y="28572"/>
                </a:lnTo>
                <a:lnTo>
                  <a:pt x="682116" y="28575"/>
                </a:lnTo>
                <a:lnTo>
                  <a:pt x="682116" y="57150"/>
                </a:lnTo>
                <a:lnTo>
                  <a:pt x="724963" y="57147"/>
                </a:lnTo>
                <a:lnTo>
                  <a:pt x="753618" y="42799"/>
                </a:lnTo>
                <a:lnTo>
                  <a:pt x="667893" y="0"/>
                </a:lnTo>
                <a:close/>
              </a:path>
              <a:path w="753744" h="85725">
                <a:moveTo>
                  <a:pt x="0" y="28448"/>
                </a:moveTo>
                <a:lnTo>
                  <a:pt x="0" y="57023"/>
                </a:lnTo>
                <a:lnTo>
                  <a:pt x="667893" y="57147"/>
                </a:lnTo>
                <a:lnTo>
                  <a:pt x="667893" y="28572"/>
                </a:lnTo>
                <a:lnTo>
                  <a:pt x="0" y="284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629393" y="2244683"/>
            <a:ext cx="1271692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Load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image </a:t>
            </a:r>
            <a:r>
              <a:rPr sz="1867" dirty="0">
                <a:latin typeface="Arial MT"/>
                <a:cs typeface="Arial MT"/>
              </a:rPr>
              <a:t>and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label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5067" y="1916345"/>
            <a:ext cx="71458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3" dirty="0">
                <a:latin typeface="Arial MT"/>
                <a:cs typeface="Arial MT"/>
              </a:rPr>
              <a:t>“cat”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5627" y="3097868"/>
            <a:ext cx="1496060" cy="1683173"/>
            <a:chOff x="5891720" y="2323401"/>
            <a:chExt cx="1122045" cy="1262380"/>
          </a:xfrm>
        </p:grpSpPr>
        <p:sp>
          <p:nvSpPr>
            <p:cNvPr id="11" name="object 11"/>
            <p:cNvSpPr/>
            <p:nvPr/>
          </p:nvSpPr>
          <p:spPr>
            <a:xfrm>
              <a:off x="5896483" y="2328164"/>
              <a:ext cx="1112520" cy="1252855"/>
            </a:xfrm>
            <a:custGeom>
              <a:avLst/>
              <a:gdLst/>
              <a:ahLst/>
              <a:cxnLst/>
              <a:rect l="l" t="t" r="r" b="b"/>
              <a:pathLst>
                <a:path w="1112520" h="1252854">
                  <a:moveTo>
                    <a:pt x="0" y="0"/>
                  </a:moveTo>
                  <a:lnTo>
                    <a:pt x="253" y="1252601"/>
                  </a:lnTo>
                  <a:lnTo>
                    <a:pt x="1112012" y="974344"/>
                  </a:lnTo>
                  <a:lnTo>
                    <a:pt x="1111885" y="277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6483" y="2328164"/>
              <a:ext cx="1112520" cy="1252855"/>
            </a:xfrm>
            <a:custGeom>
              <a:avLst/>
              <a:gdLst/>
              <a:ahLst/>
              <a:cxnLst/>
              <a:rect l="l" t="t" r="r" b="b"/>
              <a:pathLst>
                <a:path w="1112520" h="1252854">
                  <a:moveTo>
                    <a:pt x="0" y="0"/>
                  </a:moveTo>
                  <a:lnTo>
                    <a:pt x="1111885" y="277749"/>
                  </a:lnTo>
                  <a:lnTo>
                    <a:pt x="1112012" y="974344"/>
                  </a:lnTo>
                  <a:lnTo>
                    <a:pt x="253" y="12526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263140" y="2083815"/>
            <a:ext cx="4073313" cy="3155527"/>
            <a:chOff x="1697354" y="1562861"/>
            <a:chExt cx="3054985" cy="2366645"/>
          </a:xfrm>
        </p:grpSpPr>
        <p:sp>
          <p:nvSpPr>
            <p:cNvPr id="14" name="object 14"/>
            <p:cNvSpPr/>
            <p:nvPr/>
          </p:nvSpPr>
          <p:spPr>
            <a:xfrm>
              <a:off x="1697355" y="1562861"/>
              <a:ext cx="2559050" cy="2366645"/>
            </a:xfrm>
            <a:custGeom>
              <a:avLst/>
              <a:gdLst/>
              <a:ahLst/>
              <a:cxnLst/>
              <a:rect l="l" t="t" r="r" b="b"/>
              <a:pathLst>
                <a:path w="2559050" h="2366645">
                  <a:moveTo>
                    <a:pt x="1641094" y="0"/>
                  </a:moveTo>
                  <a:lnTo>
                    <a:pt x="1545463" y="6604"/>
                  </a:lnTo>
                  <a:lnTo>
                    <a:pt x="1559979" y="31254"/>
                  </a:lnTo>
                  <a:lnTo>
                    <a:pt x="0" y="951865"/>
                  </a:lnTo>
                  <a:lnTo>
                    <a:pt x="14478" y="976503"/>
                  </a:lnTo>
                  <a:lnTo>
                    <a:pt x="1574495" y="55867"/>
                  </a:lnTo>
                  <a:lnTo>
                    <a:pt x="1589011" y="80518"/>
                  </a:lnTo>
                  <a:lnTo>
                    <a:pt x="1625561" y="24003"/>
                  </a:lnTo>
                  <a:lnTo>
                    <a:pt x="1641094" y="0"/>
                  </a:lnTo>
                  <a:close/>
                </a:path>
                <a:path w="2559050" h="2366645">
                  <a:moveTo>
                    <a:pt x="2558923" y="2114423"/>
                  </a:moveTo>
                  <a:lnTo>
                    <a:pt x="2482088" y="2171827"/>
                  </a:lnTo>
                  <a:lnTo>
                    <a:pt x="2506827" y="2184247"/>
                  </a:lnTo>
                  <a:lnTo>
                    <a:pt x="2500122" y="2190623"/>
                  </a:lnTo>
                  <a:lnTo>
                    <a:pt x="2460752" y="2219833"/>
                  </a:lnTo>
                  <a:lnTo>
                    <a:pt x="2411095" y="2247392"/>
                  </a:lnTo>
                  <a:lnTo>
                    <a:pt x="2373122" y="2264537"/>
                  </a:lnTo>
                  <a:lnTo>
                    <a:pt x="2331593" y="2280158"/>
                  </a:lnTo>
                  <a:lnTo>
                    <a:pt x="2287016" y="2294382"/>
                  </a:lnTo>
                  <a:lnTo>
                    <a:pt x="2240153" y="2306955"/>
                  </a:lnTo>
                  <a:lnTo>
                    <a:pt x="2190877" y="2317534"/>
                  </a:lnTo>
                  <a:lnTo>
                    <a:pt x="2139823" y="2326119"/>
                  </a:lnTo>
                  <a:lnTo>
                    <a:pt x="2087626" y="2332444"/>
                  </a:lnTo>
                  <a:lnTo>
                    <a:pt x="2034667" y="2336393"/>
                  </a:lnTo>
                  <a:lnTo>
                    <a:pt x="1981327" y="2337727"/>
                  </a:lnTo>
                  <a:lnTo>
                    <a:pt x="1954403" y="2337346"/>
                  </a:lnTo>
                  <a:lnTo>
                    <a:pt x="1901317" y="2334730"/>
                  </a:lnTo>
                  <a:lnTo>
                    <a:pt x="1848739" y="2329561"/>
                  </a:lnTo>
                  <a:lnTo>
                    <a:pt x="1771777" y="2317534"/>
                  </a:lnTo>
                  <a:lnTo>
                    <a:pt x="1722628" y="2306955"/>
                  </a:lnTo>
                  <a:lnTo>
                    <a:pt x="1675384" y="2294382"/>
                  </a:lnTo>
                  <a:lnTo>
                    <a:pt x="1630934" y="2280031"/>
                  </a:lnTo>
                  <a:lnTo>
                    <a:pt x="1589405" y="2264410"/>
                  </a:lnTo>
                  <a:lnTo>
                    <a:pt x="1551432" y="2247392"/>
                  </a:lnTo>
                  <a:lnTo>
                    <a:pt x="1517269" y="2229358"/>
                  </a:lnTo>
                  <a:lnTo>
                    <a:pt x="1474470" y="2200656"/>
                  </a:lnTo>
                  <a:lnTo>
                    <a:pt x="1443101" y="2171192"/>
                  </a:lnTo>
                  <a:lnTo>
                    <a:pt x="1420495" y="2132965"/>
                  </a:lnTo>
                  <a:lnTo>
                    <a:pt x="1418513" y="2123821"/>
                  </a:lnTo>
                  <a:lnTo>
                    <a:pt x="1418221" y="2122474"/>
                  </a:lnTo>
                  <a:lnTo>
                    <a:pt x="1418170" y="2121789"/>
                  </a:lnTo>
                  <a:lnTo>
                    <a:pt x="1417447" y="2112645"/>
                  </a:lnTo>
                  <a:lnTo>
                    <a:pt x="1388999" y="2114931"/>
                  </a:lnTo>
                  <a:lnTo>
                    <a:pt x="1389888" y="2125980"/>
                  </a:lnTo>
                  <a:lnTo>
                    <a:pt x="1389888" y="2126742"/>
                  </a:lnTo>
                  <a:lnTo>
                    <a:pt x="1403477" y="2164715"/>
                  </a:lnTo>
                  <a:lnTo>
                    <a:pt x="1431290" y="2200402"/>
                  </a:lnTo>
                  <a:lnTo>
                    <a:pt x="1470533" y="2233295"/>
                  </a:lnTo>
                  <a:lnTo>
                    <a:pt x="1520063" y="2263394"/>
                  </a:lnTo>
                  <a:lnTo>
                    <a:pt x="1557782" y="2281936"/>
                  </a:lnTo>
                  <a:lnTo>
                    <a:pt x="1599298" y="2298954"/>
                  </a:lnTo>
                  <a:lnTo>
                    <a:pt x="1643761" y="2314575"/>
                  </a:lnTo>
                  <a:lnTo>
                    <a:pt x="1691005" y="2328341"/>
                  </a:lnTo>
                  <a:lnTo>
                    <a:pt x="1765808" y="2345499"/>
                  </a:lnTo>
                  <a:lnTo>
                    <a:pt x="1818132" y="2354288"/>
                  </a:lnTo>
                  <a:lnTo>
                    <a:pt x="1871726" y="2360879"/>
                  </a:lnTo>
                  <a:lnTo>
                    <a:pt x="1926082" y="2364930"/>
                  </a:lnTo>
                  <a:lnTo>
                    <a:pt x="1980946" y="2366289"/>
                  </a:lnTo>
                  <a:lnTo>
                    <a:pt x="2008378" y="2365908"/>
                  </a:lnTo>
                  <a:lnTo>
                    <a:pt x="2063115" y="2363216"/>
                  </a:lnTo>
                  <a:lnTo>
                    <a:pt x="2116963" y="2357920"/>
                  </a:lnTo>
                  <a:lnTo>
                    <a:pt x="2195576" y="2345715"/>
                  </a:lnTo>
                  <a:lnTo>
                    <a:pt x="2232672" y="2337727"/>
                  </a:lnTo>
                  <a:lnTo>
                    <a:pt x="2246122" y="2334831"/>
                  </a:lnTo>
                  <a:lnTo>
                    <a:pt x="2294763" y="2321953"/>
                  </a:lnTo>
                  <a:lnTo>
                    <a:pt x="2340610" y="2307209"/>
                  </a:lnTo>
                  <a:lnTo>
                    <a:pt x="2383536" y="2291080"/>
                  </a:lnTo>
                  <a:lnTo>
                    <a:pt x="2423160" y="2273300"/>
                  </a:lnTo>
                  <a:lnTo>
                    <a:pt x="2459101" y="2254250"/>
                  </a:lnTo>
                  <a:lnTo>
                    <a:pt x="2505329" y="2223516"/>
                  </a:lnTo>
                  <a:lnTo>
                    <a:pt x="2530221" y="2201545"/>
                  </a:lnTo>
                  <a:lnTo>
                    <a:pt x="2531491" y="2200402"/>
                  </a:lnTo>
                  <a:lnTo>
                    <a:pt x="2532380" y="2199005"/>
                  </a:lnTo>
                  <a:lnTo>
                    <a:pt x="2533205" y="2197481"/>
                  </a:lnTo>
                  <a:lnTo>
                    <a:pt x="2558796" y="2210308"/>
                  </a:lnTo>
                  <a:lnTo>
                    <a:pt x="2558846" y="2171827"/>
                  </a:lnTo>
                  <a:lnTo>
                    <a:pt x="2558923" y="21144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4515" y="2301239"/>
              <a:ext cx="990600" cy="13746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707" y="2301239"/>
              <a:ext cx="992124" cy="137464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6739129" y="3857582"/>
            <a:ext cx="649393" cy="114300"/>
          </a:xfrm>
          <a:custGeom>
            <a:avLst/>
            <a:gdLst/>
            <a:ahLst/>
            <a:cxnLst/>
            <a:rect l="l" t="t" r="r" b="b"/>
            <a:pathLst>
              <a:path w="487045" h="85725">
                <a:moveTo>
                  <a:pt x="400812" y="57145"/>
                </a:moveTo>
                <a:lnTo>
                  <a:pt x="400812" y="85598"/>
                </a:lnTo>
                <a:lnTo>
                  <a:pt x="457792" y="57150"/>
                </a:lnTo>
                <a:lnTo>
                  <a:pt x="400812" y="57145"/>
                </a:lnTo>
                <a:close/>
              </a:path>
              <a:path w="487045" h="85725">
                <a:moveTo>
                  <a:pt x="400812" y="28570"/>
                </a:moveTo>
                <a:lnTo>
                  <a:pt x="400812" y="57145"/>
                </a:lnTo>
                <a:lnTo>
                  <a:pt x="415163" y="57150"/>
                </a:lnTo>
                <a:lnTo>
                  <a:pt x="415163" y="28575"/>
                </a:lnTo>
                <a:lnTo>
                  <a:pt x="400812" y="28570"/>
                </a:lnTo>
                <a:close/>
              </a:path>
              <a:path w="487045" h="85725">
                <a:moveTo>
                  <a:pt x="400812" y="0"/>
                </a:moveTo>
                <a:lnTo>
                  <a:pt x="400812" y="28570"/>
                </a:lnTo>
                <a:lnTo>
                  <a:pt x="415163" y="28575"/>
                </a:lnTo>
                <a:lnTo>
                  <a:pt x="415163" y="57150"/>
                </a:lnTo>
                <a:lnTo>
                  <a:pt x="457801" y="57145"/>
                </a:lnTo>
                <a:lnTo>
                  <a:pt x="486537" y="42799"/>
                </a:lnTo>
                <a:lnTo>
                  <a:pt x="400812" y="0"/>
                </a:lnTo>
                <a:close/>
              </a:path>
              <a:path w="487045" h="85725">
                <a:moveTo>
                  <a:pt x="0" y="28448"/>
                </a:moveTo>
                <a:lnTo>
                  <a:pt x="0" y="57023"/>
                </a:lnTo>
                <a:lnTo>
                  <a:pt x="400812" y="57145"/>
                </a:lnTo>
                <a:lnTo>
                  <a:pt x="400812" y="28570"/>
                </a:lnTo>
                <a:lnTo>
                  <a:pt x="0" y="284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110220" y="2798673"/>
            <a:ext cx="3913293" cy="14159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17077">
              <a:spcBef>
                <a:spcPts val="140"/>
              </a:spcBef>
            </a:pPr>
            <a:r>
              <a:rPr sz="2667" spc="-13" dirty="0">
                <a:latin typeface="Arial MT"/>
                <a:cs typeface="Arial MT"/>
              </a:rPr>
              <a:t>Compute</a:t>
            </a:r>
            <a:endParaRPr sz="2667">
              <a:latin typeface="Arial MT"/>
              <a:cs typeface="Arial MT"/>
            </a:endParaRPr>
          </a:p>
          <a:p>
            <a:pPr marL="2517077"/>
            <a:r>
              <a:rPr sz="2667" spc="-27" dirty="0">
                <a:latin typeface="Arial MT"/>
                <a:cs typeface="Arial MT"/>
              </a:rPr>
              <a:t>loss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1267"/>
              </a:spcBef>
            </a:pPr>
            <a:r>
              <a:rPr sz="2667" spc="-33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9005" y="2065019"/>
            <a:ext cx="4809913" cy="906780"/>
          </a:xfrm>
          <a:custGeom>
            <a:avLst/>
            <a:gdLst/>
            <a:ahLst/>
            <a:cxnLst/>
            <a:rect l="l" t="t" r="r" b="b"/>
            <a:pathLst>
              <a:path w="3607434" h="680085">
                <a:moveTo>
                  <a:pt x="3520446" y="651555"/>
                </a:moveTo>
                <a:lnTo>
                  <a:pt x="3515487" y="679704"/>
                </a:lnTo>
                <a:lnTo>
                  <a:pt x="3602159" y="654050"/>
                </a:lnTo>
                <a:lnTo>
                  <a:pt x="3534537" y="654050"/>
                </a:lnTo>
                <a:lnTo>
                  <a:pt x="3520446" y="651555"/>
                </a:lnTo>
                <a:close/>
              </a:path>
              <a:path w="3607434" h="680085">
                <a:moveTo>
                  <a:pt x="3525392" y="623486"/>
                </a:moveTo>
                <a:lnTo>
                  <a:pt x="3520446" y="651555"/>
                </a:lnTo>
                <a:lnTo>
                  <a:pt x="3534537" y="654050"/>
                </a:lnTo>
                <a:lnTo>
                  <a:pt x="3539490" y="625983"/>
                </a:lnTo>
                <a:lnTo>
                  <a:pt x="3525392" y="623486"/>
                </a:lnTo>
                <a:close/>
              </a:path>
              <a:path w="3607434" h="680085">
                <a:moveTo>
                  <a:pt x="3530346" y="595376"/>
                </a:moveTo>
                <a:lnTo>
                  <a:pt x="3525392" y="623486"/>
                </a:lnTo>
                <a:lnTo>
                  <a:pt x="3539490" y="625983"/>
                </a:lnTo>
                <a:lnTo>
                  <a:pt x="3534537" y="654050"/>
                </a:lnTo>
                <a:lnTo>
                  <a:pt x="3602159" y="654050"/>
                </a:lnTo>
                <a:lnTo>
                  <a:pt x="3607307" y="652526"/>
                </a:lnTo>
                <a:lnTo>
                  <a:pt x="3530346" y="595376"/>
                </a:lnTo>
                <a:close/>
              </a:path>
              <a:path w="3607434" h="680085">
                <a:moveTo>
                  <a:pt x="5080" y="0"/>
                </a:moveTo>
                <a:lnTo>
                  <a:pt x="0" y="28194"/>
                </a:lnTo>
                <a:lnTo>
                  <a:pt x="3520446" y="651555"/>
                </a:lnTo>
                <a:lnTo>
                  <a:pt x="3525392" y="623486"/>
                </a:lnTo>
                <a:lnTo>
                  <a:pt x="508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490457" y="3556168"/>
            <a:ext cx="683260" cy="199813"/>
          </a:xfrm>
          <a:custGeom>
            <a:avLst/>
            <a:gdLst/>
            <a:ahLst/>
            <a:cxnLst/>
            <a:rect l="l" t="t" r="r" b="b"/>
            <a:pathLst>
              <a:path w="512445" h="149860">
                <a:moveTo>
                  <a:pt x="425367" y="27951"/>
                </a:moveTo>
                <a:lnTo>
                  <a:pt x="0" y="121412"/>
                </a:lnTo>
                <a:lnTo>
                  <a:pt x="6096" y="149352"/>
                </a:lnTo>
                <a:lnTo>
                  <a:pt x="431504" y="55882"/>
                </a:lnTo>
                <a:lnTo>
                  <a:pt x="425367" y="27951"/>
                </a:lnTo>
                <a:close/>
              </a:path>
              <a:path w="512445" h="149860">
                <a:moveTo>
                  <a:pt x="510464" y="24892"/>
                </a:moveTo>
                <a:lnTo>
                  <a:pt x="439292" y="24892"/>
                </a:lnTo>
                <a:lnTo>
                  <a:pt x="445388" y="52831"/>
                </a:lnTo>
                <a:lnTo>
                  <a:pt x="431504" y="55882"/>
                </a:lnTo>
                <a:lnTo>
                  <a:pt x="437641" y="83820"/>
                </a:lnTo>
                <a:lnTo>
                  <a:pt x="510464" y="24892"/>
                </a:lnTo>
                <a:close/>
              </a:path>
              <a:path w="512445" h="149860">
                <a:moveTo>
                  <a:pt x="439292" y="24892"/>
                </a:moveTo>
                <a:lnTo>
                  <a:pt x="425367" y="27951"/>
                </a:lnTo>
                <a:lnTo>
                  <a:pt x="431504" y="55882"/>
                </a:lnTo>
                <a:lnTo>
                  <a:pt x="445388" y="52831"/>
                </a:lnTo>
                <a:lnTo>
                  <a:pt x="439292" y="24892"/>
                </a:lnTo>
                <a:close/>
              </a:path>
              <a:path w="512445" h="149860">
                <a:moveTo>
                  <a:pt x="419226" y="0"/>
                </a:moveTo>
                <a:lnTo>
                  <a:pt x="425367" y="27951"/>
                </a:lnTo>
                <a:lnTo>
                  <a:pt x="439292" y="24892"/>
                </a:lnTo>
                <a:lnTo>
                  <a:pt x="510464" y="24892"/>
                </a:lnTo>
                <a:lnTo>
                  <a:pt x="512190" y="23495"/>
                </a:lnTo>
                <a:lnTo>
                  <a:pt x="41922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082796" y="5579601"/>
            <a:ext cx="18203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Transform</a:t>
            </a:r>
            <a:r>
              <a:rPr sz="1867" spc="-100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image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69589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3686"/>
            <a:ext cx="5251872" cy="130976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  <a:p>
            <a:pPr marL="16933">
              <a:lnSpc>
                <a:spcPct val="100000"/>
              </a:lnSpc>
              <a:spcBef>
                <a:spcPts val="13"/>
              </a:spcBef>
            </a:pPr>
            <a:r>
              <a:rPr sz="4000" dirty="0"/>
              <a:t>Horizontal</a:t>
            </a:r>
            <a:r>
              <a:rPr sz="4000" spc="-93" dirty="0"/>
              <a:t> </a:t>
            </a:r>
            <a:r>
              <a:rPr sz="4000" spc="-13" dirty="0"/>
              <a:t>Flips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168" y="1916176"/>
            <a:ext cx="2769616" cy="3838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0144" y="2025903"/>
            <a:ext cx="2769616" cy="38404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361431" y="3837263"/>
            <a:ext cx="920327" cy="114300"/>
          </a:xfrm>
          <a:custGeom>
            <a:avLst/>
            <a:gdLst/>
            <a:ahLst/>
            <a:cxnLst/>
            <a:rect l="l" t="t" r="r" b="b"/>
            <a:pathLst>
              <a:path w="690245" h="85725">
                <a:moveTo>
                  <a:pt x="604012" y="57147"/>
                </a:moveTo>
                <a:lnTo>
                  <a:pt x="604012" y="85725"/>
                </a:lnTo>
                <a:lnTo>
                  <a:pt x="661077" y="57150"/>
                </a:lnTo>
                <a:lnTo>
                  <a:pt x="604012" y="57147"/>
                </a:lnTo>
                <a:close/>
              </a:path>
              <a:path w="690245" h="85725">
                <a:moveTo>
                  <a:pt x="604012" y="28572"/>
                </a:moveTo>
                <a:lnTo>
                  <a:pt x="604012" y="57147"/>
                </a:lnTo>
                <a:lnTo>
                  <a:pt x="618236" y="57150"/>
                </a:lnTo>
                <a:lnTo>
                  <a:pt x="618236" y="28575"/>
                </a:lnTo>
                <a:lnTo>
                  <a:pt x="604012" y="28572"/>
                </a:lnTo>
                <a:close/>
              </a:path>
              <a:path w="690245" h="85725">
                <a:moveTo>
                  <a:pt x="604012" y="0"/>
                </a:moveTo>
                <a:lnTo>
                  <a:pt x="604012" y="28572"/>
                </a:lnTo>
                <a:lnTo>
                  <a:pt x="618236" y="28575"/>
                </a:lnTo>
                <a:lnTo>
                  <a:pt x="618236" y="57150"/>
                </a:lnTo>
                <a:lnTo>
                  <a:pt x="661083" y="57147"/>
                </a:lnTo>
                <a:lnTo>
                  <a:pt x="689737" y="42798"/>
                </a:lnTo>
                <a:lnTo>
                  <a:pt x="604012" y="0"/>
                </a:lnTo>
                <a:close/>
              </a:path>
              <a:path w="690245" h="85725">
                <a:moveTo>
                  <a:pt x="0" y="28447"/>
                </a:moveTo>
                <a:lnTo>
                  <a:pt x="0" y="57022"/>
                </a:lnTo>
                <a:lnTo>
                  <a:pt x="604012" y="57147"/>
                </a:lnTo>
                <a:lnTo>
                  <a:pt x="604012" y="28572"/>
                </a:lnTo>
                <a:lnTo>
                  <a:pt x="0" y="2844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692861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2636" y="894589"/>
            <a:ext cx="2308013" cy="3502660"/>
            <a:chOff x="6864477" y="670941"/>
            <a:chExt cx="1731010" cy="2626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40" y="679704"/>
              <a:ext cx="1699259" cy="2607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74002" y="680466"/>
              <a:ext cx="1711960" cy="2607945"/>
            </a:xfrm>
            <a:custGeom>
              <a:avLst/>
              <a:gdLst/>
              <a:ahLst/>
              <a:cxnLst/>
              <a:rect l="l" t="t" r="r" b="b"/>
              <a:pathLst>
                <a:path w="1711959" h="2607945">
                  <a:moveTo>
                    <a:pt x="76200" y="1802891"/>
                  </a:moveTo>
                  <a:lnTo>
                    <a:pt x="1584959" y="1802891"/>
                  </a:lnTo>
                  <a:lnTo>
                    <a:pt x="1584959" y="109727"/>
                  </a:lnTo>
                  <a:lnTo>
                    <a:pt x="76200" y="109727"/>
                  </a:lnTo>
                  <a:lnTo>
                    <a:pt x="76200" y="1802891"/>
                  </a:lnTo>
                  <a:close/>
                </a:path>
                <a:path w="1711959" h="2607945">
                  <a:moveTo>
                    <a:pt x="202692" y="1693163"/>
                  </a:moveTo>
                  <a:lnTo>
                    <a:pt x="1711452" y="1693163"/>
                  </a:lnTo>
                  <a:lnTo>
                    <a:pt x="1711452" y="0"/>
                  </a:lnTo>
                  <a:lnTo>
                    <a:pt x="202692" y="0"/>
                  </a:lnTo>
                  <a:lnTo>
                    <a:pt x="202692" y="1693163"/>
                  </a:lnTo>
                  <a:close/>
                </a:path>
                <a:path w="1711959" h="2607945">
                  <a:moveTo>
                    <a:pt x="152400" y="1862327"/>
                  </a:moveTo>
                  <a:lnTo>
                    <a:pt x="1661159" y="1862327"/>
                  </a:lnTo>
                  <a:lnTo>
                    <a:pt x="1661159" y="169163"/>
                  </a:lnTo>
                  <a:lnTo>
                    <a:pt x="152400" y="169163"/>
                  </a:lnTo>
                  <a:lnTo>
                    <a:pt x="152400" y="1862327"/>
                  </a:lnTo>
                  <a:close/>
                </a:path>
                <a:path w="1711959" h="2607945">
                  <a:moveTo>
                    <a:pt x="0" y="1786127"/>
                  </a:moveTo>
                  <a:lnTo>
                    <a:pt x="1508759" y="1786127"/>
                  </a:lnTo>
                  <a:lnTo>
                    <a:pt x="1508759" y="92963"/>
                  </a:lnTo>
                  <a:lnTo>
                    <a:pt x="0" y="92963"/>
                  </a:lnTo>
                  <a:lnTo>
                    <a:pt x="0" y="1786127"/>
                  </a:lnTo>
                  <a:close/>
                </a:path>
                <a:path w="1711959" h="2607945">
                  <a:moveTo>
                    <a:pt x="152400" y="2607563"/>
                  </a:moveTo>
                  <a:lnTo>
                    <a:pt x="1661159" y="2607563"/>
                  </a:lnTo>
                  <a:lnTo>
                    <a:pt x="1661159" y="912876"/>
                  </a:lnTo>
                  <a:lnTo>
                    <a:pt x="152400" y="912876"/>
                  </a:lnTo>
                  <a:lnTo>
                    <a:pt x="152400" y="2607563"/>
                  </a:lnTo>
                  <a:close/>
                </a:path>
                <a:path w="1711959" h="2607945">
                  <a:moveTo>
                    <a:pt x="19812" y="2471927"/>
                  </a:moveTo>
                  <a:lnTo>
                    <a:pt x="1347216" y="2471927"/>
                  </a:lnTo>
                  <a:lnTo>
                    <a:pt x="1347216" y="981455"/>
                  </a:lnTo>
                  <a:lnTo>
                    <a:pt x="19812" y="981455"/>
                  </a:lnTo>
                  <a:lnTo>
                    <a:pt x="19812" y="2471927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2518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225687" y="745235"/>
            <a:ext cx="7646247" cy="3120769"/>
          </a:xfrm>
          <a:prstGeom prst="rect">
            <a:avLst/>
          </a:prstGeom>
        </p:spPr>
        <p:txBody>
          <a:bodyPr vert="horz" wrap="square" lIns="0" tIns="215053" rIns="0" bIns="0" rtlCol="0">
            <a:spAutoFit/>
          </a:bodyPr>
          <a:lstStyle/>
          <a:p>
            <a:pPr marL="16933">
              <a:spcBef>
                <a:spcPts val="1693"/>
              </a:spcBef>
            </a:pPr>
            <a:r>
              <a:rPr sz="4000" dirty="0">
                <a:latin typeface="Arial MT"/>
                <a:cs typeface="Arial MT"/>
              </a:rPr>
              <a:t>Random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crops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and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scales</a:t>
            </a:r>
            <a:endParaRPr sz="4000">
              <a:latin typeface="Arial MT"/>
              <a:cs typeface="Arial MT"/>
            </a:endParaRPr>
          </a:p>
          <a:p>
            <a:pPr marL="404697">
              <a:spcBef>
                <a:spcPts val="1247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sample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crops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/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scales</a:t>
            </a:r>
            <a:endParaRPr sz="3200">
              <a:latin typeface="Arial MT"/>
              <a:cs typeface="Arial MT"/>
            </a:endParaRPr>
          </a:p>
          <a:p>
            <a:pPr marL="404697">
              <a:spcBef>
                <a:spcPts val="7"/>
              </a:spcBef>
            </a:pPr>
            <a:r>
              <a:rPr sz="2667" spc="-13" dirty="0">
                <a:latin typeface="Arial MT"/>
                <a:cs typeface="Arial MT"/>
              </a:rPr>
              <a:t>ResNet: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Pick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random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in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range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[256,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480]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Resize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training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image,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short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side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=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67" dirty="0">
                <a:latin typeface="Arial MT"/>
                <a:cs typeface="Arial MT"/>
              </a:rPr>
              <a:t>L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Sample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random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224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x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224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patch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5157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215"/>
          <a:stretch/>
        </p:blipFill>
        <p:spPr>
          <a:xfrm>
            <a:off x="1524000" y="867096"/>
            <a:ext cx="9144000" cy="46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29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64320" y="906273"/>
            <a:ext cx="2265680" cy="3490807"/>
            <a:chOff x="6873240" y="679704"/>
            <a:chExt cx="1699260" cy="2618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40" y="679704"/>
              <a:ext cx="1699259" cy="2607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59930" y="1834134"/>
              <a:ext cx="1496695" cy="1449705"/>
            </a:xfrm>
            <a:custGeom>
              <a:avLst/>
              <a:gdLst/>
              <a:ahLst/>
              <a:cxnLst/>
              <a:rect l="l" t="t" r="r" b="b"/>
              <a:pathLst>
                <a:path w="1496695" h="1449704">
                  <a:moveTo>
                    <a:pt x="0" y="1449324"/>
                  </a:moveTo>
                  <a:lnTo>
                    <a:pt x="1496568" y="1449324"/>
                  </a:lnTo>
                  <a:lnTo>
                    <a:pt x="1496568" y="0"/>
                  </a:lnTo>
                  <a:lnTo>
                    <a:pt x="0" y="0"/>
                  </a:lnTo>
                  <a:lnTo>
                    <a:pt x="0" y="144932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2518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687" y="745235"/>
            <a:ext cx="10760287" cy="5357535"/>
          </a:xfrm>
          <a:prstGeom prst="rect">
            <a:avLst/>
          </a:prstGeom>
        </p:spPr>
        <p:txBody>
          <a:bodyPr vert="horz" wrap="square" lIns="0" tIns="215053" rIns="0" bIns="0" rtlCol="0">
            <a:spAutoFit/>
          </a:bodyPr>
          <a:lstStyle/>
          <a:p>
            <a:pPr marL="16933">
              <a:spcBef>
                <a:spcPts val="1693"/>
              </a:spcBef>
            </a:pPr>
            <a:r>
              <a:rPr sz="4000" dirty="0">
                <a:latin typeface="Arial MT"/>
                <a:cs typeface="Arial MT"/>
              </a:rPr>
              <a:t>Random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crops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and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scales</a:t>
            </a:r>
            <a:endParaRPr sz="4000">
              <a:latin typeface="Arial MT"/>
              <a:cs typeface="Arial MT"/>
            </a:endParaRPr>
          </a:p>
          <a:p>
            <a:pPr marL="404697">
              <a:spcBef>
                <a:spcPts val="1247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sample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crops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/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scales</a:t>
            </a:r>
            <a:endParaRPr sz="3200">
              <a:latin typeface="Arial MT"/>
              <a:cs typeface="Arial MT"/>
            </a:endParaRPr>
          </a:p>
          <a:p>
            <a:pPr marL="404697">
              <a:spcBef>
                <a:spcPts val="7"/>
              </a:spcBef>
            </a:pPr>
            <a:r>
              <a:rPr sz="2667" spc="-13" dirty="0">
                <a:latin typeface="Arial MT"/>
                <a:cs typeface="Arial MT"/>
              </a:rPr>
              <a:t>ResNet: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Pick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random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in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range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[256,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480]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Resize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training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image,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short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side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=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67" dirty="0">
                <a:latin typeface="Arial MT"/>
                <a:cs typeface="Arial MT"/>
              </a:rPr>
              <a:t>L</a:t>
            </a:r>
            <a:endParaRPr sz="2667">
              <a:latin typeface="Arial MT"/>
              <a:cs typeface="Arial MT"/>
            </a:endParaRPr>
          </a:p>
          <a:p>
            <a:pPr marL="101428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Sample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random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224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x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224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patch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773"/>
              </a:spcBef>
              <a:buFont typeface="Arial MT"/>
              <a:buAutoNum type="arabicPeriod"/>
            </a:pPr>
            <a:endParaRPr sz="2667">
              <a:latin typeface="Arial MT"/>
              <a:cs typeface="Arial MT"/>
            </a:endParaRPr>
          </a:p>
          <a:p>
            <a:pPr marL="404697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average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fixed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crops</a:t>
            </a:r>
            <a:endParaRPr sz="3200">
              <a:latin typeface="Arial MT"/>
              <a:cs typeface="Arial MT"/>
            </a:endParaRPr>
          </a:p>
          <a:p>
            <a:pPr marL="404697">
              <a:spcBef>
                <a:spcPts val="7"/>
              </a:spcBef>
            </a:pPr>
            <a:r>
              <a:rPr sz="2667" spc="-13" dirty="0">
                <a:latin typeface="Arial MT"/>
                <a:cs typeface="Arial MT"/>
              </a:rPr>
              <a:t>ResNet:</a:t>
            </a:r>
            <a:endParaRPr sz="2667">
              <a:latin typeface="Arial MT"/>
              <a:cs typeface="Arial MT"/>
            </a:endParaRPr>
          </a:p>
          <a:p>
            <a:pPr marL="1014281" lvl="1" indent="-473275">
              <a:buAutoNum type="arabicPeriod"/>
              <a:tabLst>
                <a:tab pos="1014281" algn="l"/>
                <a:tab pos="5057860" algn="l"/>
              </a:tabLst>
            </a:pPr>
            <a:r>
              <a:rPr sz="2667" dirty="0">
                <a:latin typeface="Arial MT"/>
                <a:cs typeface="Arial MT"/>
              </a:rPr>
              <a:t>Resize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image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at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5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scales:</a:t>
            </a:r>
            <a:r>
              <a:rPr sz="2667" dirty="0">
                <a:latin typeface="Arial MT"/>
                <a:cs typeface="Arial MT"/>
              </a:rPr>
              <a:t>	{224,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256,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384,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480,</a:t>
            </a:r>
            <a:r>
              <a:rPr sz="2667" spc="-27" dirty="0">
                <a:latin typeface="Arial MT"/>
                <a:cs typeface="Arial MT"/>
              </a:rPr>
              <a:t> 640}</a:t>
            </a:r>
            <a:endParaRPr sz="2667">
              <a:latin typeface="Arial MT"/>
              <a:cs typeface="Arial MT"/>
            </a:endParaRPr>
          </a:p>
          <a:p>
            <a:pPr marL="1014281" lvl="1" indent="-473275">
              <a:buAutoNum type="arabicPeriod"/>
              <a:tabLst>
                <a:tab pos="1014281" algn="l"/>
              </a:tabLst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each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size,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use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10 224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x 224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crops: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4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corners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+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center,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+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flips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36889" y="919480"/>
            <a:ext cx="2272452" cy="3458633"/>
          </a:xfrm>
          <a:custGeom>
            <a:avLst/>
            <a:gdLst/>
            <a:ahLst/>
            <a:cxnLst/>
            <a:rect l="l" t="t" r="r" b="b"/>
            <a:pathLst>
              <a:path w="1704340" h="2593975">
                <a:moveTo>
                  <a:pt x="0" y="1449324"/>
                </a:moveTo>
                <a:lnTo>
                  <a:pt x="1495044" y="1449324"/>
                </a:lnTo>
                <a:lnTo>
                  <a:pt x="1495044" y="0"/>
                </a:lnTo>
                <a:lnTo>
                  <a:pt x="0" y="0"/>
                </a:lnTo>
                <a:lnTo>
                  <a:pt x="0" y="1449324"/>
                </a:lnTo>
                <a:close/>
              </a:path>
              <a:path w="1704340" h="2593975">
                <a:moveTo>
                  <a:pt x="0" y="2593848"/>
                </a:moveTo>
                <a:lnTo>
                  <a:pt x="1495044" y="2593848"/>
                </a:lnTo>
                <a:lnTo>
                  <a:pt x="1495044" y="1144524"/>
                </a:lnTo>
                <a:lnTo>
                  <a:pt x="0" y="1144524"/>
                </a:lnTo>
                <a:lnTo>
                  <a:pt x="0" y="2593848"/>
                </a:lnTo>
                <a:close/>
              </a:path>
              <a:path w="1704340" h="2593975">
                <a:moveTo>
                  <a:pt x="207263" y="1449324"/>
                </a:moveTo>
                <a:lnTo>
                  <a:pt x="1703831" y="1449324"/>
                </a:lnTo>
                <a:lnTo>
                  <a:pt x="1703831" y="0"/>
                </a:lnTo>
                <a:lnTo>
                  <a:pt x="207263" y="0"/>
                </a:lnTo>
                <a:lnTo>
                  <a:pt x="207263" y="1449324"/>
                </a:lnTo>
                <a:close/>
              </a:path>
              <a:path w="1704340" h="2593975">
                <a:moveTo>
                  <a:pt x="103631" y="2098548"/>
                </a:moveTo>
                <a:lnTo>
                  <a:pt x="1598676" y="2098548"/>
                </a:lnTo>
                <a:lnTo>
                  <a:pt x="1598676" y="647700"/>
                </a:lnTo>
                <a:lnTo>
                  <a:pt x="103631" y="647700"/>
                </a:lnTo>
                <a:lnTo>
                  <a:pt x="103631" y="2098548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76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94311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2518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632319"/>
            <a:ext cx="4653280" cy="1972463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16933">
              <a:spcBef>
                <a:spcPts val="2580"/>
              </a:spcBef>
            </a:pPr>
            <a:r>
              <a:rPr sz="4000" dirty="0">
                <a:latin typeface="Arial MT"/>
                <a:cs typeface="Arial MT"/>
              </a:rPr>
              <a:t>Color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Jitter</a:t>
            </a:r>
            <a:endParaRPr sz="4000">
              <a:latin typeface="Arial MT"/>
              <a:cs typeface="Arial MT"/>
            </a:endParaRPr>
          </a:p>
          <a:p>
            <a:pPr marL="1115879" marR="6773">
              <a:spcBef>
                <a:spcPts val="1640"/>
              </a:spcBef>
            </a:pPr>
            <a:r>
              <a:rPr sz="2667" dirty="0">
                <a:latin typeface="Arial MT"/>
                <a:cs typeface="Arial MT"/>
              </a:rPr>
              <a:t>Simple: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Randomize </a:t>
            </a:r>
            <a:r>
              <a:rPr sz="2667" dirty="0">
                <a:latin typeface="Arial MT"/>
                <a:cs typeface="Arial MT"/>
              </a:rPr>
              <a:t>contrast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and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brightness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63" y="2879343"/>
            <a:ext cx="2192527" cy="304190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39288" y="4389797"/>
            <a:ext cx="728133" cy="114300"/>
          </a:xfrm>
          <a:custGeom>
            <a:avLst/>
            <a:gdLst/>
            <a:ahLst/>
            <a:cxnLst/>
            <a:rect l="l" t="t" r="r" b="b"/>
            <a:pathLst>
              <a:path w="546100" h="85725">
                <a:moveTo>
                  <a:pt x="460247" y="0"/>
                </a:moveTo>
                <a:lnTo>
                  <a:pt x="460247" y="85725"/>
                </a:lnTo>
                <a:lnTo>
                  <a:pt x="517482" y="57150"/>
                </a:lnTo>
                <a:lnTo>
                  <a:pt x="474598" y="57150"/>
                </a:lnTo>
                <a:lnTo>
                  <a:pt x="474598" y="28575"/>
                </a:lnTo>
                <a:lnTo>
                  <a:pt x="517313" y="28575"/>
                </a:lnTo>
                <a:lnTo>
                  <a:pt x="460247" y="0"/>
                </a:lnTo>
                <a:close/>
              </a:path>
              <a:path w="546100" h="85725">
                <a:moveTo>
                  <a:pt x="460247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460247" y="57150"/>
                </a:lnTo>
                <a:lnTo>
                  <a:pt x="460247" y="28575"/>
                </a:lnTo>
                <a:close/>
              </a:path>
              <a:path w="546100" h="85725">
                <a:moveTo>
                  <a:pt x="517313" y="28575"/>
                </a:moveTo>
                <a:lnTo>
                  <a:pt x="474598" y="28575"/>
                </a:lnTo>
                <a:lnTo>
                  <a:pt x="474598" y="57150"/>
                </a:lnTo>
                <a:lnTo>
                  <a:pt x="517482" y="57150"/>
                </a:lnTo>
                <a:lnTo>
                  <a:pt x="545972" y="42925"/>
                </a:lnTo>
                <a:lnTo>
                  <a:pt x="517313" y="2857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3743" y="2926080"/>
            <a:ext cx="2192527" cy="30398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77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830825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2518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225687" y="605535"/>
            <a:ext cx="7909560" cy="5013338"/>
          </a:xfrm>
          <a:prstGeom prst="rect">
            <a:avLst/>
          </a:prstGeom>
        </p:spPr>
        <p:txBody>
          <a:bodyPr vert="horz" wrap="square" lIns="0" tIns="354753" rIns="0" bIns="0" rtlCol="0">
            <a:spAutoFit/>
          </a:bodyPr>
          <a:lstStyle/>
          <a:p>
            <a:pPr marL="16933">
              <a:spcBef>
                <a:spcPts val="2793"/>
              </a:spcBef>
            </a:pPr>
            <a:r>
              <a:rPr sz="4000" dirty="0">
                <a:latin typeface="Arial MT"/>
                <a:cs typeface="Arial MT"/>
              </a:rPr>
              <a:t>Get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creative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for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your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problem!</a:t>
            </a:r>
            <a:endParaRPr sz="4000">
              <a:latin typeface="Arial MT"/>
              <a:cs typeface="Arial MT"/>
            </a:endParaRPr>
          </a:p>
          <a:p>
            <a:pPr marL="357284">
              <a:spcBef>
                <a:spcPts val="2667"/>
              </a:spcBef>
            </a:pPr>
            <a:r>
              <a:rPr sz="4000" dirty="0">
                <a:latin typeface="Arial MT"/>
                <a:cs typeface="Arial MT"/>
              </a:rPr>
              <a:t>Examples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of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data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augmentations:</a:t>
            </a:r>
            <a:endParaRPr sz="4000">
              <a:latin typeface="Arial MT"/>
              <a:cs typeface="Arial MT"/>
            </a:endParaRPr>
          </a:p>
          <a:p>
            <a:pPr marL="966869" indent="-558786">
              <a:buChar char="-"/>
              <a:tabLst>
                <a:tab pos="966869" algn="l"/>
              </a:tabLst>
            </a:pPr>
            <a:r>
              <a:rPr sz="4000" spc="-13" dirty="0">
                <a:latin typeface="Arial MT"/>
                <a:cs typeface="Arial MT"/>
              </a:rPr>
              <a:t>translation</a:t>
            </a:r>
            <a:endParaRPr sz="4000">
              <a:latin typeface="Arial MT"/>
              <a:cs typeface="Arial MT"/>
            </a:endParaRPr>
          </a:p>
          <a:p>
            <a:pPr marL="966869" indent="-558786">
              <a:buChar char="-"/>
              <a:tabLst>
                <a:tab pos="966869" algn="l"/>
              </a:tabLst>
            </a:pPr>
            <a:r>
              <a:rPr sz="4000" spc="-13" dirty="0">
                <a:latin typeface="Arial MT"/>
                <a:cs typeface="Arial MT"/>
              </a:rPr>
              <a:t>rotation</a:t>
            </a:r>
            <a:endParaRPr sz="4000">
              <a:latin typeface="Arial MT"/>
              <a:cs typeface="Arial MT"/>
            </a:endParaRPr>
          </a:p>
          <a:p>
            <a:pPr marL="966869" indent="-558786">
              <a:spcBef>
                <a:spcPts val="7"/>
              </a:spcBef>
              <a:buChar char="-"/>
              <a:tabLst>
                <a:tab pos="966869" algn="l"/>
              </a:tabLst>
            </a:pPr>
            <a:r>
              <a:rPr sz="4000" spc="-13" dirty="0">
                <a:latin typeface="Arial MT"/>
                <a:cs typeface="Arial MT"/>
              </a:rPr>
              <a:t>stretching</a:t>
            </a:r>
            <a:endParaRPr sz="4000">
              <a:latin typeface="Arial MT"/>
              <a:cs typeface="Arial MT"/>
            </a:endParaRPr>
          </a:p>
          <a:p>
            <a:pPr marL="966869" indent="-558786">
              <a:buChar char="-"/>
              <a:tabLst>
                <a:tab pos="966869" algn="l"/>
              </a:tabLst>
            </a:pPr>
            <a:r>
              <a:rPr sz="4000" spc="-13" dirty="0">
                <a:latin typeface="Arial MT"/>
                <a:cs typeface="Arial MT"/>
              </a:rPr>
              <a:t>shearing,</a:t>
            </a:r>
            <a:endParaRPr sz="4000">
              <a:latin typeface="Arial MT"/>
              <a:cs typeface="Arial MT"/>
            </a:endParaRPr>
          </a:p>
          <a:p>
            <a:pPr marL="966869" indent="-558786">
              <a:buChar char="-"/>
              <a:tabLst>
                <a:tab pos="966869" algn="l"/>
                <a:tab pos="5425303" algn="l"/>
              </a:tabLst>
            </a:pPr>
            <a:r>
              <a:rPr sz="4000" dirty="0">
                <a:latin typeface="Arial MT"/>
                <a:cs typeface="Arial MT"/>
              </a:rPr>
              <a:t>lens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distortions,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spc="-67" dirty="0">
                <a:latin typeface="Arial MT"/>
                <a:cs typeface="Arial MT"/>
              </a:rPr>
              <a:t>…</a:t>
            </a:r>
            <a:r>
              <a:rPr sz="4000" dirty="0">
                <a:latin typeface="Arial MT"/>
                <a:cs typeface="Arial MT"/>
              </a:rPr>
              <a:t>	(go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crazy)</a:t>
            </a:r>
            <a:endParaRPr sz="4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35016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650" y="46100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Automatic</a:t>
            </a:r>
            <a:r>
              <a:rPr spc="-1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Data</a:t>
            </a:r>
            <a:r>
              <a:rPr spc="-2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Augmentation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857" y="1564361"/>
            <a:ext cx="8679209" cy="3869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986" y="5934388"/>
            <a:ext cx="5320453" cy="18216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067" dirty="0">
                <a:latin typeface="Arial MT"/>
                <a:cs typeface="Arial MT"/>
              </a:rPr>
              <a:t>Cubuk</a:t>
            </a:r>
            <a:r>
              <a:rPr sz="1067" spc="-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et</a:t>
            </a:r>
            <a:r>
              <a:rPr sz="1067" spc="-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al., </a:t>
            </a:r>
            <a:r>
              <a:rPr sz="1067" spc="-13" dirty="0">
                <a:latin typeface="Arial MT"/>
                <a:cs typeface="Arial MT"/>
              </a:rPr>
              <a:t>“AutoAugment: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Learning</a:t>
            </a:r>
            <a:r>
              <a:rPr sz="1067" spc="40" dirty="0">
                <a:latin typeface="Arial MT"/>
                <a:cs typeface="Arial MT"/>
              </a:rPr>
              <a:t> </a:t>
            </a:r>
            <a:r>
              <a:rPr sz="1067" spc="-13" dirty="0">
                <a:latin typeface="Arial MT"/>
                <a:cs typeface="Arial MT"/>
              </a:rPr>
              <a:t>Augmentation </a:t>
            </a:r>
            <a:r>
              <a:rPr sz="1067" dirty="0">
                <a:latin typeface="Arial MT"/>
                <a:cs typeface="Arial MT"/>
              </a:rPr>
              <a:t>Strategies from</a:t>
            </a:r>
            <a:r>
              <a:rPr sz="1067" spc="-27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Data”, CVPR</a:t>
            </a:r>
            <a:r>
              <a:rPr sz="1067" spc="-33" dirty="0">
                <a:latin typeface="Arial MT"/>
                <a:cs typeface="Arial MT"/>
              </a:rPr>
              <a:t> </a:t>
            </a:r>
            <a:r>
              <a:rPr sz="1067" spc="-27" dirty="0">
                <a:latin typeface="Arial MT"/>
                <a:cs typeface="Arial MT"/>
              </a:rPr>
              <a:t>2019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79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4649290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60621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87" dirty="0"/>
              <a:t> </a:t>
            </a:r>
            <a:r>
              <a:rPr spc="-13" dirty="0"/>
              <a:t>Cutout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947421"/>
            <a:ext cx="79823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Set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image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regions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zero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687" y="1161201"/>
            <a:ext cx="4277360" cy="3119399"/>
          </a:xfrm>
          <a:prstGeom prst="rect">
            <a:avLst/>
          </a:prstGeom>
        </p:spPr>
        <p:txBody>
          <a:bodyPr vert="horz" wrap="square" lIns="0" tIns="290405" rIns="0" bIns="0" rtlCol="0">
            <a:spAutoFit/>
          </a:bodyPr>
          <a:lstStyle/>
          <a:p>
            <a:pPr marL="16933">
              <a:spcBef>
                <a:spcPts val="2285"/>
              </a:spcBef>
            </a:pPr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full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image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60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949936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Cutout</a:t>
            </a:r>
            <a:r>
              <a:rPr sz="2533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/</a:t>
            </a:r>
            <a:r>
              <a:rPr sz="2533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Random</a:t>
            </a:r>
            <a:r>
              <a:rPr sz="2533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spc="-27" dirty="0">
                <a:solidFill>
                  <a:srgbClr val="FF0000"/>
                </a:solidFill>
                <a:latin typeface="Arial MT"/>
                <a:cs typeface="Arial MT"/>
              </a:rPr>
              <a:t>Crop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86" y="5659255"/>
            <a:ext cx="37913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DeVries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Taylor,</a:t>
            </a:r>
            <a:r>
              <a:rPr sz="1200" spc="1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“Improved </a:t>
            </a:r>
            <a:r>
              <a:rPr sz="1200" spc="-13" dirty="0">
                <a:latin typeface="Arial MT"/>
                <a:cs typeface="Arial MT"/>
              </a:rPr>
              <a:t>Regularization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33" dirty="0">
                <a:latin typeface="Arial MT"/>
                <a:cs typeface="Arial MT"/>
              </a:rPr>
              <a:t>of </a:t>
            </a:r>
            <a:r>
              <a:rPr sz="1200" dirty="0">
                <a:latin typeface="Arial MT"/>
                <a:cs typeface="Arial MT"/>
              </a:rPr>
              <a:t>Convolutional</a:t>
            </a:r>
            <a:r>
              <a:rPr sz="1200" spc="-7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Neural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Networks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with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Cutout”,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arXiv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7" dirty="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57263" y="1704848"/>
            <a:ext cx="1796627" cy="1683173"/>
            <a:chOff x="4917947" y="1278636"/>
            <a:chExt cx="1347470" cy="1262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7947" y="1278636"/>
              <a:ext cx="1347215" cy="12618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35295" y="1379220"/>
              <a:ext cx="728980" cy="730250"/>
            </a:xfrm>
            <a:custGeom>
              <a:avLst/>
              <a:gdLst/>
              <a:ahLst/>
              <a:cxnLst/>
              <a:rect l="l" t="t" r="r" b="b"/>
              <a:pathLst>
                <a:path w="728979" h="730250">
                  <a:moveTo>
                    <a:pt x="728472" y="0"/>
                  </a:moveTo>
                  <a:lnTo>
                    <a:pt x="0" y="0"/>
                  </a:lnTo>
                  <a:lnTo>
                    <a:pt x="0" y="729995"/>
                  </a:lnTo>
                  <a:lnTo>
                    <a:pt x="728472" y="729995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528304" y="1704848"/>
            <a:ext cx="1796627" cy="1683173"/>
            <a:chOff x="6396228" y="1278636"/>
            <a:chExt cx="1347470" cy="126238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6228" y="1278636"/>
              <a:ext cx="1347216" cy="12618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12864" y="1757172"/>
              <a:ext cx="728980" cy="730250"/>
            </a:xfrm>
            <a:custGeom>
              <a:avLst/>
              <a:gdLst/>
              <a:ahLst/>
              <a:cxnLst/>
              <a:rect l="l" t="t" r="r" b="b"/>
              <a:pathLst>
                <a:path w="728979" h="730250">
                  <a:moveTo>
                    <a:pt x="728472" y="0"/>
                  </a:moveTo>
                  <a:lnTo>
                    <a:pt x="0" y="0"/>
                  </a:lnTo>
                  <a:lnTo>
                    <a:pt x="0" y="729995"/>
                  </a:lnTo>
                  <a:lnTo>
                    <a:pt x="728472" y="729995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557263" y="3456431"/>
            <a:ext cx="1796627" cy="1683173"/>
            <a:chOff x="4917947" y="2592323"/>
            <a:chExt cx="1347470" cy="12623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7947" y="2592323"/>
              <a:ext cx="1347215" cy="1261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25795" y="3125723"/>
              <a:ext cx="730250" cy="728980"/>
            </a:xfrm>
            <a:custGeom>
              <a:avLst/>
              <a:gdLst/>
              <a:ahLst/>
              <a:cxnLst/>
              <a:rect l="l" t="t" r="r" b="b"/>
              <a:pathLst>
                <a:path w="730250" h="728979">
                  <a:moveTo>
                    <a:pt x="729996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729996" y="728472"/>
                  </a:lnTo>
                  <a:lnTo>
                    <a:pt x="729996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528304" y="3470656"/>
            <a:ext cx="1796627" cy="1683173"/>
            <a:chOff x="6396228" y="2602992"/>
            <a:chExt cx="1347470" cy="126238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6228" y="2602992"/>
              <a:ext cx="1347216" cy="12618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48856" y="2859024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728472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728472" y="728472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09693" y="5306500"/>
            <a:ext cx="557191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Works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very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well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for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small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datasets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like</a:t>
            </a:r>
            <a:r>
              <a:rPr sz="2133" spc="-60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CIFAR,</a:t>
            </a:r>
            <a:endParaRPr sz="2133">
              <a:latin typeface="Arial MT"/>
              <a:cs typeface="Arial MT"/>
            </a:endParaRPr>
          </a:p>
          <a:p>
            <a:pPr marL="16933"/>
            <a:r>
              <a:rPr sz="2133" dirty="0">
                <a:latin typeface="Arial MT"/>
                <a:cs typeface="Arial MT"/>
              </a:rPr>
              <a:t>less</a:t>
            </a:r>
            <a:r>
              <a:rPr sz="2133" spc="-6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common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for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large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datasets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like</a:t>
            </a:r>
            <a:r>
              <a:rPr sz="2133" spc="-80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ImageNet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80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053373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72838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</a:t>
            </a:r>
            <a:r>
              <a:rPr spc="-53" dirty="0"/>
              <a:t> </a:t>
            </a:r>
            <a:r>
              <a:rPr dirty="0"/>
              <a:t>-</a:t>
            </a:r>
            <a:r>
              <a:rPr spc="-33" dirty="0"/>
              <a:t> </a:t>
            </a:r>
            <a:r>
              <a:rPr dirty="0"/>
              <a:t>In</a:t>
            </a:r>
            <a:r>
              <a:rPr spc="-27" dirty="0"/>
              <a:t> </a:t>
            </a:r>
            <a:r>
              <a:rPr spc="-13" dirty="0"/>
              <a:t>practice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81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225687" y="947420"/>
            <a:ext cx="64473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Add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noise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Marginalize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noise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684" y="2196355"/>
            <a:ext cx="3257973" cy="20686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16933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16933" marR="6773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</a:t>
            </a:r>
            <a:r>
              <a:rPr sz="2533" dirty="0">
                <a:latin typeface="Arial MT"/>
                <a:cs typeface="Arial MT"/>
              </a:rPr>
              <a:t>Cutout</a:t>
            </a:r>
            <a:r>
              <a:rPr sz="2533" spc="-53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/</a:t>
            </a:r>
            <a:r>
              <a:rPr sz="2533" spc="-6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Random</a:t>
            </a:r>
            <a:r>
              <a:rPr sz="2533" spc="-13" dirty="0">
                <a:latin typeface="Arial MT"/>
                <a:cs typeface="Arial MT"/>
              </a:rPr>
              <a:t> </a:t>
            </a:r>
            <a:r>
              <a:rPr sz="2533" spc="-27" dirty="0">
                <a:latin typeface="Arial MT"/>
                <a:cs typeface="Arial MT"/>
              </a:rPr>
              <a:t>Crop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5004" y="2525437"/>
            <a:ext cx="5020733" cy="274474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81741" marR="6773" indent="-465655">
              <a:spcBef>
                <a:spcPts val="127"/>
              </a:spcBef>
              <a:buChar char="-"/>
              <a:tabLst>
                <a:tab pos="481741" algn="l"/>
              </a:tabLst>
            </a:pPr>
            <a:r>
              <a:rPr sz="2533" dirty="0">
                <a:latin typeface="Arial MT"/>
                <a:cs typeface="Arial MT"/>
              </a:rPr>
              <a:t>Consider</a:t>
            </a:r>
            <a:r>
              <a:rPr sz="2533" spc="-2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dropout</a:t>
            </a:r>
            <a:r>
              <a:rPr sz="2533" spc="-2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for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large</a:t>
            </a:r>
            <a:r>
              <a:rPr sz="2533" spc="-4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fully- </a:t>
            </a:r>
            <a:r>
              <a:rPr sz="2533" dirty="0">
                <a:latin typeface="Arial MT"/>
                <a:cs typeface="Arial MT"/>
              </a:rPr>
              <a:t>connected</a:t>
            </a:r>
            <a:r>
              <a:rPr sz="2533" spc="-113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layers</a:t>
            </a:r>
            <a:endParaRPr sz="2533">
              <a:latin typeface="Arial MT"/>
              <a:cs typeface="Arial MT"/>
            </a:endParaRPr>
          </a:p>
          <a:p>
            <a:pPr marL="481741" marR="188802" indent="-465655">
              <a:buChar char="-"/>
              <a:tabLst>
                <a:tab pos="481741" algn="l"/>
              </a:tabLst>
            </a:pPr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10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normalization</a:t>
            </a:r>
            <a:r>
              <a:rPr sz="2533" spc="-4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and</a:t>
            </a:r>
            <a:r>
              <a:rPr sz="2533" spc="-93" dirty="0">
                <a:latin typeface="Arial MT"/>
                <a:cs typeface="Arial MT"/>
              </a:rPr>
              <a:t> </a:t>
            </a:r>
            <a:r>
              <a:rPr sz="2533" spc="-27" dirty="0">
                <a:latin typeface="Arial MT"/>
                <a:cs typeface="Arial MT"/>
              </a:rPr>
              <a:t>data </a:t>
            </a:r>
            <a:r>
              <a:rPr sz="2533" dirty="0">
                <a:latin typeface="Arial MT"/>
                <a:cs typeface="Arial MT"/>
              </a:rPr>
              <a:t>augmentation</a:t>
            </a:r>
            <a:r>
              <a:rPr sz="2533" spc="-10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almost</a:t>
            </a:r>
            <a:r>
              <a:rPr sz="2533" spc="-10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always</a:t>
            </a:r>
            <a:r>
              <a:rPr sz="2533" spc="-93" dirty="0">
                <a:latin typeface="Arial MT"/>
                <a:cs typeface="Arial MT"/>
              </a:rPr>
              <a:t> </a:t>
            </a:r>
            <a:r>
              <a:rPr sz="2533" spc="-67" dirty="0">
                <a:latin typeface="Arial MT"/>
                <a:cs typeface="Arial MT"/>
              </a:rPr>
              <a:t>a </a:t>
            </a:r>
            <a:r>
              <a:rPr sz="2533" dirty="0">
                <a:latin typeface="Arial MT"/>
                <a:cs typeface="Arial MT"/>
              </a:rPr>
              <a:t>good</a:t>
            </a:r>
            <a:r>
              <a:rPr sz="2533" spc="-47" dirty="0">
                <a:latin typeface="Arial MT"/>
                <a:cs typeface="Arial MT"/>
              </a:rPr>
              <a:t> </a:t>
            </a:r>
            <a:r>
              <a:rPr sz="2533" spc="-27" dirty="0">
                <a:latin typeface="Arial MT"/>
                <a:cs typeface="Arial MT"/>
              </a:rPr>
              <a:t>idea</a:t>
            </a:r>
            <a:endParaRPr sz="2533">
              <a:latin typeface="Arial MT"/>
              <a:cs typeface="Arial MT"/>
            </a:endParaRPr>
          </a:p>
          <a:p>
            <a:pPr marL="481741" marR="285320" indent="-465655">
              <a:buChar char="-"/>
              <a:tabLst>
                <a:tab pos="481741" algn="l"/>
              </a:tabLst>
            </a:pPr>
            <a:r>
              <a:rPr sz="2533" dirty="0">
                <a:latin typeface="Arial MT"/>
                <a:cs typeface="Arial MT"/>
              </a:rPr>
              <a:t>Try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cutout</a:t>
            </a:r>
            <a:r>
              <a:rPr sz="2533" spc="-6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especially</a:t>
            </a:r>
            <a:r>
              <a:rPr sz="2533" spc="-2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for</a:t>
            </a:r>
            <a:r>
              <a:rPr sz="2533" spc="-73" dirty="0">
                <a:latin typeface="Arial MT"/>
                <a:cs typeface="Arial MT"/>
              </a:rPr>
              <a:t> </a:t>
            </a:r>
            <a:r>
              <a:rPr sz="2533" spc="-27" dirty="0">
                <a:latin typeface="Arial MT"/>
                <a:cs typeface="Arial MT"/>
              </a:rPr>
              <a:t>small </a:t>
            </a:r>
            <a:r>
              <a:rPr sz="2533" dirty="0">
                <a:latin typeface="Arial MT"/>
                <a:cs typeface="Arial MT"/>
              </a:rPr>
              <a:t>classification</a:t>
            </a:r>
            <a:r>
              <a:rPr sz="2533" spc="-1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datasets</a:t>
            </a:r>
            <a:endParaRPr sz="25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532592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21" y="2336693"/>
            <a:ext cx="8310880" cy="1219074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5333" dirty="0"/>
              <a:t>Choosing</a:t>
            </a:r>
            <a:r>
              <a:rPr sz="5333" spc="-253" dirty="0"/>
              <a:t> </a:t>
            </a:r>
            <a:r>
              <a:rPr sz="5333" spc="-13" dirty="0"/>
              <a:t>Hyperparameters</a:t>
            </a:r>
            <a:endParaRPr sz="5333"/>
          </a:p>
          <a:p>
            <a:pPr marL="16933">
              <a:lnSpc>
                <a:spcPct val="100000"/>
              </a:lnSpc>
              <a:spcBef>
                <a:spcPts val="87"/>
              </a:spcBef>
            </a:pPr>
            <a:r>
              <a:rPr sz="2400" dirty="0"/>
              <a:t>(without</a:t>
            </a:r>
            <a:r>
              <a:rPr sz="2400" spc="7" dirty="0"/>
              <a:t> </a:t>
            </a:r>
            <a:r>
              <a:rPr sz="2400" dirty="0"/>
              <a:t>tons</a:t>
            </a:r>
            <a:r>
              <a:rPr sz="2400" spc="-47" dirty="0"/>
              <a:t> </a:t>
            </a:r>
            <a:r>
              <a:rPr sz="2400" dirty="0"/>
              <a:t>of</a:t>
            </a:r>
            <a:r>
              <a:rPr sz="2400" spc="-53" dirty="0"/>
              <a:t> </a:t>
            </a:r>
            <a:r>
              <a:rPr sz="2400" spc="-13" dirty="0"/>
              <a:t>GPUs)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82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477638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812" y="12221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Choosing</a:t>
            </a:r>
            <a:r>
              <a:rPr spc="-60" dirty="0"/>
              <a:t> </a:t>
            </a:r>
            <a:r>
              <a:rPr spc="-13" dirty="0"/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70" y="1516888"/>
            <a:ext cx="9876367" cy="35026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Check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initial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Turn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off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decay,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sanity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initialization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e.g.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log(C)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softmax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classes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47"/>
              </a:spcBef>
            </a:pPr>
            <a:endParaRPr sz="3200">
              <a:latin typeface="Arial MT"/>
              <a:cs typeface="Arial MT"/>
            </a:endParaRPr>
          </a:p>
          <a:p>
            <a:pPr marL="16933" marR="725575"/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guessing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13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 MT"/>
                <a:cs typeface="Arial MT"/>
              </a:rPr>
              <a:t>1/C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probability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each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class </a:t>
            </a:r>
            <a:r>
              <a:rPr sz="3200" dirty="0">
                <a:latin typeface="Arial MT"/>
                <a:cs typeface="Arial MT"/>
              </a:rPr>
              <a:t>Softmax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log(1/C)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log(C)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885157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812" y="26726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Choosing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70" y="1516887"/>
            <a:ext cx="10607887" cy="45003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Overfit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small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 marR="6773"/>
            <a:r>
              <a:rPr sz="3200" dirty="0">
                <a:latin typeface="Arial MT"/>
                <a:cs typeface="Arial MT"/>
              </a:rPr>
              <a:t>Try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100%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training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accuracy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sample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of </a:t>
            </a:r>
            <a:r>
              <a:rPr sz="3200" dirty="0">
                <a:latin typeface="Arial MT"/>
                <a:cs typeface="Arial MT"/>
              </a:rPr>
              <a:t>training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data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(~5-</a:t>
            </a:r>
            <a:r>
              <a:rPr sz="3200" dirty="0">
                <a:latin typeface="Arial MT"/>
                <a:cs typeface="Arial MT"/>
              </a:rPr>
              <a:t>10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minibatches);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fiddle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architecture,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rate,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initialization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not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going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down?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too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low,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bad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initialization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explodes</a:t>
            </a:r>
            <a:r>
              <a:rPr sz="3200" spc="-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Inf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NaN?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too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high,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bad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initialization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878902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050" y="0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Choosing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133162" y="6433893"/>
            <a:ext cx="41232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70" y="1516887"/>
            <a:ext cx="10649373" cy="45003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Overfit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Find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LR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makes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loss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go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down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 marR="6773"/>
            <a:r>
              <a:rPr sz="3200" dirty="0">
                <a:latin typeface="Arial MT"/>
                <a:cs typeface="Arial MT"/>
              </a:rPr>
              <a:t>Use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architecture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previous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step,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training </a:t>
            </a:r>
            <a:r>
              <a:rPr sz="3200" dirty="0">
                <a:latin typeface="Arial MT"/>
                <a:cs typeface="Arial MT"/>
              </a:rPr>
              <a:t>data,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turn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decay,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rate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that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drop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significantly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within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~100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iterations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7"/>
              </a:spcBef>
            </a:pP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Good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rates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try: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1,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2,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3,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1e-</a:t>
            </a:r>
            <a:r>
              <a:rPr sz="3200" spc="-80" dirty="0">
                <a:latin typeface="Arial MT"/>
                <a:cs typeface="Arial MT"/>
              </a:rPr>
              <a:t>4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6369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261"/>
          <a:stretch/>
        </p:blipFill>
        <p:spPr>
          <a:xfrm>
            <a:off x="1524000" y="867096"/>
            <a:ext cx="9144000" cy="47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082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450" y="267264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Choosing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86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70" y="1516888"/>
            <a:ext cx="11290300" cy="45003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Overfit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down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4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Coarse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grid,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~1-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5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epochs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 marR="677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Choose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few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values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rate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decay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around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worked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Step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3,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few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models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~1-</a:t>
            </a:r>
            <a:r>
              <a:rPr sz="3200" dirty="0">
                <a:latin typeface="Arial MT"/>
                <a:cs typeface="Arial MT"/>
              </a:rPr>
              <a:t>5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epochs.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Good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decay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try: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4,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5,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67" dirty="0">
                <a:latin typeface="Arial MT"/>
                <a:cs typeface="Arial MT"/>
              </a:rPr>
              <a:t>0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161781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235063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Choosing</a:t>
            </a:r>
            <a:r>
              <a:rPr spc="-60" dirty="0"/>
              <a:t> </a:t>
            </a:r>
            <a:r>
              <a:rPr spc="-13" dirty="0"/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87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70" y="1516887"/>
            <a:ext cx="10707793" cy="39822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just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Overfit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 marR="3169841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down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4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Coarse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grid,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~1-</a:t>
            </a:r>
            <a:r>
              <a:rPr sz="3200" dirty="0">
                <a:latin typeface="Arial MT"/>
                <a:cs typeface="Arial MT"/>
              </a:rPr>
              <a:t>5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epochs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5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Refine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grid,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longer</a:t>
            </a:r>
            <a:endParaRPr sz="32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3200">
              <a:latin typeface="Arial MT"/>
              <a:cs typeface="Arial MT"/>
            </a:endParaRPr>
          </a:p>
          <a:p>
            <a:pPr marL="16933" marR="677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Pick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best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models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Step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4,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longer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(~10-</a:t>
            </a:r>
            <a:r>
              <a:rPr sz="3200" spc="-33" dirty="0">
                <a:latin typeface="Arial MT"/>
                <a:cs typeface="Arial MT"/>
              </a:rPr>
              <a:t>20 </a:t>
            </a:r>
            <a:r>
              <a:rPr sz="3200" dirty="0">
                <a:latin typeface="Arial MT"/>
                <a:cs typeface="Arial MT"/>
              </a:rPr>
              <a:t>epochs)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constant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rate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410443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Choosing</a:t>
            </a:r>
            <a:r>
              <a:rPr spc="-60" dirty="0"/>
              <a:t> </a:t>
            </a:r>
            <a:r>
              <a:rPr spc="-13" dirty="0"/>
              <a:t>Hyperparameters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69" y="1516887"/>
            <a:ext cx="7543800" cy="2971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just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Overfit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 marR="677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down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4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Coarse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grid,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~1-</a:t>
            </a:r>
            <a:r>
              <a:rPr sz="3200" dirty="0">
                <a:latin typeface="Arial MT"/>
                <a:cs typeface="Arial MT"/>
              </a:rPr>
              <a:t>5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epochs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5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Refine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grid,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longer</a:t>
            </a:r>
            <a:endParaRPr sz="3200">
              <a:latin typeface="Arial MT"/>
              <a:cs typeface="Arial MT"/>
            </a:endParaRPr>
          </a:p>
          <a:p>
            <a:pPr marL="16933" algn="just">
              <a:spcBef>
                <a:spcPts val="7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6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Look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loss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accuracy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curves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293339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0" y="348487"/>
            <a:ext cx="6280573" cy="4306147"/>
            <a:chOff x="1619250" y="261365"/>
            <a:chExt cx="4710430" cy="3229610"/>
          </a:xfrm>
        </p:grpSpPr>
        <p:sp>
          <p:nvSpPr>
            <p:cNvPr id="3" name="object 3"/>
            <p:cNvSpPr/>
            <p:nvPr/>
          </p:nvSpPr>
          <p:spPr>
            <a:xfrm>
              <a:off x="1619250" y="261365"/>
              <a:ext cx="4710430" cy="3229610"/>
            </a:xfrm>
            <a:custGeom>
              <a:avLst/>
              <a:gdLst/>
              <a:ahLst/>
              <a:cxnLst/>
              <a:rect l="l" t="t" r="r" b="b"/>
              <a:pathLst>
                <a:path w="4710430" h="3229610">
                  <a:moveTo>
                    <a:pt x="4710303" y="3191256"/>
                  </a:moveTo>
                  <a:lnTo>
                    <a:pt x="4691253" y="3181731"/>
                  </a:lnTo>
                  <a:lnTo>
                    <a:pt x="4634103" y="3153156"/>
                  </a:lnTo>
                  <a:lnTo>
                    <a:pt x="4634103" y="3181731"/>
                  </a:lnTo>
                  <a:lnTo>
                    <a:pt x="47625" y="3181731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190494"/>
                  </a:lnTo>
                  <a:lnTo>
                    <a:pt x="38100" y="3190494"/>
                  </a:lnTo>
                  <a:lnTo>
                    <a:pt x="38100" y="3200781"/>
                  </a:lnTo>
                  <a:lnTo>
                    <a:pt x="4634103" y="3200781"/>
                  </a:lnTo>
                  <a:lnTo>
                    <a:pt x="4634103" y="3229368"/>
                  </a:lnTo>
                  <a:lnTo>
                    <a:pt x="4691253" y="3200781"/>
                  </a:lnTo>
                  <a:lnTo>
                    <a:pt x="4710303" y="319125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60398" y="1480565"/>
              <a:ext cx="4631690" cy="1772920"/>
            </a:xfrm>
            <a:custGeom>
              <a:avLst/>
              <a:gdLst/>
              <a:ahLst/>
              <a:cxnLst/>
              <a:rect l="l" t="t" r="r" b="b"/>
              <a:pathLst>
                <a:path w="4631690" h="1772920">
                  <a:moveTo>
                    <a:pt x="0" y="1772412"/>
                  </a:moveTo>
                  <a:lnTo>
                    <a:pt x="8283" y="1743109"/>
                  </a:lnTo>
                  <a:lnTo>
                    <a:pt x="18543" y="1705582"/>
                  </a:lnTo>
                  <a:lnTo>
                    <a:pt x="30521" y="1661199"/>
                  </a:lnTo>
                  <a:lnTo>
                    <a:pt x="43956" y="1611328"/>
                  </a:lnTo>
                  <a:lnTo>
                    <a:pt x="58586" y="1557339"/>
                  </a:lnTo>
                  <a:lnTo>
                    <a:pt x="74152" y="1500600"/>
                  </a:lnTo>
                  <a:lnTo>
                    <a:pt x="90392" y="1442479"/>
                  </a:lnTo>
                  <a:lnTo>
                    <a:pt x="107046" y="1384347"/>
                  </a:lnTo>
                  <a:lnTo>
                    <a:pt x="123854" y="1327570"/>
                  </a:lnTo>
                  <a:lnTo>
                    <a:pt x="140555" y="1273519"/>
                  </a:lnTo>
                  <a:lnTo>
                    <a:pt x="156888" y="1223562"/>
                  </a:lnTo>
                  <a:lnTo>
                    <a:pt x="172593" y="1179068"/>
                  </a:lnTo>
                  <a:lnTo>
                    <a:pt x="191696" y="1124870"/>
                  </a:lnTo>
                  <a:lnTo>
                    <a:pt x="208853" y="1072593"/>
                  </a:lnTo>
                  <a:lnTo>
                    <a:pt x="225175" y="1022481"/>
                  </a:lnTo>
                  <a:lnTo>
                    <a:pt x="241773" y="974781"/>
                  </a:lnTo>
                  <a:lnTo>
                    <a:pt x="259758" y="929738"/>
                  </a:lnTo>
                  <a:lnTo>
                    <a:pt x="280241" y="887598"/>
                  </a:lnTo>
                  <a:lnTo>
                    <a:pt x="304334" y="848606"/>
                  </a:lnTo>
                  <a:lnTo>
                    <a:pt x="333147" y="813008"/>
                  </a:lnTo>
                  <a:lnTo>
                    <a:pt x="367791" y="781050"/>
                  </a:lnTo>
                  <a:lnTo>
                    <a:pt x="402885" y="756393"/>
                  </a:lnTo>
                  <a:lnTo>
                    <a:pt x="440056" y="736030"/>
                  </a:lnTo>
                  <a:lnTo>
                    <a:pt x="479666" y="719215"/>
                  </a:lnTo>
                  <a:lnTo>
                    <a:pt x="522079" y="705207"/>
                  </a:lnTo>
                  <a:lnTo>
                    <a:pt x="567658" y="693261"/>
                  </a:lnTo>
                  <a:lnTo>
                    <a:pt x="616764" y="682633"/>
                  </a:lnTo>
                  <a:lnTo>
                    <a:pt x="669762" y="672579"/>
                  </a:lnTo>
                  <a:lnTo>
                    <a:pt x="727013" y="662356"/>
                  </a:lnTo>
                  <a:lnTo>
                    <a:pt x="788880" y="651221"/>
                  </a:lnTo>
                  <a:lnTo>
                    <a:pt x="855726" y="638429"/>
                  </a:lnTo>
                  <a:lnTo>
                    <a:pt x="896132" y="630660"/>
                  </a:lnTo>
                  <a:lnTo>
                    <a:pt x="939939" y="622819"/>
                  </a:lnTo>
                  <a:lnTo>
                    <a:pt x="986720" y="614925"/>
                  </a:lnTo>
                  <a:lnTo>
                    <a:pt x="1036050" y="606996"/>
                  </a:lnTo>
                  <a:lnTo>
                    <a:pt x="1087506" y="599053"/>
                  </a:lnTo>
                  <a:lnTo>
                    <a:pt x="1140662" y="591114"/>
                  </a:lnTo>
                  <a:lnTo>
                    <a:pt x="1195093" y="583198"/>
                  </a:lnTo>
                  <a:lnTo>
                    <a:pt x="1250375" y="575326"/>
                  </a:lnTo>
                  <a:lnTo>
                    <a:pt x="1306083" y="567515"/>
                  </a:lnTo>
                  <a:lnTo>
                    <a:pt x="1361793" y="559785"/>
                  </a:lnTo>
                  <a:lnTo>
                    <a:pt x="1417078" y="552156"/>
                  </a:lnTo>
                  <a:lnTo>
                    <a:pt x="1471516" y="544646"/>
                  </a:lnTo>
                  <a:lnTo>
                    <a:pt x="1524680" y="537275"/>
                  </a:lnTo>
                  <a:lnTo>
                    <a:pt x="1576146" y="530062"/>
                  </a:lnTo>
                  <a:lnTo>
                    <a:pt x="1625490" y="523026"/>
                  </a:lnTo>
                  <a:lnTo>
                    <a:pt x="1672286" y="516187"/>
                  </a:lnTo>
                  <a:lnTo>
                    <a:pt x="1716110" y="509563"/>
                  </a:lnTo>
                  <a:lnTo>
                    <a:pt x="1756537" y="503174"/>
                  </a:lnTo>
                  <a:lnTo>
                    <a:pt x="1821901" y="492255"/>
                  </a:lnTo>
                  <a:lnTo>
                    <a:pt x="1880042" y="481933"/>
                  </a:lnTo>
                  <a:lnTo>
                    <a:pt x="1932288" y="472143"/>
                  </a:lnTo>
                  <a:lnTo>
                    <a:pt x="1979963" y="462820"/>
                  </a:lnTo>
                  <a:lnTo>
                    <a:pt x="2024395" y="453898"/>
                  </a:lnTo>
                  <a:lnTo>
                    <a:pt x="2066911" y="445310"/>
                  </a:lnTo>
                  <a:lnTo>
                    <a:pt x="2108837" y="436993"/>
                  </a:lnTo>
                  <a:lnTo>
                    <a:pt x="2151500" y="428880"/>
                  </a:lnTo>
                  <a:lnTo>
                    <a:pt x="2196227" y="420905"/>
                  </a:lnTo>
                  <a:lnTo>
                    <a:pt x="2244343" y="413004"/>
                  </a:lnTo>
                  <a:lnTo>
                    <a:pt x="2295426" y="405231"/>
                  </a:lnTo>
                  <a:lnTo>
                    <a:pt x="2347743" y="397686"/>
                  </a:lnTo>
                  <a:lnTo>
                    <a:pt x="2400892" y="390369"/>
                  </a:lnTo>
                  <a:lnTo>
                    <a:pt x="2454471" y="383277"/>
                  </a:lnTo>
                  <a:lnTo>
                    <a:pt x="2508075" y="376412"/>
                  </a:lnTo>
                  <a:lnTo>
                    <a:pt x="2561302" y="369771"/>
                  </a:lnTo>
                  <a:lnTo>
                    <a:pt x="2613749" y="363354"/>
                  </a:lnTo>
                  <a:lnTo>
                    <a:pt x="2665012" y="357160"/>
                  </a:lnTo>
                  <a:lnTo>
                    <a:pt x="2714689" y="351189"/>
                  </a:lnTo>
                  <a:lnTo>
                    <a:pt x="2762377" y="345439"/>
                  </a:lnTo>
                  <a:lnTo>
                    <a:pt x="2819299" y="338726"/>
                  </a:lnTo>
                  <a:lnTo>
                    <a:pt x="2874002" y="332591"/>
                  </a:lnTo>
                  <a:lnTo>
                    <a:pt x="2926835" y="326899"/>
                  </a:lnTo>
                  <a:lnTo>
                    <a:pt x="2978150" y="321516"/>
                  </a:lnTo>
                  <a:lnTo>
                    <a:pt x="3028298" y="316305"/>
                  </a:lnTo>
                  <a:lnTo>
                    <a:pt x="3077630" y="311132"/>
                  </a:lnTo>
                  <a:lnTo>
                    <a:pt x="3126498" y="305860"/>
                  </a:lnTo>
                  <a:lnTo>
                    <a:pt x="3175254" y="300355"/>
                  </a:lnTo>
                  <a:lnTo>
                    <a:pt x="3230470" y="294392"/>
                  </a:lnTo>
                  <a:lnTo>
                    <a:pt x="3284691" y="289042"/>
                  </a:lnTo>
                  <a:lnTo>
                    <a:pt x="3337979" y="283846"/>
                  </a:lnTo>
                  <a:lnTo>
                    <a:pt x="3390397" y="278343"/>
                  </a:lnTo>
                  <a:lnTo>
                    <a:pt x="3442005" y="272074"/>
                  </a:lnTo>
                  <a:lnTo>
                    <a:pt x="3492868" y="264578"/>
                  </a:lnTo>
                  <a:lnTo>
                    <a:pt x="3543046" y="255397"/>
                  </a:lnTo>
                  <a:lnTo>
                    <a:pt x="3592061" y="243975"/>
                  </a:lnTo>
                  <a:lnTo>
                    <a:pt x="3639699" y="230614"/>
                  </a:lnTo>
                  <a:lnTo>
                    <a:pt x="3686417" y="215971"/>
                  </a:lnTo>
                  <a:lnTo>
                    <a:pt x="3732673" y="200704"/>
                  </a:lnTo>
                  <a:lnTo>
                    <a:pt x="3778925" y="185471"/>
                  </a:lnTo>
                  <a:lnTo>
                    <a:pt x="3825630" y="170928"/>
                  </a:lnTo>
                  <a:lnTo>
                    <a:pt x="3873246" y="157734"/>
                  </a:lnTo>
                  <a:lnTo>
                    <a:pt x="3921212" y="145871"/>
                  </a:lnTo>
                  <a:lnTo>
                    <a:pt x="3968863" y="134819"/>
                  </a:lnTo>
                  <a:lnTo>
                    <a:pt x="4016660" y="124317"/>
                  </a:lnTo>
                  <a:lnTo>
                    <a:pt x="4065067" y="114100"/>
                  </a:lnTo>
                  <a:lnTo>
                    <a:pt x="4114544" y="103908"/>
                  </a:lnTo>
                  <a:lnTo>
                    <a:pt x="4165554" y="93479"/>
                  </a:lnTo>
                  <a:lnTo>
                    <a:pt x="4218559" y="82550"/>
                  </a:lnTo>
                  <a:lnTo>
                    <a:pt x="4269757" y="72022"/>
                  </a:lnTo>
                  <a:lnTo>
                    <a:pt x="4326701" y="60507"/>
                  </a:lnTo>
                  <a:lnTo>
                    <a:pt x="4386577" y="48527"/>
                  </a:lnTo>
                  <a:lnTo>
                    <a:pt x="4446571" y="36607"/>
                  </a:lnTo>
                  <a:lnTo>
                    <a:pt x="4503868" y="25271"/>
                  </a:lnTo>
                  <a:lnTo>
                    <a:pt x="4555654" y="15041"/>
                  </a:lnTo>
                  <a:lnTo>
                    <a:pt x="4599115" y="6443"/>
                  </a:lnTo>
                  <a:lnTo>
                    <a:pt x="4631436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296" y="495469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7161" y="4817195"/>
            <a:ext cx="6096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6136" y="1514855"/>
            <a:ext cx="9601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Train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0088" y="392331"/>
            <a:ext cx="37202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2400" dirty="0"/>
              <a:t>Accuracy</a:t>
            </a:r>
            <a:r>
              <a:rPr sz="2400" spc="-40" dirty="0"/>
              <a:t> </a:t>
            </a:r>
            <a:r>
              <a:rPr sz="2400" dirty="0"/>
              <a:t>still</a:t>
            </a:r>
            <a:r>
              <a:rPr sz="2400" spc="-20" dirty="0"/>
              <a:t> </a:t>
            </a:r>
            <a:r>
              <a:rPr sz="2400" dirty="0"/>
              <a:t>going</a:t>
            </a:r>
            <a:r>
              <a:rPr sz="2400" spc="-27" dirty="0"/>
              <a:t> </a:t>
            </a:r>
            <a:r>
              <a:rPr sz="2400" dirty="0"/>
              <a:t>up,</a:t>
            </a:r>
            <a:r>
              <a:rPr sz="2400" spc="-20" dirty="0"/>
              <a:t> </a:t>
            </a:r>
            <a:r>
              <a:rPr sz="2400" spc="-33" dirty="0"/>
              <a:t>you </a:t>
            </a:r>
            <a:r>
              <a:rPr sz="2400" dirty="0"/>
              <a:t>need</a:t>
            </a:r>
            <a:r>
              <a:rPr sz="2400" spc="-20" dirty="0"/>
              <a:t> </a:t>
            </a:r>
            <a:r>
              <a:rPr sz="2400" dirty="0"/>
              <a:t>to</a:t>
            </a:r>
            <a:r>
              <a:rPr sz="2400" spc="-13" dirty="0"/>
              <a:t> </a:t>
            </a:r>
            <a:r>
              <a:rPr sz="2400" dirty="0"/>
              <a:t>train</a:t>
            </a:r>
            <a:r>
              <a:rPr sz="2400" spc="-20" dirty="0"/>
              <a:t> </a:t>
            </a:r>
            <a:r>
              <a:rPr sz="2400" spc="-13" dirty="0"/>
              <a:t>longer</a:t>
            </a:r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224023" y="2394711"/>
            <a:ext cx="6226387" cy="2131907"/>
          </a:xfrm>
          <a:custGeom>
            <a:avLst/>
            <a:gdLst/>
            <a:ahLst/>
            <a:cxnLst/>
            <a:rect l="l" t="t" r="r" b="b"/>
            <a:pathLst>
              <a:path w="4669790" h="1598929">
                <a:moveTo>
                  <a:pt x="0" y="1598676"/>
                </a:moveTo>
                <a:lnTo>
                  <a:pt x="10491" y="1569202"/>
                </a:lnTo>
                <a:lnTo>
                  <a:pt x="23447" y="1530064"/>
                </a:lnTo>
                <a:lnTo>
                  <a:pt x="38655" y="1483435"/>
                </a:lnTo>
                <a:lnTo>
                  <a:pt x="55897" y="1431484"/>
                </a:lnTo>
                <a:lnTo>
                  <a:pt x="74959" y="1376382"/>
                </a:lnTo>
                <a:lnTo>
                  <a:pt x="95626" y="1320301"/>
                </a:lnTo>
                <a:lnTo>
                  <a:pt x="117682" y="1265411"/>
                </a:lnTo>
                <a:lnTo>
                  <a:pt x="140911" y="1213885"/>
                </a:lnTo>
                <a:lnTo>
                  <a:pt x="165100" y="1167891"/>
                </a:lnTo>
                <a:lnTo>
                  <a:pt x="190182" y="1125622"/>
                </a:lnTo>
                <a:lnTo>
                  <a:pt x="216279" y="1084061"/>
                </a:lnTo>
                <a:lnTo>
                  <a:pt x="243576" y="1043450"/>
                </a:lnTo>
                <a:lnTo>
                  <a:pt x="272259" y="1004028"/>
                </a:lnTo>
                <a:lnTo>
                  <a:pt x="302514" y="966033"/>
                </a:lnTo>
                <a:lnTo>
                  <a:pt x="334527" y="929705"/>
                </a:lnTo>
                <a:lnTo>
                  <a:pt x="368484" y="895284"/>
                </a:lnTo>
                <a:lnTo>
                  <a:pt x="404572" y="863009"/>
                </a:lnTo>
                <a:lnTo>
                  <a:pt x="442975" y="833119"/>
                </a:lnTo>
                <a:lnTo>
                  <a:pt x="484723" y="805733"/>
                </a:lnTo>
                <a:lnTo>
                  <a:pt x="530141" y="780671"/>
                </a:lnTo>
                <a:lnTo>
                  <a:pt x="578367" y="757729"/>
                </a:lnTo>
                <a:lnTo>
                  <a:pt x="628537" y="736698"/>
                </a:lnTo>
                <a:lnTo>
                  <a:pt x="679788" y="717375"/>
                </a:lnTo>
                <a:lnTo>
                  <a:pt x="731256" y="699553"/>
                </a:lnTo>
                <a:lnTo>
                  <a:pt x="782078" y="683026"/>
                </a:lnTo>
                <a:lnTo>
                  <a:pt x="831391" y="667588"/>
                </a:lnTo>
                <a:lnTo>
                  <a:pt x="878332" y="653033"/>
                </a:lnTo>
                <a:lnTo>
                  <a:pt x="927684" y="638463"/>
                </a:lnTo>
                <a:lnTo>
                  <a:pt x="974236" y="626340"/>
                </a:lnTo>
                <a:lnTo>
                  <a:pt x="1019175" y="616181"/>
                </a:lnTo>
                <a:lnTo>
                  <a:pt x="1063688" y="607504"/>
                </a:lnTo>
                <a:lnTo>
                  <a:pt x="1108963" y="599827"/>
                </a:lnTo>
                <a:lnTo>
                  <a:pt x="1156188" y="592669"/>
                </a:lnTo>
                <a:lnTo>
                  <a:pt x="1206550" y="585546"/>
                </a:lnTo>
                <a:lnTo>
                  <a:pt x="1261237" y="577976"/>
                </a:lnTo>
                <a:lnTo>
                  <a:pt x="1304194" y="572338"/>
                </a:lnTo>
                <a:lnTo>
                  <a:pt x="1349519" y="567026"/>
                </a:lnTo>
                <a:lnTo>
                  <a:pt x="1396788" y="561988"/>
                </a:lnTo>
                <a:lnTo>
                  <a:pt x="1445580" y="557174"/>
                </a:lnTo>
                <a:lnTo>
                  <a:pt x="1495471" y="552532"/>
                </a:lnTo>
                <a:lnTo>
                  <a:pt x="1546040" y="548009"/>
                </a:lnTo>
                <a:lnTo>
                  <a:pt x="1596864" y="543556"/>
                </a:lnTo>
                <a:lnTo>
                  <a:pt x="1647520" y="539120"/>
                </a:lnTo>
                <a:lnTo>
                  <a:pt x="1697585" y="534649"/>
                </a:lnTo>
                <a:lnTo>
                  <a:pt x="1746638" y="530092"/>
                </a:lnTo>
                <a:lnTo>
                  <a:pt x="1794256" y="525398"/>
                </a:lnTo>
                <a:lnTo>
                  <a:pt x="1845264" y="520209"/>
                </a:lnTo>
                <a:lnTo>
                  <a:pt x="1895523" y="515127"/>
                </a:lnTo>
                <a:lnTo>
                  <a:pt x="1945193" y="510105"/>
                </a:lnTo>
                <a:lnTo>
                  <a:pt x="1994432" y="505099"/>
                </a:lnTo>
                <a:lnTo>
                  <a:pt x="2043398" y="500062"/>
                </a:lnTo>
                <a:lnTo>
                  <a:pt x="2092249" y="494949"/>
                </a:lnTo>
                <a:lnTo>
                  <a:pt x="2141145" y="489714"/>
                </a:lnTo>
                <a:lnTo>
                  <a:pt x="2190244" y="484311"/>
                </a:lnTo>
                <a:lnTo>
                  <a:pt x="2239703" y="478696"/>
                </a:lnTo>
                <a:lnTo>
                  <a:pt x="2289683" y="472820"/>
                </a:lnTo>
                <a:lnTo>
                  <a:pt x="2339879" y="466759"/>
                </a:lnTo>
                <a:lnTo>
                  <a:pt x="2389901" y="460539"/>
                </a:lnTo>
                <a:lnTo>
                  <a:pt x="2439884" y="454162"/>
                </a:lnTo>
                <a:lnTo>
                  <a:pt x="2489967" y="447630"/>
                </a:lnTo>
                <a:lnTo>
                  <a:pt x="2540285" y="440944"/>
                </a:lnTo>
                <a:lnTo>
                  <a:pt x="2590977" y="434105"/>
                </a:lnTo>
                <a:lnTo>
                  <a:pt x="2642180" y="427115"/>
                </a:lnTo>
                <a:lnTo>
                  <a:pt x="2694030" y="419976"/>
                </a:lnTo>
                <a:lnTo>
                  <a:pt x="2746665" y="412690"/>
                </a:lnTo>
                <a:lnTo>
                  <a:pt x="2800222" y="405256"/>
                </a:lnTo>
                <a:lnTo>
                  <a:pt x="2850210" y="398399"/>
                </a:lnTo>
                <a:lnTo>
                  <a:pt x="2901638" y="391462"/>
                </a:lnTo>
                <a:lnTo>
                  <a:pt x="2954151" y="384428"/>
                </a:lnTo>
                <a:lnTo>
                  <a:pt x="3007397" y="377282"/>
                </a:lnTo>
                <a:lnTo>
                  <a:pt x="3061020" y="370007"/>
                </a:lnTo>
                <a:lnTo>
                  <a:pt x="3114665" y="362585"/>
                </a:lnTo>
                <a:lnTo>
                  <a:pt x="3167979" y="355001"/>
                </a:lnTo>
                <a:lnTo>
                  <a:pt x="3220608" y="347238"/>
                </a:lnTo>
                <a:lnTo>
                  <a:pt x="3272196" y="339279"/>
                </a:lnTo>
                <a:lnTo>
                  <a:pt x="3322389" y="331107"/>
                </a:lnTo>
                <a:lnTo>
                  <a:pt x="3370833" y="322706"/>
                </a:lnTo>
                <a:lnTo>
                  <a:pt x="3422573" y="313052"/>
                </a:lnTo>
                <a:lnTo>
                  <a:pt x="3473445" y="302908"/>
                </a:lnTo>
                <a:lnTo>
                  <a:pt x="3523405" y="292387"/>
                </a:lnTo>
                <a:lnTo>
                  <a:pt x="3572406" y="281603"/>
                </a:lnTo>
                <a:lnTo>
                  <a:pt x="3620404" y="270668"/>
                </a:lnTo>
                <a:lnTo>
                  <a:pt x="3667355" y="259695"/>
                </a:lnTo>
                <a:lnTo>
                  <a:pt x="3713213" y="248797"/>
                </a:lnTo>
                <a:lnTo>
                  <a:pt x="3757934" y="238086"/>
                </a:lnTo>
                <a:lnTo>
                  <a:pt x="3801471" y="227675"/>
                </a:lnTo>
                <a:lnTo>
                  <a:pt x="3843781" y="217677"/>
                </a:lnTo>
                <a:lnTo>
                  <a:pt x="3900222" y="204352"/>
                </a:lnTo>
                <a:lnTo>
                  <a:pt x="3951834" y="191940"/>
                </a:lnTo>
                <a:lnTo>
                  <a:pt x="4000519" y="179985"/>
                </a:lnTo>
                <a:lnTo>
                  <a:pt x="4048183" y="168033"/>
                </a:lnTo>
                <a:lnTo>
                  <a:pt x="4096728" y="155627"/>
                </a:lnTo>
                <a:lnTo>
                  <a:pt x="4148059" y="142313"/>
                </a:lnTo>
                <a:lnTo>
                  <a:pt x="4204081" y="127634"/>
                </a:lnTo>
                <a:lnTo>
                  <a:pt x="4248471" y="115807"/>
                </a:lnTo>
                <a:lnTo>
                  <a:pt x="4297903" y="102449"/>
                </a:lnTo>
                <a:lnTo>
                  <a:pt x="4350665" y="88056"/>
                </a:lnTo>
                <a:lnTo>
                  <a:pt x="4405045" y="73124"/>
                </a:lnTo>
                <a:lnTo>
                  <a:pt x="4459335" y="58150"/>
                </a:lnTo>
                <a:lnTo>
                  <a:pt x="4511822" y="43629"/>
                </a:lnTo>
                <a:lnTo>
                  <a:pt x="4560796" y="30057"/>
                </a:lnTo>
                <a:lnTo>
                  <a:pt x="4604547" y="17931"/>
                </a:lnTo>
                <a:lnTo>
                  <a:pt x="4641364" y="7746"/>
                </a:lnTo>
                <a:lnTo>
                  <a:pt x="4669535" y="0"/>
                </a:lnTo>
              </a:path>
            </a:pathLst>
          </a:custGeom>
          <a:ln w="3810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3750057" y="3380231"/>
            <a:ext cx="6206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solidFill>
                  <a:srgbClr val="E69138"/>
                </a:solidFill>
                <a:latin typeface="Arial MT"/>
                <a:cs typeface="Arial MT"/>
              </a:rPr>
              <a:t>Val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4" name="object 14"/>
          <p:cNvSpPr txBox="1"/>
          <p:nvPr/>
        </p:nvSpPr>
        <p:spPr>
          <a:xfrm>
            <a:off x="9099296" y="6433893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89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01791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0" y="348487"/>
            <a:ext cx="6280573" cy="4306147"/>
            <a:chOff x="1619250" y="261365"/>
            <a:chExt cx="4710430" cy="3229610"/>
          </a:xfrm>
        </p:grpSpPr>
        <p:sp>
          <p:nvSpPr>
            <p:cNvPr id="3" name="object 3"/>
            <p:cNvSpPr/>
            <p:nvPr/>
          </p:nvSpPr>
          <p:spPr>
            <a:xfrm>
              <a:off x="1619250" y="261365"/>
              <a:ext cx="4710430" cy="3229610"/>
            </a:xfrm>
            <a:custGeom>
              <a:avLst/>
              <a:gdLst/>
              <a:ahLst/>
              <a:cxnLst/>
              <a:rect l="l" t="t" r="r" b="b"/>
              <a:pathLst>
                <a:path w="4710430" h="3229610">
                  <a:moveTo>
                    <a:pt x="4710303" y="3191256"/>
                  </a:moveTo>
                  <a:lnTo>
                    <a:pt x="4691253" y="3181731"/>
                  </a:lnTo>
                  <a:lnTo>
                    <a:pt x="4634103" y="3153156"/>
                  </a:lnTo>
                  <a:lnTo>
                    <a:pt x="4634103" y="3181731"/>
                  </a:lnTo>
                  <a:lnTo>
                    <a:pt x="47625" y="3181731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190494"/>
                  </a:lnTo>
                  <a:lnTo>
                    <a:pt x="38100" y="3190494"/>
                  </a:lnTo>
                  <a:lnTo>
                    <a:pt x="38100" y="3200781"/>
                  </a:lnTo>
                  <a:lnTo>
                    <a:pt x="4634103" y="3200781"/>
                  </a:lnTo>
                  <a:lnTo>
                    <a:pt x="4634103" y="3229368"/>
                  </a:lnTo>
                  <a:lnTo>
                    <a:pt x="4691253" y="3200781"/>
                  </a:lnTo>
                  <a:lnTo>
                    <a:pt x="4710303" y="319125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60398" y="1480565"/>
              <a:ext cx="4631690" cy="1772920"/>
            </a:xfrm>
            <a:custGeom>
              <a:avLst/>
              <a:gdLst/>
              <a:ahLst/>
              <a:cxnLst/>
              <a:rect l="l" t="t" r="r" b="b"/>
              <a:pathLst>
                <a:path w="4631690" h="1772920">
                  <a:moveTo>
                    <a:pt x="0" y="1772412"/>
                  </a:moveTo>
                  <a:lnTo>
                    <a:pt x="8283" y="1743109"/>
                  </a:lnTo>
                  <a:lnTo>
                    <a:pt x="18543" y="1705582"/>
                  </a:lnTo>
                  <a:lnTo>
                    <a:pt x="30521" y="1661199"/>
                  </a:lnTo>
                  <a:lnTo>
                    <a:pt x="43956" y="1611328"/>
                  </a:lnTo>
                  <a:lnTo>
                    <a:pt x="58586" y="1557339"/>
                  </a:lnTo>
                  <a:lnTo>
                    <a:pt x="74152" y="1500600"/>
                  </a:lnTo>
                  <a:lnTo>
                    <a:pt x="90392" y="1442479"/>
                  </a:lnTo>
                  <a:lnTo>
                    <a:pt x="107046" y="1384347"/>
                  </a:lnTo>
                  <a:lnTo>
                    <a:pt x="123854" y="1327570"/>
                  </a:lnTo>
                  <a:lnTo>
                    <a:pt x="140555" y="1273519"/>
                  </a:lnTo>
                  <a:lnTo>
                    <a:pt x="156888" y="1223562"/>
                  </a:lnTo>
                  <a:lnTo>
                    <a:pt x="172593" y="1179068"/>
                  </a:lnTo>
                  <a:lnTo>
                    <a:pt x="191696" y="1124870"/>
                  </a:lnTo>
                  <a:lnTo>
                    <a:pt x="208853" y="1072593"/>
                  </a:lnTo>
                  <a:lnTo>
                    <a:pt x="225175" y="1022481"/>
                  </a:lnTo>
                  <a:lnTo>
                    <a:pt x="241773" y="974781"/>
                  </a:lnTo>
                  <a:lnTo>
                    <a:pt x="259758" y="929738"/>
                  </a:lnTo>
                  <a:lnTo>
                    <a:pt x="280241" y="887598"/>
                  </a:lnTo>
                  <a:lnTo>
                    <a:pt x="304334" y="848606"/>
                  </a:lnTo>
                  <a:lnTo>
                    <a:pt x="333147" y="813008"/>
                  </a:lnTo>
                  <a:lnTo>
                    <a:pt x="367791" y="781050"/>
                  </a:lnTo>
                  <a:lnTo>
                    <a:pt x="402885" y="756393"/>
                  </a:lnTo>
                  <a:lnTo>
                    <a:pt x="440056" y="736030"/>
                  </a:lnTo>
                  <a:lnTo>
                    <a:pt x="479666" y="719215"/>
                  </a:lnTo>
                  <a:lnTo>
                    <a:pt x="522079" y="705207"/>
                  </a:lnTo>
                  <a:lnTo>
                    <a:pt x="567658" y="693261"/>
                  </a:lnTo>
                  <a:lnTo>
                    <a:pt x="616764" y="682633"/>
                  </a:lnTo>
                  <a:lnTo>
                    <a:pt x="669762" y="672579"/>
                  </a:lnTo>
                  <a:lnTo>
                    <a:pt x="727013" y="662356"/>
                  </a:lnTo>
                  <a:lnTo>
                    <a:pt x="788880" y="651221"/>
                  </a:lnTo>
                  <a:lnTo>
                    <a:pt x="855726" y="638429"/>
                  </a:lnTo>
                  <a:lnTo>
                    <a:pt x="896132" y="630660"/>
                  </a:lnTo>
                  <a:lnTo>
                    <a:pt x="939939" y="622819"/>
                  </a:lnTo>
                  <a:lnTo>
                    <a:pt x="986720" y="614925"/>
                  </a:lnTo>
                  <a:lnTo>
                    <a:pt x="1036050" y="606996"/>
                  </a:lnTo>
                  <a:lnTo>
                    <a:pt x="1087506" y="599053"/>
                  </a:lnTo>
                  <a:lnTo>
                    <a:pt x="1140662" y="591114"/>
                  </a:lnTo>
                  <a:lnTo>
                    <a:pt x="1195093" y="583198"/>
                  </a:lnTo>
                  <a:lnTo>
                    <a:pt x="1250375" y="575326"/>
                  </a:lnTo>
                  <a:lnTo>
                    <a:pt x="1306083" y="567515"/>
                  </a:lnTo>
                  <a:lnTo>
                    <a:pt x="1361793" y="559785"/>
                  </a:lnTo>
                  <a:lnTo>
                    <a:pt x="1417078" y="552156"/>
                  </a:lnTo>
                  <a:lnTo>
                    <a:pt x="1471516" y="544646"/>
                  </a:lnTo>
                  <a:lnTo>
                    <a:pt x="1524680" y="537275"/>
                  </a:lnTo>
                  <a:lnTo>
                    <a:pt x="1576146" y="530062"/>
                  </a:lnTo>
                  <a:lnTo>
                    <a:pt x="1625490" y="523026"/>
                  </a:lnTo>
                  <a:lnTo>
                    <a:pt x="1672286" y="516187"/>
                  </a:lnTo>
                  <a:lnTo>
                    <a:pt x="1716110" y="509563"/>
                  </a:lnTo>
                  <a:lnTo>
                    <a:pt x="1756537" y="503174"/>
                  </a:lnTo>
                  <a:lnTo>
                    <a:pt x="1821901" y="492255"/>
                  </a:lnTo>
                  <a:lnTo>
                    <a:pt x="1880042" y="481933"/>
                  </a:lnTo>
                  <a:lnTo>
                    <a:pt x="1932288" y="472143"/>
                  </a:lnTo>
                  <a:lnTo>
                    <a:pt x="1979963" y="462820"/>
                  </a:lnTo>
                  <a:lnTo>
                    <a:pt x="2024395" y="453898"/>
                  </a:lnTo>
                  <a:lnTo>
                    <a:pt x="2066911" y="445310"/>
                  </a:lnTo>
                  <a:lnTo>
                    <a:pt x="2108837" y="436993"/>
                  </a:lnTo>
                  <a:lnTo>
                    <a:pt x="2151500" y="428880"/>
                  </a:lnTo>
                  <a:lnTo>
                    <a:pt x="2196227" y="420905"/>
                  </a:lnTo>
                  <a:lnTo>
                    <a:pt x="2244343" y="413004"/>
                  </a:lnTo>
                  <a:lnTo>
                    <a:pt x="2295426" y="405231"/>
                  </a:lnTo>
                  <a:lnTo>
                    <a:pt x="2347743" y="397686"/>
                  </a:lnTo>
                  <a:lnTo>
                    <a:pt x="2400892" y="390369"/>
                  </a:lnTo>
                  <a:lnTo>
                    <a:pt x="2454471" y="383277"/>
                  </a:lnTo>
                  <a:lnTo>
                    <a:pt x="2508075" y="376412"/>
                  </a:lnTo>
                  <a:lnTo>
                    <a:pt x="2561302" y="369771"/>
                  </a:lnTo>
                  <a:lnTo>
                    <a:pt x="2613749" y="363354"/>
                  </a:lnTo>
                  <a:lnTo>
                    <a:pt x="2665012" y="357160"/>
                  </a:lnTo>
                  <a:lnTo>
                    <a:pt x="2714689" y="351189"/>
                  </a:lnTo>
                  <a:lnTo>
                    <a:pt x="2762377" y="345439"/>
                  </a:lnTo>
                  <a:lnTo>
                    <a:pt x="2819299" y="338726"/>
                  </a:lnTo>
                  <a:lnTo>
                    <a:pt x="2874002" y="332591"/>
                  </a:lnTo>
                  <a:lnTo>
                    <a:pt x="2926835" y="326899"/>
                  </a:lnTo>
                  <a:lnTo>
                    <a:pt x="2978150" y="321516"/>
                  </a:lnTo>
                  <a:lnTo>
                    <a:pt x="3028298" y="316305"/>
                  </a:lnTo>
                  <a:lnTo>
                    <a:pt x="3077630" y="311132"/>
                  </a:lnTo>
                  <a:lnTo>
                    <a:pt x="3126498" y="305860"/>
                  </a:lnTo>
                  <a:lnTo>
                    <a:pt x="3175254" y="300355"/>
                  </a:lnTo>
                  <a:lnTo>
                    <a:pt x="3230470" y="294392"/>
                  </a:lnTo>
                  <a:lnTo>
                    <a:pt x="3284691" y="289042"/>
                  </a:lnTo>
                  <a:lnTo>
                    <a:pt x="3337979" y="283846"/>
                  </a:lnTo>
                  <a:lnTo>
                    <a:pt x="3390397" y="278343"/>
                  </a:lnTo>
                  <a:lnTo>
                    <a:pt x="3442005" y="272074"/>
                  </a:lnTo>
                  <a:lnTo>
                    <a:pt x="3492868" y="264578"/>
                  </a:lnTo>
                  <a:lnTo>
                    <a:pt x="3543046" y="255397"/>
                  </a:lnTo>
                  <a:lnTo>
                    <a:pt x="3592061" y="243975"/>
                  </a:lnTo>
                  <a:lnTo>
                    <a:pt x="3639699" y="230614"/>
                  </a:lnTo>
                  <a:lnTo>
                    <a:pt x="3686417" y="215971"/>
                  </a:lnTo>
                  <a:lnTo>
                    <a:pt x="3732673" y="200704"/>
                  </a:lnTo>
                  <a:lnTo>
                    <a:pt x="3778925" y="185471"/>
                  </a:lnTo>
                  <a:lnTo>
                    <a:pt x="3825630" y="170928"/>
                  </a:lnTo>
                  <a:lnTo>
                    <a:pt x="3873246" y="157734"/>
                  </a:lnTo>
                  <a:lnTo>
                    <a:pt x="3921212" y="145871"/>
                  </a:lnTo>
                  <a:lnTo>
                    <a:pt x="3968863" y="134819"/>
                  </a:lnTo>
                  <a:lnTo>
                    <a:pt x="4016660" y="124317"/>
                  </a:lnTo>
                  <a:lnTo>
                    <a:pt x="4065067" y="114100"/>
                  </a:lnTo>
                  <a:lnTo>
                    <a:pt x="4114544" y="103908"/>
                  </a:lnTo>
                  <a:lnTo>
                    <a:pt x="4165554" y="93479"/>
                  </a:lnTo>
                  <a:lnTo>
                    <a:pt x="4218559" y="82550"/>
                  </a:lnTo>
                  <a:lnTo>
                    <a:pt x="4269757" y="72022"/>
                  </a:lnTo>
                  <a:lnTo>
                    <a:pt x="4326701" y="60507"/>
                  </a:lnTo>
                  <a:lnTo>
                    <a:pt x="4386577" y="48527"/>
                  </a:lnTo>
                  <a:lnTo>
                    <a:pt x="4446571" y="36607"/>
                  </a:lnTo>
                  <a:lnTo>
                    <a:pt x="4503868" y="25271"/>
                  </a:lnTo>
                  <a:lnTo>
                    <a:pt x="4555654" y="15041"/>
                  </a:lnTo>
                  <a:lnTo>
                    <a:pt x="4599115" y="6443"/>
                  </a:lnTo>
                  <a:lnTo>
                    <a:pt x="4631436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296" y="495469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7161" y="4817195"/>
            <a:ext cx="6096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6136" y="1514855"/>
            <a:ext cx="9601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Train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1063" y="585369"/>
            <a:ext cx="4684605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2400" dirty="0"/>
              <a:t>Huge</a:t>
            </a:r>
            <a:r>
              <a:rPr sz="2400" spc="-13" dirty="0"/>
              <a:t> </a:t>
            </a:r>
            <a:r>
              <a:rPr sz="2400" dirty="0"/>
              <a:t>train</a:t>
            </a:r>
            <a:r>
              <a:rPr sz="2400" spc="-33" dirty="0"/>
              <a:t> </a:t>
            </a:r>
            <a:r>
              <a:rPr sz="2400" dirty="0"/>
              <a:t>/</a:t>
            </a:r>
            <a:r>
              <a:rPr sz="2400" spc="-7" dirty="0"/>
              <a:t> </a:t>
            </a:r>
            <a:r>
              <a:rPr sz="2400" dirty="0"/>
              <a:t>val</a:t>
            </a:r>
            <a:r>
              <a:rPr sz="2400" spc="-20" dirty="0"/>
              <a:t> </a:t>
            </a:r>
            <a:r>
              <a:rPr sz="2400" dirty="0"/>
              <a:t>gap</a:t>
            </a:r>
            <a:r>
              <a:rPr sz="2400" spc="-7" dirty="0"/>
              <a:t> </a:t>
            </a:r>
            <a:r>
              <a:rPr sz="2400" spc="-27" dirty="0"/>
              <a:t>means </a:t>
            </a:r>
            <a:r>
              <a:rPr sz="2400" dirty="0"/>
              <a:t>overfitting!</a:t>
            </a:r>
            <a:r>
              <a:rPr sz="2400" spc="-67" dirty="0"/>
              <a:t> </a:t>
            </a:r>
            <a:r>
              <a:rPr sz="2400" dirty="0"/>
              <a:t>Increase</a:t>
            </a:r>
            <a:r>
              <a:rPr sz="2400" spc="-53" dirty="0"/>
              <a:t> </a:t>
            </a:r>
            <a:r>
              <a:rPr sz="2400" spc="-13" dirty="0"/>
              <a:t>regularization, </a:t>
            </a:r>
            <a:r>
              <a:rPr sz="2400" dirty="0"/>
              <a:t>get</a:t>
            </a:r>
            <a:r>
              <a:rPr sz="2400" spc="-20" dirty="0"/>
              <a:t> </a:t>
            </a:r>
            <a:r>
              <a:rPr sz="2400" dirty="0"/>
              <a:t>more</a:t>
            </a:r>
            <a:r>
              <a:rPr sz="2400" spc="-27" dirty="0"/>
              <a:t> data</a:t>
            </a:r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224023" y="3162979"/>
            <a:ext cx="6055360" cy="1363980"/>
          </a:xfrm>
          <a:custGeom>
            <a:avLst/>
            <a:gdLst/>
            <a:ahLst/>
            <a:cxnLst/>
            <a:rect l="l" t="t" r="r" b="b"/>
            <a:pathLst>
              <a:path w="4541520" h="1022985">
                <a:moveTo>
                  <a:pt x="0" y="1022475"/>
                </a:moveTo>
                <a:lnTo>
                  <a:pt x="10491" y="992968"/>
                </a:lnTo>
                <a:lnTo>
                  <a:pt x="23447" y="953811"/>
                </a:lnTo>
                <a:lnTo>
                  <a:pt x="38655" y="907173"/>
                </a:lnTo>
                <a:lnTo>
                  <a:pt x="55897" y="855220"/>
                </a:lnTo>
                <a:lnTo>
                  <a:pt x="74959" y="800118"/>
                </a:lnTo>
                <a:lnTo>
                  <a:pt x="95626" y="744035"/>
                </a:lnTo>
                <a:lnTo>
                  <a:pt x="117682" y="689137"/>
                </a:lnTo>
                <a:lnTo>
                  <a:pt x="140911" y="637591"/>
                </a:lnTo>
                <a:lnTo>
                  <a:pt x="165100" y="591564"/>
                </a:lnTo>
                <a:lnTo>
                  <a:pt x="190178" y="549290"/>
                </a:lnTo>
                <a:lnTo>
                  <a:pt x="216263" y="507719"/>
                </a:lnTo>
                <a:lnTo>
                  <a:pt x="243543" y="467095"/>
                </a:lnTo>
                <a:lnTo>
                  <a:pt x="272206" y="427658"/>
                </a:lnTo>
                <a:lnTo>
                  <a:pt x="302440" y="389653"/>
                </a:lnTo>
                <a:lnTo>
                  <a:pt x="334433" y="353322"/>
                </a:lnTo>
                <a:lnTo>
                  <a:pt x="368373" y="318906"/>
                </a:lnTo>
                <a:lnTo>
                  <a:pt x="404449" y="286648"/>
                </a:lnTo>
                <a:lnTo>
                  <a:pt x="442849" y="256792"/>
                </a:lnTo>
                <a:lnTo>
                  <a:pt x="484600" y="229401"/>
                </a:lnTo>
                <a:lnTo>
                  <a:pt x="530030" y="204328"/>
                </a:lnTo>
                <a:lnTo>
                  <a:pt x="578273" y="181368"/>
                </a:lnTo>
                <a:lnTo>
                  <a:pt x="628463" y="160318"/>
                </a:lnTo>
                <a:lnTo>
                  <a:pt x="679735" y="140974"/>
                </a:lnTo>
                <a:lnTo>
                  <a:pt x="731223" y="123132"/>
                </a:lnTo>
                <a:lnTo>
                  <a:pt x="782062" y="106588"/>
                </a:lnTo>
                <a:lnTo>
                  <a:pt x="831387" y="91138"/>
                </a:lnTo>
                <a:lnTo>
                  <a:pt x="878332" y="76579"/>
                </a:lnTo>
                <a:lnTo>
                  <a:pt x="928247" y="61446"/>
                </a:lnTo>
                <a:lnTo>
                  <a:pt x="976163" y="47956"/>
                </a:lnTo>
                <a:lnTo>
                  <a:pt x="1022785" y="36110"/>
                </a:lnTo>
                <a:lnTo>
                  <a:pt x="1068816" y="25906"/>
                </a:lnTo>
                <a:lnTo>
                  <a:pt x="1114960" y="17346"/>
                </a:lnTo>
                <a:lnTo>
                  <a:pt x="1161921" y="10428"/>
                </a:lnTo>
                <a:lnTo>
                  <a:pt x="1210403" y="5154"/>
                </a:lnTo>
                <a:lnTo>
                  <a:pt x="1261109" y="1522"/>
                </a:lnTo>
                <a:lnTo>
                  <a:pt x="1308041" y="0"/>
                </a:lnTo>
                <a:lnTo>
                  <a:pt x="1356108" y="263"/>
                </a:lnTo>
                <a:lnTo>
                  <a:pt x="1405156" y="2068"/>
                </a:lnTo>
                <a:lnTo>
                  <a:pt x="1455032" y="5167"/>
                </a:lnTo>
                <a:lnTo>
                  <a:pt x="1505582" y="9316"/>
                </a:lnTo>
                <a:lnTo>
                  <a:pt x="1556653" y="14269"/>
                </a:lnTo>
                <a:lnTo>
                  <a:pt x="1608090" y="19780"/>
                </a:lnTo>
                <a:lnTo>
                  <a:pt x="1659741" y="25604"/>
                </a:lnTo>
                <a:lnTo>
                  <a:pt x="1711452" y="31494"/>
                </a:lnTo>
                <a:lnTo>
                  <a:pt x="1757315" y="37282"/>
                </a:lnTo>
                <a:lnTo>
                  <a:pt x="1802163" y="43994"/>
                </a:lnTo>
                <a:lnTo>
                  <a:pt x="1846559" y="51427"/>
                </a:lnTo>
                <a:lnTo>
                  <a:pt x="1891064" y="59377"/>
                </a:lnTo>
                <a:lnTo>
                  <a:pt x="1936242" y="67641"/>
                </a:lnTo>
                <a:lnTo>
                  <a:pt x="1982653" y="76016"/>
                </a:lnTo>
                <a:lnTo>
                  <a:pt x="2030862" y="84298"/>
                </a:lnTo>
                <a:lnTo>
                  <a:pt x="2081430" y="92283"/>
                </a:lnTo>
                <a:lnTo>
                  <a:pt x="2134919" y="99769"/>
                </a:lnTo>
                <a:lnTo>
                  <a:pt x="2191893" y="106551"/>
                </a:lnTo>
                <a:lnTo>
                  <a:pt x="2235367" y="111011"/>
                </a:lnTo>
                <a:lnTo>
                  <a:pt x="2281336" y="115262"/>
                </a:lnTo>
                <a:lnTo>
                  <a:pt x="2329422" y="119330"/>
                </a:lnTo>
                <a:lnTo>
                  <a:pt x="2379247" y="123240"/>
                </a:lnTo>
                <a:lnTo>
                  <a:pt x="2430434" y="127016"/>
                </a:lnTo>
                <a:lnTo>
                  <a:pt x="2482604" y="130684"/>
                </a:lnTo>
                <a:lnTo>
                  <a:pt x="2535380" y="134269"/>
                </a:lnTo>
                <a:lnTo>
                  <a:pt x="2588383" y="137795"/>
                </a:lnTo>
                <a:lnTo>
                  <a:pt x="2641235" y="141288"/>
                </a:lnTo>
                <a:lnTo>
                  <a:pt x="2693559" y="144773"/>
                </a:lnTo>
                <a:lnTo>
                  <a:pt x="2744977" y="148275"/>
                </a:lnTo>
                <a:lnTo>
                  <a:pt x="2795110" y="151818"/>
                </a:lnTo>
                <a:lnTo>
                  <a:pt x="2843581" y="155428"/>
                </a:lnTo>
                <a:lnTo>
                  <a:pt x="2890011" y="159129"/>
                </a:lnTo>
                <a:lnTo>
                  <a:pt x="2947041" y="163909"/>
                </a:lnTo>
                <a:lnTo>
                  <a:pt x="3002833" y="168689"/>
                </a:lnTo>
                <a:lnTo>
                  <a:pt x="3057458" y="173469"/>
                </a:lnTo>
                <a:lnTo>
                  <a:pt x="3110982" y="178248"/>
                </a:lnTo>
                <a:lnTo>
                  <a:pt x="3163472" y="183028"/>
                </a:lnTo>
                <a:lnTo>
                  <a:pt x="3214996" y="187808"/>
                </a:lnTo>
                <a:lnTo>
                  <a:pt x="3265622" y="192588"/>
                </a:lnTo>
                <a:lnTo>
                  <a:pt x="3315418" y="197368"/>
                </a:lnTo>
                <a:lnTo>
                  <a:pt x="3364450" y="202147"/>
                </a:lnTo>
                <a:lnTo>
                  <a:pt x="3412787" y="206927"/>
                </a:lnTo>
                <a:lnTo>
                  <a:pt x="3460496" y="211707"/>
                </a:lnTo>
                <a:lnTo>
                  <a:pt x="3517555" y="217549"/>
                </a:lnTo>
                <a:lnTo>
                  <a:pt x="3572907" y="223391"/>
                </a:lnTo>
                <a:lnTo>
                  <a:pt x="3626800" y="229233"/>
                </a:lnTo>
                <a:lnTo>
                  <a:pt x="3679482" y="235075"/>
                </a:lnTo>
                <a:lnTo>
                  <a:pt x="3731202" y="240917"/>
                </a:lnTo>
                <a:lnTo>
                  <a:pt x="3782210" y="246759"/>
                </a:lnTo>
                <a:lnTo>
                  <a:pt x="3832754" y="252601"/>
                </a:lnTo>
                <a:lnTo>
                  <a:pt x="3883082" y="258443"/>
                </a:lnTo>
                <a:lnTo>
                  <a:pt x="3933444" y="264285"/>
                </a:lnTo>
                <a:lnTo>
                  <a:pt x="3984912" y="270123"/>
                </a:lnTo>
                <a:lnTo>
                  <a:pt x="4037774" y="275953"/>
                </a:lnTo>
                <a:lnTo>
                  <a:pt x="4091102" y="281778"/>
                </a:lnTo>
                <a:lnTo>
                  <a:pt x="4143966" y="287600"/>
                </a:lnTo>
                <a:lnTo>
                  <a:pt x="4195436" y="293421"/>
                </a:lnTo>
                <a:lnTo>
                  <a:pt x="4244584" y="299243"/>
                </a:lnTo>
                <a:lnTo>
                  <a:pt x="4290480" y="305068"/>
                </a:lnTo>
                <a:lnTo>
                  <a:pt x="4332195" y="310898"/>
                </a:lnTo>
                <a:lnTo>
                  <a:pt x="4434488" y="331113"/>
                </a:lnTo>
                <a:lnTo>
                  <a:pt x="4482353" y="346311"/>
                </a:lnTo>
                <a:lnTo>
                  <a:pt x="4516622" y="359866"/>
                </a:lnTo>
                <a:lnTo>
                  <a:pt x="4541520" y="369314"/>
                </a:lnTo>
              </a:path>
            </a:pathLst>
          </a:custGeom>
          <a:ln w="3810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3750057" y="3380231"/>
            <a:ext cx="6206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solidFill>
                  <a:srgbClr val="E69138"/>
                </a:solidFill>
                <a:latin typeface="Arial MT"/>
                <a:cs typeface="Arial MT"/>
              </a:rPr>
              <a:t>Val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200325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0" y="348487"/>
            <a:ext cx="6280573" cy="4306147"/>
            <a:chOff x="1619250" y="261365"/>
            <a:chExt cx="4710430" cy="3229610"/>
          </a:xfrm>
        </p:grpSpPr>
        <p:sp>
          <p:nvSpPr>
            <p:cNvPr id="3" name="object 3"/>
            <p:cNvSpPr/>
            <p:nvPr/>
          </p:nvSpPr>
          <p:spPr>
            <a:xfrm>
              <a:off x="1619250" y="261365"/>
              <a:ext cx="4710430" cy="3229610"/>
            </a:xfrm>
            <a:custGeom>
              <a:avLst/>
              <a:gdLst/>
              <a:ahLst/>
              <a:cxnLst/>
              <a:rect l="l" t="t" r="r" b="b"/>
              <a:pathLst>
                <a:path w="4710430" h="3229610">
                  <a:moveTo>
                    <a:pt x="4710303" y="3191256"/>
                  </a:moveTo>
                  <a:lnTo>
                    <a:pt x="4691253" y="3181731"/>
                  </a:lnTo>
                  <a:lnTo>
                    <a:pt x="4634103" y="3153156"/>
                  </a:lnTo>
                  <a:lnTo>
                    <a:pt x="4634103" y="3181731"/>
                  </a:lnTo>
                  <a:lnTo>
                    <a:pt x="47625" y="3181731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190494"/>
                  </a:lnTo>
                  <a:lnTo>
                    <a:pt x="38100" y="3190494"/>
                  </a:lnTo>
                  <a:lnTo>
                    <a:pt x="38100" y="3200781"/>
                  </a:lnTo>
                  <a:lnTo>
                    <a:pt x="4634103" y="3200781"/>
                  </a:lnTo>
                  <a:lnTo>
                    <a:pt x="4634103" y="3229368"/>
                  </a:lnTo>
                  <a:lnTo>
                    <a:pt x="4691253" y="3200781"/>
                  </a:lnTo>
                  <a:lnTo>
                    <a:pt x="4710303" y="319125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60398" y="1480565"/>
              <a:ext cx="4631690" cy="1772920"/>
            </a:xfrm>
            <a:custGeom>
              <a:avLst/>
              <a:gdLst/>
              <a:ahLst/>
              <a:cxnLst/>
              <a:rect l="l" t="t" r="r" b="b"/>
              <a:pathLst>
                <a:path w="4631690" h="1772920">
                  <a:moveTo>
                    <a:pt x="0" y="1772412"/>
                  </a:moveTo>
                  <a:lnTo>
                    <a:pt x="8283" y="1743109"/>
                  </a:lnTo>
                  <a:lnTo>
                    <a:pt x="18543" y="1705582"/>
                  </a:lnTo>
                  <a:lnTo>
                    <a:pt x="30521" y="1661199"/>
                  </a:lnTo>
                  <a:lnTo>
                    <a:pt x="43956" y="1611328"/>
                  </a:lnTo>
                  <a:lnTo>
                    <a:pt x="58586" y="1557339"/>
                  </a:lnTo>
                  <a:lnTo>
                    <a:pt x="74152" y="1500600"/>
                  </a:lnTo>
                  <a:lnTo>
                    <a:pt x="90392" y="1442479"/>
                  </a:lnTo>
                  <a:lnTo>
                    <a:pt x="107046" y="1384347"/>
                  </a:lnTo>
                  <a:lnTo>
                    <a:pt x="123854" y="1327570"/>
                  </a:lnTo>
                  <a:lnTo>
                    <a:pt x="140555" y="1273519"/>
                  </a:lnTo>
                  <a:lnTo>
                    <a:pt x="156888" y="1223562"/>
                  </a:lnTo>
                  <a:lnTo>
                    <a:pt x="172593" y="1179068"/>
                  </a:lnTo>
                  <a:lnTo>
                    <a:pt x="191696" y="1124870"/>
                  </a:lnTo>
                  <a:lnTo>
                    <a:pt x="208853" y="1072593"/>
                  </a:lnTo>
                  <a:lnTo>
                    <a:pt x="225175" y="1022481"/>
                  </a:lnTo>
                  <a:lnTo>
                    <a:pt x="241773" y="974781"/>
                  </a:lnTo>
                  <a:lnTo>
                    <a:pt x="259758" y="929738"/>
                  </a:lnTo>
                  <a:lnTo>
                    <a:pt x="280241" y="887598"/>
                  </a:lnTo>
                  <a:lnTo>
                    <a:pt x="304334" y="848606"/>
                  </a:lnTo>
                  <a:lnTo>
                    <a:pt x="333147" y="813008"/>
                  </a:lnTo>
                  <a:lnTo>
                    <a:pt x="367791" y="781050"/>
                  </a:lnTo>
                  <a:lnTo>
                    <a:pt x="402885" y="756393"/>
                  </a:lnTo>
                  <a:lnTo>
                    <a:pt x="440056" y="736030"/>
                  </a:lnTo>
                  <a:lnTo>
                    <a:pt x="479666" y="719215"/>
                  </a:lnTo>
                  <a:lnTo>
                    <a:pt x="522079" y="705207"/>
                  </a:lnTo>
                  <a:lnTo>
                    <a:pt x="567658" y="693261"/>
                  </a:lnTo>
                  <a:lnTo>
                    <a:pt x="616764" y="682633"/>
                  </a:lnTo>
                  <a:lnTo>
                    <a:pt x="669762" y="672579"/>
                  </a:lnTo>
                  <a:lnTo>
                    <a:pt x="727013" y="662356"/>
                  </a:lnTo>
                  <a:lnTo>
                    <a:pt x="788880" y="651221"/>
                  </a:lnTo>
                  <a:lnTo>
                    <a:pt x="855726" y="638429"/>
                  </a:lnTo>
                  <a:lnTo>
                    <a:pt x="896132" y="630660"/>
                  </a:lnTo>
                  <a:lnTo>
                    <a:pt x="939939" y="622819"/>
                  </a:lnTo>
                  <a:lnTo>
                    <a:pt x="986720" y="614925"/>
                  </a:lnTo>
                  <a:lnTo>
                    <a:pt x="1036050" y="606996"/>
                  </a:lnTo>
                  <a:lnTo>
                    <a:pt x="1087506" y="599053"/>
                  </a:lnTo>
                  <a:lnTo>
                    <a:pt x="1140662" y="591114"/>
                  </a:lnTo>
                  <a:lnTo>
                    <a:pt x="1195093" y="583198"/>
                  </a:lnTo>
                  <a:lnTo>
                    <a:pt x="1250375" y="575326"/>
                  </a:lnTo>
                  <a:lnTo>
                    <a:pt x="1306083" y="567515"/>
                  </a:lnTo>
                  <a:lnTo>
                    <a:pt x="1361793" y="559785"/>
                  </a:lnTo>
                  <a:lnTo>
                    <a:pt x="1417078" y="552156"/>
                  </a:lnTo>
                  <a:lnTo>
                    <a:pt x="1471516" y="544646"/>
                  </a:lnTo>
                  <a:lnTo>
                    <a:pt x="1524680" y="537275"/>
                  </a:lnTo>
                  <a:lnTo>
                    <a:pt x="1576146" y="530062"/>
                  </a:lnTo>
                  <a:lnTo>
                    <a:pt x="1625490" y="523026"/>
                  </a:lnTo>
                  <a:lnTo>
                    <a:pt x="1672286" y="516187"/>
                  </a:lnTo>
                  <a:lnTo>
                    <a:pt x="1716110" y="509563"/>
                  </a:lnTo>
                  <a:lnTo>
                    <a:pt x="1756537" y="503174"/>
                  </a:lnTo>
                  <a:lnTo>
                    <a:pt x="1821901" y="492255"/>
                  </a:lnTo>
                  <a:lnTo>
                    <a:pt x="1880042" y="481933"/>
                  </a:lnTo>
                  <a:lnTo>
                    <a:pt x="1932288" y="472143"/>
                  </a:lnTo>
                  <a:lnTo>
                    <a:pt x="1979963" y="462820"/>
                  </a:lnTo>
                  <a:lnTo>
                    <a:pt x="2024395" y="453898"/>
                  </a:lnTo>
                  <a:lnTo>
                    <a:pt x="2066911" y="445310"/>
                  </a:lnTo>
                  <a:lnTo>
                    <a:pt x="2108837" y="436993"/>
                  </a:lnTo>
                  <a:lnTo>
                    <a:pt x="2151500" y="428880"/>
                  </a:lnTo>
                  <a:lnTo>
                    <a:pt x="2196227" y="420905"/>
                  </a:lnTo>
                  <a:lnTo>
                    <a:pt x="2244343" y="413004"/>
                  </a:lnTo>
                  <a:lnTo>
                    <a:pt x="2295426" y="405231"/>
                  </a:lnTo>
                  <a:lnTo>
                    <a:pt x="2347743" y="397686"/>
                  </a:lnTo>
                  <a:lnTo>
                    <a:pt x="2400892" y="390369"/>
                  </a:lnTo>
                  <a:lnTo>
                    <a:pt x="2454471" y="383277"/>
                  </a:lnTo>
                  <a:lnTo>
                    <a:pt x="2508075" y="376412"/>
                  </a:lnTo>
                  <a:lnTo>
                    <a:pt x="2561302" y="369771"/>
                  </a:lnTo>
                  <a:lnTo>
                    <a:pt x="2613749" y="363354"/>
                  </a:lnTo>
                  <a:lnTo>
                    <a:pt x="2665012" y="357160"/>
                  </a:lnTo>
                  <a:lnTo>
                    <a:pt x="2714689" y="351189"/>
                  </a:lnTo>
                  <a:lnTo>
                    <a:pt x="2762377" y="345439"/>
                  </a:lnTo>
                  <a:lnTo>
                    <a:pt x="2819299" y="338726"/>
                  </a:lnTo>
                  <a:lnTo>
                    <a:pt x="2874002" y="332591"/>
                  </a:lnTo>
                  <a:lnTo>
                    <a:pt x="2926835" y="326899"/>
                  </a:lnTo>
                  <a:lnTo>
                    <a:pt x="2978150" y="321516"/>
                  </a:lnTo>
                  <a:lnTo>
                    <a:pt x="3028298" y="316305"/>
                  </a:lnTo>
                  <a:lnTo>
                    <a:pt x="3077630" y="311132"/>
                  </a:lnTo>
                  <a:lnTo>
                    <a:pt x="3126498" y="305860"/>
                  </a:lnTo>
                  <a:lnTo>
                    <a:pt x="3175254" y="300355"/>
                  </a:lnTo>
                  <a:lnTo>
                    <a:pt x="3230470" y="294392"/>
                  </a:lnTo>
                  <a:lnTo>
                    <a:pt x="3284691" y="289042"/>
                  </a:lnTo>
                  <a:lnTo>
                    <a:pt x="3337979" y="283846"/>
                  </a:lnTo>
                  <a:lnTo>
                    <a:pt x="3390397" y="278343"/>
                  </a:lnTo>
                  <a:lnTo>
                    <a:pt x="3442005" y="272074"/>
                  </a:lnTo>
                  <a:lnTo>
                    <a:pt x="3492868" y="264578"/>
                  </a:lnTo>
                  <a:lnTo>
                    <a:pt x="3543046" y="255397"/>
                  </a:lnTo>
                  <a:lnTo>
                    <a:pt x="3592061" y="243975"/>
                  </a:lnTo>
                  <a:lnTo>
                    <a:pt x="3639699" y="230614"/>
                  </a:lnTo>
                  <a:lnTo>
                    <a:pt x="3686417" y="215971"/>
                  </a:lnTo>
                  <a:lnTo>
                    <a:pt x="3732673" y="200704"/>
                  </a:lnTo>
                  <a:lnTo>
                    <a:pt x="3778925" y="185471"/>
                  </a:lnTo>
                  <a:lnTo>
                    <a:pt x="3825630" y="170928"/>
                  </a:lnTo>
                  <a:lnTo>
                    <a:pt x="3873246" y="157734"/>
                  </a:lnTo>
                  <a:lnTo>
                    <a:pt x="3921212" y="145871"/>
                  </a:lnTo>
                  <a:lnTo>
                    <a:pt x="3968863" y="134819"/>
                  </a:lnTo>
                  <a:lnTo>
                    <a:pt x="4016660" y="124317"/>
                  </a:lnTo>
                  <a:lnTo>
                    <a:pt x="4065067" y="114100"/>
                  </a:lnTo>
                  <a:lnTo>
                    <a:pt x="4114544" y="103908"/>
                  </a:lnTo>
                  <a:lnTo>
                    <a:pt x="4165554" y="93479"/>
                  </a:lnTo>
                  <a:lnTo>
                    <a:pt x="4218559" y="82550"/>
                  </a:lnTo>
                  <a:lnTo>
                    <a:pt x="4269757" y="72022"/>
                  </a:lnTo>
                  <a:lnTo>
                    <a:pt x="4326701" y="60507"/>
                  </a:lnTo>
                  <a:lnTo>
                    <a:pt x="4386577" y="48527"/>
                  </a:lnTo>
                  <a:lnTo>
                    <a:pt x="4446571" y="36607"/>
                  </a:lnTo>
                  <a:lnTo>
                    <a:pt x="4503868" y="25271"/>
                  </a:lnTo>
                  <a:lnTo>
                    <a:pt x="4555654" y="15041"/>
                  </a:lnTo>
                  <a:lnTo>
                    <a:pt x="4599115" y="6443"/>
                  </a:lnTo>
                  <a:lnTo>
                    <a:pt x="4631436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296" y="495469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7161" y="4817195"/>
            <a:ext cx="6096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6136" y="1514855"/>
            <a:ext cx="9601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Train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1063" y="400703"/>
            <a:ext cx="4569460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2400" dirty="0"/>
              <a:t>No</a:t>
            </a:r>
            <a:r>
              <a:rPr sz="2400" spc="-47" dirty="0"/>
              <a:t> </a:t>
            </a:r>
            <a:r>
              <a:rPr sz="2400" dirty="0"/>
              <a:t>gap</a:t>
            </a:r>
            <a:r>
              <a:rPr sz="2400" spc="-20" dirty="0"/>
              <a:t> </a:t>
            </a:r>
            <a:r>
              <a:rPr sz="2400" dirty="0"/>
              <a:t>between</a:t>
            </a:r>
            <a:r>
              <a:rPr sz="2400" spc="27" dirty="0"/>
              <a:t> </a:t>
            </a:r>
            <a:r>
              <a:rPr sz="2400" dirty="0"/>
              <a:t>train</a:t>
            </a:r>
            <a:r>
              <a:rPr sz="2400" spc="-20" dirty="0"/>
              <a:t> </a:t>
            </a:r>
            <a:r>
              <a:rPr sz="2400" dirty="0"/>
              <a:t>/</a:t>
            </a:r>
            <a:r>
              <a:rPr sz="2400" spc="-33" dirty="0"/>
              <a:t> </a:t>
            </a:r>
            <a:r>
              <a:rPr sz="2400" dirty="0"/>
              <a:t>val</a:t>
            </a:r>
            <a:r>
              <a:rPr sz="2400" spc="-27" dirty="0"/>
              <a:t> </a:t>
            </a:r>
            <a:r>
              <a:rPr sz="2400" spc="-13" dirty="0"/>
              <a:t>means </a:t>
            </a:r>
            <a:r>
              <a:rPr sz="2400" dirty="0"/>
              <a:t>underfitting:</a:t>
            </a:r>
            <a:r>
              <a:rPr sz="2400" spc="-40" dirty="0"/>
              <a:t> </a:t>
            </a:r>
            <a:r>
              <a:rPr sz="2400" dirty="0"/>
              <a:t>train</a:t>
            </a:r>
            <a:r>
              <a:rPr sz="2400" spc="-53" dirty="0"/>
              <a:t> </a:t>
            </a:r>
            <a:r>
              <a:rPr sz="2400" dirty="0"/>
              <a:t>longer,</a:t>
            </a:r>
            <a:r>
              <a:rPr sz="2400" spc="-33" dirty="0"/>
              <a:t> </a:t>
            </a:r>
            <a:r>
              <a:rPr sz="2400" dirty="0"/>
              <a:t>can</a:t>
            </a:r>
            <a:r>
              <a:rPr sz="2400" spc="-40" dirty="0"/>
              <a:t> </a:t>
            </a:r>
            <a:r>
              <a:rPr sz="2400" spc="-33" dirty="0"/>
              <a:t>use </a:t>
            </a:r>
            <a:r>
              <a:rPr sz="2400" dirty="0"/>
              <a:t>a</a:t>
            </a:r>
            <a:r>
              <a:rPr sz="2400" spc="-33" dirty="0"/>
              <a:t> </a:t>
            </a:r>
            <a:r>
              <a:rPr sz="2400" dirty="0"/>
              <a:t>bigger</a:t>
            </a:r>
            <a:r>
              <a:rPr sz="2400" spc="-20" dirty="0"/>
              <a:t> </a:t>
            </a:r>
            <a:r>
              <a:rPr sz="2400" spc="-13" dirty="0"/>
              <a:t>model</a:t>
            </a:r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224023" y="2083816"/>
            <a:ext cx="6145107" cy="2442633"/>
          </a:xfrm>
          <a:custGeom>
            <a:avLst/>
            <a:gdLst/>
            <a:ahLst/>
            <a:cxnLst/>
            <a:rect l="l" t="t" r="r" b="b"/>
            <a:pathLst>
              <a:path w="4608830" h="1831975">
                <a:moveTo>
                  <a:pt x="0" y="1831848"/>
                </a:moveTo>
                <a:lnTo>
                  <a:pt x="7071" y="1803163"/>
                </a:lnTo>
                <a:lnTo>
                  <a:pt x="15529" y="1766704"/>
                </a:lnTo>
                <a:lnTo>
                  <a:pt x="25328" y="1723709"/>
                </a:lnTo>
                <a:lnTo>
                  <a:pt x="36423" y="1675420"/>
                </a:lnTo>
                <a:lnTo>
                  <a:pt x="48768" y="1623075"/>
                </a:lnTo>
                <a:lnTo>
                  <a:pt x="62316" y="1567915"/>
                </a:lnTo>
                <a:lnTo>
                  <a:pt x="77022" y="1511179"/>
                </a:lnTo>
                <a:lnTo>
                  <a:pt x="92842" y="1454107"/>
                </a:lnTo>
                <a:lnTo>
                  <a:pt x="109728" y="1397938"/>
                </a:lnTo>
                <a:lnTo>
                  <a:pt x="127634" y="1343914"/>
                </a:lnTo>
                <a:lnTo>
                  <a:pt x="142757" y="1298335"/>
                </a:lnTo>
                <a:lnTo>
                  <a:pt x="157727" y="1249778"/>
                </a:lnTo>
                <a:lnTo>
                  <a:pt x="172856" y="1199062"/>
                </a:lnTo>
                <a:lnTo>
                  <a:pt x="188458" y="1147007"/>
                </a:lnTo>
                <a:lnTo>
                  <a:pt x="204845" y="1094433"/>
                </a:lnTo>
                <a:lnTo>
                  <a:pt x="222329" y="1042161"/>
                </a:lnTo>
                <a:lnTo>
                  <a:pt x="241223" y="991011"/>
                </a:lnTo>
                <a:lnTo>
                  <a:pt x="261841" y="941803"/>
                </a:lnTo>
                <a:lnTo>
                  <a:pt x="284493" y="895357"/>
                </a:lnTo>
                <a:lnTo>
                  <a:pt x="309494" y="852494"/>
                </a:lnTo>
                <a:lnTo>
                  <a:pt x="337156" y="814033"/>
                </a:lnTo>
                <a:lnTo>
                  <a:pt x="367792" y="780795"/>
                </a:lnTo>
                <a:lnTo>
                  <a:pt x="402319" y="752709"/>
                </a:lnTo>
                <a:lnTo>
                  <a:pt x="441035" y="728834"/>
                </a:lnTo>
                <a:lnTo>
                  <a:pt x="483221" y="708687"/>
                </a:lnTo>
                <a:lnTo>
                  <a:pt x="528160" y="691787"/>
                </a:lnTo>
                <a:lnTo>
                  <a:pt x="575134" y="677651"/>
                </a:lnTo>
                <a:lnTo>
                  <a:pt x="623427" y="665797"/>
                </a:lnTo>
                <a:lnTo>
                  <a:pt x="672320" y="655742"/>
                </a:lnTo>
                <a:lnTo>
                  <a:pt x="721096" y="647003"/>
                </a:lnTo>
                <a:lnTo>
                  <a:pt x="769038" y="639099"/>
                </a:lnTo>
                <a:lnTo>
                  <a:pt x="815428" y="631547"/>
                </a:lnTo>
                <a:lnTo>
                  <a:pt x="859549" y="623864"/>
                </a:lnTo>
                <a:lnTo>
                  <a:pt x="900683" y="615569"/>
                </a:lnTo>
                <a:lnTo>
                  <a:pt x="956903" y="604479"/>
                </a:lnTo>
                <a:lnTo>
                  <a:pt x="1008469" y="596792"/>
                </a:lnTo>
                <a:lnTo>
                  <a:pt x="1057049" y="591588"/>
                </a:lnTo>
                <a:lnTo>
                  <a:pt x="1104312" y="587946"/>
                </a:lnTo>
                <a:lnTo>
                  <a:pt x="1151926" y="584947"/>
                </a:lnTo>
                <a:lnTo>
                  <a:pt x="1201560" y="581671"/>
                </a:lnTo>
                <a:lnTo>
                  <a:pt x="1254882" y="577199"/>
                </a:lnTo>
                <a:lnTo>
                  <a:pt x="1313561" y="570611"/>
                </a:lnTo>
                <a:lnTo>
                  <a:pt x="1360230" y="564526"/>
                </a:lnTo>
                <a:lnTo>
                  <a:pt x="1409800" y="557954"/>
                </a:lnTo>
                <a:lnTo>
                  <a:pt x="1461694" y="550961"/>
                </a:lnTo>
                <a:lnTo>
                  <a:pt x="1515336" y="543616"/>
                </a:lnTo>
                <a:lnTo>
                  <a:pt x="1570151" y="535984"/>
                </a:lnTo>
                <a:lnTo>
                  <a:pt x="1625563" y="528133"/>
                </a:lnTo>
                <a:lnTo>
                  <a:pt x="1680995" y="520130"/>
                </a:lnTo>
                <a:lnTo>
                  <a:pt x="1735871" y="512041"/>
                </a:lnTo>
                <a:lnTo>
                  <a:pt x="1789617" y="503934"/>
                </a:lnTo>
                <a:lnTo>
                  <a:pt x="1841655" y="495876"/>
                </a:lnTo>
                <a:lnTo>
                  <a:pt x="1891410" y="487933"/>
                </a:lnTo>
                <a:lnTo>
                  <a:pt x="1944228" y="479113"/>
                </a:lnTo>
                <a:lnTo>
                  <a:pt x="1996093" y="469949"/>
                </a:lnTo>
                <a:lnTo>
                  <a:pt x="2047027" y="460555"/>
                </a:lnTo>
                <a:lnTo>
                  <a:pt x="2097051" y="451045"/>
                </a:lnTo>
                <a:lnTo>
                  <a:pt x="2146188" y="441531"/>
                </a:lnTo>
                <a:lnTo>
                  <a:pt x="2194461" y="432128"/>
                </a:lnTo>
                <a:lnTo>
                  <a:pt x="2241891" y="422948"/>
                </a:lnTo>
                <a:lnTo>
                  <a:pt x="2288500" y="414107"/>
                </a:lnTo>
                <a:lnTo>
                  <a:pt x="2334310" y="405716"/>
                </a:lnTo>
                <a:lnTo>
                  <a:pt x="2379345" y="397890"/>
                </a:lnTo>
                <a:lnTo>
                  <a:pt x="2433440" y="388949"/>
                </a:lnTo>
                <a:lnTo>
                  <a:pt x="2484709" y="380771"/>
                </a:lnTo>
                <a:lnTo>
                  <a:pt x="2534076" y="373180"/>
                </a:lnTo>
                <a:lnTo>
                  <a:pt x="2582465" y="365998"/>
                </a:lnTo>
                <a:lnTo>
                  <a:pt x="2630801" y="359048"/>
                </a:lnTo>
                <a:lnTo>
                  <a:pt x="2680007" y="352153"/>
                </a:lnTo>
                <a:lnTo>
                  <a:pt x="2731008" y="345136"/>
                </a:lnTo>
                <a:lnTo>
                  <a:pt x="2784729" y="337819"/>
                </a:lnTo>
                <a:lnTo>
                  <a:pt x="2829950" y="331937"/>
                </a:lnTo>
                <a:lnTo>
                  <a:pt x="2876817" y="326269"/>
                </a:lnTo>
                <a:lnTo>
                  <a:pt x="2924945" y="320724"/>
                </a:lnTo>
                <a:lnTo>
                  <a:pt x="2973952" y="315211"/>
                </a:lnTo>
                <a:lnTo>
                  <a:pt x="3023457" y="309641"/>
                </a:lnTo>
                <a:lnTo>
                  <a:pt x="3073075" y="303923"/>
                </a:lnTo>
                <a:lnTo>
                  <a:pt x="3122426" y="297965"/>
                </a:lnTo>
                <a:lnTo>
                  <a:pt x="3171125" y="291677"/>
                </a:lnTo>
                <a:lnTo>
                  <a:pt x="3218792" y="284968"/>
                </a:lnTo>
                <a:lnTo>
                  <a:pt x="3265043" y="277749"/>
                </a:lnTo>
                <a:lnTo>
                  <a:pt x="3315426" y="269016"/>
                </a:lnTo>
                <a:lnTo>
                  <a:pt x="3365530" y="259602"/>
                </a:lnTo>
                <a:lnTo>
                  <a:pt x="3415171" y="249663"/>
                </a:lnTo>
                <a:lnTo>
                  <a:pt x="3464162" y="239353"/>
                </a:lnTo>
                <a:lnTo>
                  <a:pt x="3512319" y="228829"/>
                </a:lnTo>
                <a:lnTo>
                  <a:pt x="3559457" y="218247"/>
                </a:lnTo>
                <a:lnTo>
                  <a:pt x="3605390" y="207761"/>
                </a:lnTo>
                <a:lnTo>
                  <a:pt x="3649935" y="197529"/>
                </a:lnTo>
                <a:lnTo>
                  <a:pt x="3692905" y="187705"/>
                </a:lnTo>
                <a:lnTo>
                  <a:pt x="3742974" y="175695"/>
                </a:lnTo>
                <a:lnTo>
                  <a:pt x="3786926" y="164198"/>
                </a:lnTo>
                <a:lnTo>
                  <a:pt x="3827853" y="152949"/>
                </a:lnTo>
                <a:lnTo>
                  <a:pt x="3868844" y="141685"/>
                </a:lnTo>
                <a:lnTo>
                  <a:pt x="3912989" y="130141"/>
                </a:lnTo>
                <a:lnTo>
                  <a:pt x="3963380" y="118052"/>
                </a:lnTo>
                <a:lnTo>
                  <a:pt x="4023105" y="105155"/>
                </a:lnTo>
                <a:lnTo>
                  <a:pt x="4064830" y="96831"/>
                </a:lnTo>
                <a:lnTo>
                  <a:pt x="4112705" y="87691"/>
                </a:lnTo>
                <a:lnTo>
                  <a:pt x="4165270" y="77956"/>
                </a:lnTo>
                <a:lnTo>
                  <a:pt x="4221066" y="67846"/>
                </a:lnTo>
                <a:lnTo>
                  <a:pt x="4278632" y="57582"/>
                </a:lnTo>
                <a:lnTo>
                  <a:pt x="4336510" y="47386"/>
                </a:lnTo>
                <a:lnTo>
                  <a:pt x="4393239" y="37479"/>
                </a:lnTo>
                <a:lnTo>
                  <a:pt x="4447361" y="28081"/>
                </a:lnTo>
                <a:lnTo>
                  <a:pt x="4497415" y="19413"/>
                </a:lnTo>
                <a:lnTo>
                  <a:pt x="4541942" y="11696"/>
                </a:lnTo>
                <a:lnTo>
                  <a:pt x="4579482" y="5151"/>
                </a:lnTo>
                <a:lnTo>
                  <a:pt x="4608576" y="0"/>
                </a:lnTo>
              </a:path>
            </a:pathLst>
          </a:custGeom>
          <a:ln w="3810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3750057" y="3380231"/>
            <a:ext cx="6206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>
                <a:solidFill>
                  <a:srgbClr val="E69138"/>
                </a:solidFill>
                <a:latin typeface="Arial MT"/>
                <a:cs typeface="Arial MT"/>
              </a:rPr>
              <a:t>Val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7430599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928" y="1487423"/>
            <a:ext cx="4835277" cy="34778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6843" y="1503072"/>
            <a:ext cx="4447524" cy="35051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21069" y="5127277"/>
            <a:ext cx="3920067" cy="100093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Losses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may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be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noisy,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use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spc="-67" dirty="0">
                <a:latin typeface="Arial MT"/>
                <a:cs typeface="Arial MT"/>
              </a:rPr>
              <a:t>a </a:t>
            </a:r>
            <a:r>
              <a:rPr sz="2133" dirty="0">
                <a:latin typeface="Arial MT"/>
                <a:cs typeface="Arial MT"/>
              </a:rPr>
              <a:t>scatter plot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and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also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plot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moving </a:t>
            </a:r>
            <a:r>
              <a:rPr sz="2133" dirty="0">
                <a:latin typeface="Arial MT"/>
                <a:cs typeface="Arial MT"/>
              </a:rPr>
              <a:t>average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to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see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trends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better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1"/>
            <a:ext cx="0" cy="57024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58227">
              <a:spcBef>
                <a:spcPts val="127"/>
              </a:spcBef>
            </a:pPr>
            <a:r>
              <a:rPr spc="-33" dirty="0"/>
              <a:t>92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87" y="-80970"/>
            <a:ext cx="6503247" cy="1490941"/>
          </a:xfrm>
          <a:prstGeom prst="rect">
            <a:avLst/>
          </a:prstGeom>
        </p:spPr>
        <p:txBody>
          <a:bodyPr vert="horz" wrap="square" lIns="0" tIns="341205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2685"/>
              </a:spcBef>
            </a:pPr>
            <a:r>
              <a:rPr dirty="0"/>
              <a:t>Look</a:t>
            </a:r>
            <a:r>
              <a:rPr spc="-13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47" dirty="0"/>
              <a:t> </a:t>
            </a:r>
            <a:r>
              <a:rPr spc="-13" dirty="0"/>
              <a:t>curves!</a:t>
            </a:r>
          </a:p>
          <a:p>
            <a:pPr marL="3004745">
              <a:lnSpc>
                <a:spcPct val="100000"/>
              </a:lnSpc>
              <a:spcBef>
                <a:spcPts val="1125"/>
              </a:spcBef>
            </a:pPr>
            <a:r>
              <a:rPr sz="2133" dirty="0"/>
              <a:t>Training</a:t>
            </a:r>
            <a:r>
              <a:rPr sz="2133" spc="-67" dirty="0"/>
              <a:t> </a:t>
            </a:r>
            <a:r>
              <a:rPr sz="2133" spc="-27" dirty="0"/>
              <a:t>Loss</a:t>
            </a:r>
            <a:endParaRPr sz="2133"/>
          </a:p>
        </p:txBody>
      </p:sp>
      <p:sp>
        <p:nvSpPr>
          <p:cNvPr id="6" name="object 6"/>
          <p:cNvSpPr txBox="1"/>
          <p:nvPr/>
        </p:nvSpPr>
        <p:spPr>
          <a:xfrm>
            <a:off x="7613564" y="1085257"/>
            <a:ext cx="2457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Train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/</a:t>
            </a:r>
            <a:r>
              <a:rPr sz="2133" spc="-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Val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Accuracy</a:t>
            </a:r>
            <a:endParaRPr sz="21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47699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957" y="317162"/>
            <a:ext cx="3909907" cy="26280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Cross-validation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16933" marR="6773"/>
            <a:r>
              <a:rPr sz="2400" dirty="0">
                <a:latin typeface="Arial MT"/>
                <a:cs typeface="Arial MT"/>
              </a:rPr>
              <a:t>We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develop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"command </a:t>
            </a:r>
            <a:r>
              <a:rPr sz="2400" dirty="0">
                <a:latin typeface="Arial MT"/>
                <a:cs typeface="Arial MT"/>
              </a:rPr>
              <a:t>centers"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visualize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our </a:t>
            </a:r>
            <a:r>
              <a:rPr sz="2400" dirty="0">
                <a:latin typeface="Arial MT"/>
                <a:cs typeface="Arial MT"/>
              </a:rPr>
              <a:t>models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 </a:t>
            </a:r>
            <a:r>
              <a:rPr sz="2400" spc="-13" dirty="0">
                <a:latin typeface="Arial MT"/>
                <a:cs typeface="Arial MT"/>
              </a:rPr>
              <a:t>different hyperparameters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958" y="3975947"/>
            <a:ext cx="4010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check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weights</a:t>
            </a:r>
            <a:r>
              <a:rPr sz="2400" u="sng" spc="2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4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and</a:t>
            </a:r>
            <a:r>
              <a:rPr sz="2400" u="sng" spc="-2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400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biases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136" y="219457"/>
            <a:ext cx="7406640" cy="58115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8" name="object 8"/>
          <p:cNvSpPr txBox="1"/>
          <p:nvPr/>
        </p:nvSpPr>
        <p:spPr>
          <a:xfrm>
            <a:off x="9133162" y="6433893"/>
            <a:ext cx="41232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93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981086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183" y="955040"/>
            <a:ext cx="10194544" cy="52019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812" y="114795"/>
            <a:ext cx="14020800" cy="569835"/>
          </a:xfrm>
          <a:prstGeom prst="rect">
            <a:avLst/>
          </a:prstGeom>
        </p:spPr>
        <p:txBody>
          <a:bodyPr vert="horz" wrap="square" lIns="0" tIns="178307" rIns="0" bIns="0" rtlCol="0" anchor="ctr">
            <a:spAutoFit/>
          </a:bodyPr>
          <a:lstStyle/>
          <a:p>
            <a:pPr marL="247220">
              <a:lnSpc>
                <a:spcPct val="100000"/>
              </a:lnSpc>
              <a:spcBef>
                <a:spcPts val="127"/>
              </a:spcBef>
            </a:pPr>
            <a:r>
              <a:rPr sz="2533" dirty="0"/>
              <a:t>You</a:t>
            </a:r>
            <a:r>
              <a:rPr sz="2533" spc="-60" dirty="0"/>
              <a:t> </a:t>
            </a:r>
            <a:r>
              <a:rPr sz="2533" dirty="0"/>
              <a:t>can</a:t>
            </a:r>
            <a:r>
              <a:rPr sz="2533" spc="-47" dirty="0"/>
              <a:t> </a:t>
            </a:r>
            <a:r>
              <a:rPr sz="2533" dirty="0"/>
              <a:t>plot</a:t>
            </a:r>
            <a:r>
              <a:rPr sz="2533" spc="-47" dirty="0"/>
              <a:t> </a:t>
            </a:r>
            <a:r>
              <a:rPr sz="2533" dirty="0"/>
              <a:t>all</a:t>
            </a:r>
            <a:r>
              <a:rPr sz="2533" spc="-47" dirty="0"/>
              <a:t> </a:t>
            </a:r>
            <a:r>
              <a:rPr sz="2533" dirty="0"/>
              <a:t>your</a:t>
            </a:r>
            <a:r>
              <a:rPr sz="2533" spc="-40" dirty="0"/>
              <a:t> </a:t>
            </a:r>
            <a:r>
              <a:rPr sz="2533" dirty="0"/>
              <a:t>loss</a:t>
            </a:r>
            <a:r>
              <a:rPr sz="2533" spc="-47" dirty="0"/>
              <a:t> </a:t>
            </a:r>
            <a:r>
              <a:rPr sz="2533" dirty="0"/>
              <a:t>curves</a:t>
            </a:r>
            <a:r>
              <a:rPr sz="2533" spc="-40" dirty="0"/>
              <a:t> </a:t>
            </a:r>
            <a:r>
              <a:rPr sz="2533" dirty="0"/>
              <a:t>for</a:t>
            </a:r>
            <a:r>
              <a:rPr sz="2533" spc="-60" dirty="0"/>
              <a:t> </a:t>
            </a:r>
            <a:r>
              <a:rPr sz="2533" dirty="0"/>
              <a:t>different</a:t>
            </a:r>
            <a:r>
              <a:rPr sz="2533" spc="-27" dirty="0"/>
              <a:t> </a:t>
            </a:r>
            <a:r>
              <a:rPr sz="2533" dirty="0"/>
              <a:t>hyperparameters</a:t>
            </a:r>
            <a:r>
              <a:rPr sz="2533" spc="7" dirty="0"/>
              <a:t> </a:t>
            </a:r>
            <a:r>
              <a:rPr sz="2533" dirty="0"/>
              <a:t>on</a:t>
            </a:r>
            <a:r>
              <a:rPr sz="2533" spc="-67" dirty="0"/>
              <a:t> </a:t>
            </a:r>
            <a:r>
              <a:rPr sz="2533" dirty="0"/>
              <a:t>a</a:t>
            </a:r>
            <a:r>
              <a:rPr sz="2533" spc="-47" dirty="0"/>
              <a:t> </a:t>
            </a:r>
            <a:r>
              <a:rPr sz="2533" dirty="0"/>
              <a:t>single</a:t>
            </a:r>
            <a:r>
              <a:rPr sz="2533" spc="-27" dirty="0"/>
              <a:t> plot</a:t>
            </a:r>
            <a:endParaRPr sz="2533" dirty="0"/>
          </a:p>
        </p:txBody>
      </p:sp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3214428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85625"/>
            <a:ext cx="14020800" cy="569835"/>
          </a:xfrm>
          <a:prstGeom prst="rect">
            <a:avLst/>
          </a:prstGeom>
        </p:spPr>
        <p:txBody>
          <a:bodyPr vert="horz" wrap="square" lIns="0" tIns="178307" rIns="0" bIns="0" rtlCol="0" anchor="ctr">
            <a:spAutoFit/>
          </a:bodyPr>
          <a:lstStyle/>
          <a:p>
            <a:pPr marL="247220">
              <a:lnSpc>
                <a:spcPct val="100000"/>
              </a:lnSpc>
              <a:spcBef>
                <a:spcPts val="127"/>
              </a:spcBef>
            </a:pPr>
            <a:r>
              <a:rPr sz="2533" dirty="0"/>
              <a:t>Don't</a:t>
            </a:r>
            <a:r>
              <a:rPr sz="2533" spc="-40" dirty="0"/>
              <a:t> </a:t>
            </a:r>
            <a:r>
              <a:rPr sz="2533" dirty="0"/>
              <a:t>look</a:t>
            </a:r>
            <a:r>
              <a:rPr sz="2533" spc="-20" dirty="0"/>
              <a:t> </a:t>
            </a:r>
            <a:r>
              <a:rPr sz="2533" dirty="0"/>
              <a:t>at</a:t>
            </a:r>
            <a:r>
              <a:rPr sz="2533" spc="-60" dirty="0"/>
              <a:t> </a:t>
            </a:r>
            <a:r>
              <a:rPr sz="2533" dirty="0"/>
              <a:t>accuracy</a:t>
            </a:r>
            <a:r>
              <a:rPr sz="2533" spc="-27" dirty="0"/>
              <a:t> </a:t>
            </a:r>
            <a:r>
              <a:rPr sz="2533" dirty="0"/>
              <a:t>or</a:t>
            </a:r>
            <a:r>
              <a:rPr sz="2533" spc="-53" dirty="0"/>
              <a:t> </a:t>
            </a:r>
            <a:r>
              <a:rPr sz="2533" dirty="0"/>
              <a:t>loss</a:t>
            </a:r>
            <a:r>
              <a:rPr sz="2533" spc="-33" dirty="0"/>
              <a:t> </a:t>
            </a:r>
            <a:r>
              <a:rPr sz="2533" dirty="0"/>
              <a:t>curves</a:t>
            </a:r>
            <a:r>
              <a:rPr sz="2533" spc="-27" dirty="0"/>
              <a:t> </a:t>
            </a:r>
            <a:r>
              <a:rPr sz="2533" dirty="0"/>
              <a:t>for</a:t>
            </a:r>
            <a:r>
              <a:rPr sz="2533" spc="-53" dirty="0"/>
              <a:t> </a:t>
            </a:r>
            <a:r>
              <a:rPr sz="2533" dirty="0"/>
              <a:t>too</a:t>
            </a:r>
            <a:r>
              <a:rPr sz="2533" spc="-33" dirty="0"/>
              <a:t> </a:t>
            </a:r>
            <a:r>
              <a:rPr sz="2533" spc="-13" dirty="0"/>
              <a:t>long!</a:t>
            </a:r>
            <a:endParaRPr sz="25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79" y="999744"/>
            <a:ext cx="9782047" cy="5049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89798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93" y="525250"/>
            <a:ext cx="6399797" cy="2802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11378" y="133036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" dirty="0">
                <a:solidFill>
                  <a:srgbClr val="00B0F0"/>
                </a:solidFill>
              </a:rPr>
              <a:t>Neural</a:t>
            </a:r>
            <a:r>
              <a:rPr lang="en-US" spc="-45" dirty="0">
                <a:solidFill>
                  <a:srgbClr val="00B0F0"/>
                </a:solidFill>
              </a:rPr>
              <a:t> </a:t>
            </a:r>
            <a:r>
              <a:rPr lang="en-US" spc="-5" dirty="0">
                <a:solidFill>
                  <a:srgbClr val="00B0F0"/>
                </a:solidFill>
              </a:rPr>
              <a:t>Networks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5726"/>
            <a:ext cx="5305425" cy="33813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0530" y="4991550"/>
            <a:ext cx="4804363" cy="1929688"/>
            <a:chOff x="89638" y="359621"/>
            <a:chExt cx="4804363" cy="1929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7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1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852" y="5835322"/>
            <a:ext cx="446086" cy="6358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472" y="5851161"/>
            <a:ext cx="613391" cy="5827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54" y="5835322"/>
            <a:ext cx="599662" cy="5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21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Choosing</a:t>
            </a:r>
            <a:r>
              <a:rPr spc="-60" dirty="0"/>
              <a:t> </a:t>
            </a:r>
            <a:r>
              <a:rPr spc="-13" dirty="0"/>
              <a:t>Hyperparameters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465869" y="1516888"/>
            <a:ext cx="7543800" cy="34641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just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Check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initial</a:t>
            </a:r>
            <a:r>
              <a:rPr sz="3200" spc="-27" dirty="0">
                <a:latin typeface="Arial MT"/>
                <a:cs typeface="Arial MT"/>
              </a:rPr>
              <a:t> loss</a:t>
            </a:r>
            <a:endParaRPr sz="3200">
              <a:latin typeface="Arial MT"/>
              <a:cs typeface="Arial MT"/>
            </a:endParaRPr>
          </a:p>
          <a:p>
            <a:pPr marL="1693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Overfit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small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 marR="677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LR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makes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down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4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Coarse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grid,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~1-</a:t>
            </a:r>
            <a:r>
              <a:rPr sz="3200" dirty="0">
                <a:latin typeface="Arial MT"/>
                <a:cs typeface="Arial MT"/>
              </a:rPr>
              <a:t>5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epochs </a:t>
            </a: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5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Refine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grid,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longer</a:t>
            </a:r>
            <a:endParaRPr sz="3200">
              <a:latin typeface="Arial MT"/>
              <a:cs typeface="Arial MT"/>
            </a:endParaRPr>
          </a:p>
          <a:p>
            <a:pPr marL="16933" algn="just">
              <a:spcBef>
                <a:spcPts val="7"/>
              </a:spcBef>
            </a:pPr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6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Look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accuracy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curves</a:t>
            </a:r>
            <a:endParaRPr sz="3200">
              <a:latin typeface="Arial MT"/>
              <a:cs typeface="Arial MT"/>
            </a:endParaRPr>
          </a:p>
          <a:p>
            <a:pPr marL="16933" algn="just"/>
            <a:r>
              <a:rPr sz="3200" b="1" dirty="0">
                <a:latin typeface="Arial"/>
                <a:cs typeface="Arial"/>
              </a:rPr>
              <a:t>Step</a:t>
            </a:r>
            <a:r>
              <a:rPr sz="3200" b="1" spc="-2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7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GOTO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step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5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771768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340" y="412314"/>
            <a:ext cx="73406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Random</a:t>
            </a:r>
            <a:r>
              <a:rPr sz="4000" spc="-80" dirty="0"/>
              <a:t> </a:t>
            </a:r>
            <a:r>
              <a:rPr sz="4000" dirty="0"/>
              <a:t>Search</a:t>
            </a:r>
            <a:r>
              <a:rPr sz="4000" spc="-40" dirty="0"/>
              <a:t> </a:t>
            </a:r>
            <a:r>
              <a:rPr sz="4000" dirty="0"/>
              <a:t>vs.</a:t>
            </a:r>
            <a:r>
              <a:rPr sz="4000" spc="-33" dirty="0"/>
              <a:t> </a:t>
            </a:r>
            <a:r>
              <a:rPr sz="4000" dirty="0"/>
              <a:t>Grid</a:t>
            </a:r>
            <a:r>
              <a:rPr sz="4000" spc="-40" dirty="0"/>
              <a:t> </a:t>
            </a:r>
            <a:r>
              <a:rPr sz="4000" spc="-13" dirty="0"/>
              <a:t>Search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75266" y="2274780"/>
          <a:ext cx="2847340" cy="2843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2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259221" y="1773771"/>
            <a:ext cx="3021753" cy="3379893"/>
            <a:chOff x="1694415" y="1330328"/>
            <a:chExt cx="2266315" cy="2534920"/>
          </a:xfrm>
        </p:grpSpPr>
        <p:sp>
          <p:nvSpPr>
            <p:cNvPr id="5" name="object 5"/>
            <p:cNvSpPr/>
            <p:nvPr/>
          </p:nvSpPr>
          <p:spPr>
            <a:xfrm>
              <a:off x="1708703" y="1716786"/>
              <a:ext cx="125730" cy="2133600"/>
            </a:xfrm>
            <a:custGeom>
              <a:avLst/>
              <a:gdLst/>
              <a:ahLst/>
              <a:cxnLst/>
              <a:rect l="l" t="t" r="r" b="b"/>
              <a:pathLst>
                <a:path w="125730" h="2133600">
                  <a:moveTo>
                    <a:pt x="125430" y="2133600"/>
                  </a:moveTo>
                  <a:lnTo>
                    <a:pt x="91309" y="2121722"/>
                  </a:lnTo>
                  <a:lnTo>
                    <a:pt x="72556" y="2091253"/>
                  </a:lnTo>
                  <a:lnTo>
                    <a:pt x="63599" y="2049932"/>
                  </a:lnTo>
                  <a:lnTo>
                    <a:pt x="58866" y="2005502"/>
                  </a:lnTo>
                  <a:lnTo>
                    <a:pt x="52786" y="1965705"/>
                  </a:lnTo>
                  <a:lnTo>
                    <a:pt x="42125" y="1917835"/>
                  </a:lnTo>
                  <a:lnTo>
                    <a:pt x="33485" y="1869630"/>
                  </a:lnTo>
                  <a:lnTo>
                    <a:pt x="26800" y="1821145"/>
                  </a:lnTo>
                  <a:lnTo>
                    <a:pt x="22002" y="1772440"/>
                  </a:lnTo>
                  <a:lnTo>
                    <a:pt x="19025" y="1723569"/>
                  </a:lnTo>
                  <a:lnTo>
                    <a:pt x="17804" y="1674591"/>
                  </a:lnTo>
                  <a:lnTo>
                    <a:pt x="18270" y="1625561"/>
                  </a:lnTo>
                  <a:lnTo>
                    <a:pt x="20357" y="1576538"/>
                  </a:lnTo>
                  <a:lnTo>
                    <a:pt x="24000" y="1527577"/>
                  </a:lnTo>
                  <a:lnTo>
                    <a:pt x="29130" y="1478736"/>
                  </a:lnTo>
                  <a:lnTo>
                    <a:pt x="35683" y="1430071"/>
                  </a:lnTo>
                  <a:lnTo>
                    <a:pt x="43590" y="1381640"/>
                  </a:lnTo>
                  <a:lnTo>
                    <a:pt x="52786" y="1333500"/>
                  </a:lnTo>
                  <a:lnTo>
                    <a:pt x="60774" y="1287919"/>
                  </a:lnTo>
                  <a:lnTo>
                    <a:pt x="66309" y="1241961"/>
                  </a:lnTo>
                  <a:lnTo>
                    <a:pt x="69613" y="1195663"/>
                  </a:lnTo>
                  <a:lnTo>
                    <a:pt x="70908" y="1149065"/>
                  </a:lnTo>
                  <a:lnTo>
                    <a:pt x="70418" y="1102206"/>
                  </a:lnTo>
                  <a:lnTo>
                    <a:pt x="68364" y="1055124"/>
                  </a:lnTo>
                  <a:lnTo>
                    <a:pt x="64969" y="1007858"/>
                  </a:lnTo>
                  <a:lnTo>
                    <a:pt x="60455" y="960446"/>
                  </a:lnTo>
                  <a:lnTo>
                    <a:pt x="55045" y="912929"/>
                  </a:lnTo>
                  <a:lnTo>
                    <a:pt x="48962" y="865343"/>
                  </a:lnTo>
                  <a:lnTo>
                    <a:pt x="42427" y="817729"/>
                  </a:lnTo>
                  <a:lnTo>
                    <a:pt x="35663" y="770125"/>
                  </a:lnTo>
                  <a:lnTo>
                    <a:pt x="28892" y="722570"/>
                  </a:lnTo>
                  <a:lnTo>
                    <a:pt x="22338" y="675103"/>
                  </a:lnTo>
                  <a:lnTo>
                    <a:pt x="16221" y="627762"/>
                  </a:lnTo>
                  <a:lnTo>
                    <a:pt x="10766" y="580586"/>
                  </a:lnTo>
                  <a:lnTo>
                    <a:pt x="6193" y="533615"/>
                  </a:lnTo>
                  <a:lnTo>
                    <a:pt x="2727" y="486886"/>
                  </a:lnTo>
                  <a:lnTo>
                    <a:pt x="588" y="440439"/>
                  </a:lnTo>
                  <a:lnTo>
                    <a:pt x="0" y="394313"/>
                  </a:lnTo>
                  <a:lnTo>
                    <a:pt x="1184" y="348546"/>
                  </a:lnTo>
                  <a:lnTo>
                    <a:pt x="4364" y="303176"/>
                  </a:lnTo>
                  <a:lnTo>
                    <a:pt x="9761" y="258244"/>
                  </a:lnTo>
                  <a:lnTo>
                    <a:pt x="17599" y="213788"/>
                  </a:lnTo>
                  <a:lnTo>
                    <a:pt x="28099" y="169846"/>
                  </a:lnTo>
                  <a:lnTo>
                    <a:pt x="41484" y="126457"/>
                  </a:lnTo>
                  <a:lnTo>
                    <a:pt x="57977" y="83661"/>
                  </a:lnTo>
                  <a:lnTo>
                    <a:pt x="77799" y="41495"/>
                  </a:lnTo>
                  <a:lnTo>
                    <a:pt x="101173" y="0"/>
                  </a:lnTo>
                </a:path>
              </a:pathLst>
            </a:custGeom>
            <a:ln w="285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821942" y="1344615"/>
              <a:ext cx="2124710" cy="361950"/>
            </a:xfrm>
            <a:custGeom>
              <a:avLst/>
              <a:gdLst/>
              <a:ahLst/>
              <a:cxnLst/>
              <a:rect l="l" t="t" r="r" b="b"/>
              <a:pathLst>
                <a:path w="2124710" h="361950">
                  <a:moveTo>
                    <a:pt x="0" y="361502"/>
                  </a:moveTo>
                  <a:lnTo>
                    <a:pt x="43920" y="341901"/>
                  </a:lnTo>
                  <a:lnTo>
                    <a:pt x="88905" y="326263"/>
                  </a:lnTo>
                  <a:lnTo>
                    <a:pt x="134853" y="314183"/>
                  </a:lnTo>
                  <a:lnTo>
                    <a:pt x="181660" y="305256"/>
                  </a:lnTo>
                  <a:lnTo>
                    <a:pt x="229225" y="299078"/>
                  </a:lnTo>
                  <a:lnTo>
                    <a:pt x="277446" y="295244"/>
                  </a:lnTo>
                  <a:lnTo>
                    <a:pt x="326219" y="293350"/>
                  </a:lnTo>
                  <a:lnTo>
                    <a:pt x="375442" y="292991"/>
                  </a:lnTo>
                  <a:lnTo>
                    <a:pt x="425013" y="293763"/>
                  </a:lnTo>
                  <a:lnTo>
                    <a:pt x="474830" y="295260"/>
                  </a:lnTo>
                  <a:lnTo>
                    <a:pt x="524789" y="297078"/>
                  </a:lnTo>
                  <a:lnTo>
                    <a:pt x="574789" y="298813"/>
                  </a:lnTo>
                  <a:lnTo>
                    <a:pt x="624727" y="300060"/>
                  </a:lnTo>
                  <a:lnTo>
                    <a:pt x="674501" y="300414"/>
                  </a:lnTo>
                  <a:lnTo>
                    <a:pt x="724008" y="299471"/>
                  </a:lnTo>
                  <a:lnTo>
                    <a:pt x="773146" y="296826"/>
                  </a:lnTo>
                  <a:lnTo>
                    <a:pt x="821812" y="292074"/>
                  </a:lnTo>
                  <a:lnTo>
                    <a:pt x="869905" y="284812"/>
                  </a:lnTo>
                  <a:lnTo>
                    <a:pt x="917320" y="274634"/>
                  </a:lnTo>
                  <a:lnTo>
                    <a:pt x="955110" y="261130"/>
                  </a:lnTo>
                  <a:lnTo>
                    <a:pt x="991091" y="241003"/>
                  </a:lnTo>
                  <a:lnTo>
                    <a:pt x="1025593" y="215728"/>
                  </a:lnTo>
                  <a:lnTo>
                    <a:pt x="1058944" y="186781"/>
                  </a:lnTo>
                  <a:lnTo>
                    <a:pt x="1091472" y="155636"/>
                  </a:lnTo>
                  <a:lnTo>
                    <a:pt x="1123508" y="123769"/>
                  </a:lnTo>
                  <a:lnTo>
                    <a:pt x="1155379" y="92655"/>
                  </a:lnTo>
                  <a:lnTo>
                    <a:pt x="1187415" y="63768"/>
                  </a:lnTo>
                  <a:lnTo>
                    <a:pt x="1219943" y="38584"/>
                  </a:lnTo>
                  <a:lnTo>
                    <a:pt x="1253294" y="18578"/>
                  </a:lnTo>
                  <a:lnTo>
                    <a:pt x="1323777" y="0"/>
                  </a:lnTo>
                  <a:lnTo>
                    <a:pt x="1361566" y="4378"/>
                  </a:lnTo>
                  <a:lnTo>
                    <a:pt x="1398940" y="20004"/>
                  </a:lnTo>
                  <a:lnTo>
                    <a:pt x="1431022" y="44941"/>
                  </a:lnTo>
                  <a:lnTo>
                    <a:pt x="1459295" y="76627"/>
                  </a:lnTo>
                  <a:lnTo>
                    <a:pt x="1485242" y="112498"/>
                  </a:lnTo>
                  <a:lnTo>
                    <a:pt x="1510344" y="149994"/>
                  </a:lnTo>
                  <a:lnTo>
                    <a:pt x="1536083" y="186552"/>
                  </a:lnTo>
                  <a:lnTo>
                    <a:pt x="1563943" y="219611"/>
                  </a:lnTo>
                  <a:lnTo>
                    <a:pt x="1595404" y="246608"/>
                  </a:lnTo>
                  <a:lnTo>
                    <a:pt x="1631949" y="264982"/>
                  </a:lnTo>
                  <a:lnTo>
                    <a:pt x="1673429" y="274918"/>
                  </a:lnTo>
                  <a:lnTo>
                    <a:pt x="1718147" y="279372"/>
                  </a:lnTo>
                  <a:lnTo>
                    <a:pt x="1765107" y="279841"/>
                  </a:lnTo>
                  <a:lnTo>
                    <a:pt x="1813315" y="277823"/>
                  </a:lnTo>
                  <a:lnTo>
                    <a:pt x="1861775" y="274815"/>
                  </a:lnTo>
                  <a:lnTo>
                    <a:pt x="1909492" y="272316"/>
                  </a:lnTo>
                  <a:lnTo>
                    <a:pt x="1955471" y="271822"/>
                  </a:lnTo>
                  <a:lnTo>
                    <a:pt x="1998716" y="274831"/>
                  </a:lnTo>
                  <a:lnTo>
                    <a:pt x="2038232" y="282841"/>
                  </a:lnTo>
                  <a:lnTo>
                    <a:pt x="2102097" y="319853"/>
                  </a:lnTo>
                  <a:lnTo>
                    <a:pt x="2124456" y="351850"/>
                  </a:lnTo>
                </a:path>
              </a:pathLst>
            </a:custGeom>
            <a:ln w="28575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0381" y="1568005"/>
              <a:ext cx="134493" cy="1344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589" y="1482661"/>
              <a:ext cx="136017" cy="1344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321" y="1522285"/>
              <a:ext cx="136016" cy="134492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22852" y="2274780"/>
          <a:ext cx="2849034" cy="2843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2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9525">
                      <a:solidFill>
                        <a:srgbClr val="58585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9525">
                      <a:solidFill>
                        <a:srgbClr val="585858"/>
                      </a:solidFill>
                      <a:prstDash val="dot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85858"/>
                      </a:solidFill>
                      <a:prstDash val="dot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427667" y="2289047"/>
            <a:ext cx="165947" cy="2844800"/>
          </a:xfrm>
          <a:custGeom>
            <a:avLst/>
            <a:gdLst/>
            <a:ahLst/>
            <a:cxnLst/>
            <a:rect l="l" t="t" r="r" b="b"/>
            <a:pathLst>
              <a:path w="124460" h="2133600">
                <a:moveTo>
                  <a:pt x="123867" y="2133600"/>
                </a:moveTo>
                <a:lnTo>
                  <a:pt x="90155" y="2121722"/>
                </a:lnTo>
                <a:lnTo>
                  <a:pt x="71617" y="2091253"/>
                </a:lnTo>
                <a:lnTo>
                  <a:pt x="62758" y="2049932"/>
                </a:lnTo>
                <a:lnTo>
                  <a:pt x="58087" y="2005502"/>
                </a:lnTo>
                <a:lnTo>
                  <a:pt x="52112" y="1965705"/>
                </a:lnTo>
                <a:lnTo>
                  <a:pt x="41560" y="1917835"/>
                </a:lnTo>
                <a:lnTo>
                  <a:pt x="33010" y="1869630"/>
                </a:lnTo>
                <a:lnTo>
                  <a:pt x="26396" y="1821145"/>
                </a:lnTo>
                <a:lnTo>
                  <a:pt x="21652" y="1772440"/>
                </a:lnTo>
                <a:lnTo>
                  <a:pt x="18712" y="1723569"/>
                </a:lnTo>
                <a:lnTo>
                  <a:pt x="17508" y="1674591"/>
                </a:lnTo>
                <a:lnTo>
                  <a:pt x="17974" y="1625561"/>
                </a:lnTo>
                <a:lnTo>
                  <a:pt x="20044" y="1576538"/>
                </a:lnTo>
                <a:lnTo>
                  <a:pt x="23650" y="1527577"/>
                </a:lnTo>
                <a:lnTo>
                  <a:pt x="28727" y="1478736"/>
                </a:lnTo>
                <a:lnTo>
                  <a:pt x="35207" y="1430071"/>
                </a:lnTo>
                <a:lnTo>
                  <a:pt x="43025" y="1381640"/>
                </a:lnTo>
                <a:lnTo>
                  <a:pt x="52112" y="1333500"/>
                </a:lnTo>
                <a:lnTo>
                  <a:pt x="59998" y="1287919"/>
                </a:lnTo>
                <a:lnTo>
                  <a:pt x="65462" y="1241961"/>
                </a:lnTo>
                <a:lnTo>
                  <a:pt x="68722" y="1195663"/>
                </a:lnTo>
                <a:lnTo>
                  <a:pt x="70000" y="1149065"/>
                </a:lnTo>
                <a:lnTo>
                  <a:pt x="69514" y="1102206"/>
                </a:lnTo>
                <a:lnTo>
                  <a:pt x="67485" y="1055124"/>
                </a:lnTo>
                <a:lnTo>
                  <a:pt x="64131" y="1007858"/>
                </a:lnTo>
                <a:lnTo>
                  <a:pt x="59673" y="960446"/>
                </a:lnTo>
                <a:lnTo>
                  <a:pt x="54331" y="912929"/>
                </a:lnTo>
                <a:lnTo>
                  <a:pt x="48323" y="865343"/>
                </a:lnTo>
                <a:lnTo>
                  <a:pt x="41870" y="817729"/>
                </a:lnTo>
                <a:lnTo>
                  <a:pt x="35192" y="770125"/>
                </a:lnTo>
                <a:lnTo>
                  <a:pt x="28507" y="722570"/>
                </a:lnTo>
                <a:lnTo>
                  <a:pt x="22036" y="675103"/>
                </a:lnTo>
                <a:lnTo>
                  <a:pt x="15999" y="627762"/>
                </a:lnTo>
                <a:lnTo>
                  <a:pt x="10614" y="580586"/>
                </a:lnTo>
                <a:lnTo>
                  <a:pt x="6102" y="533615"/>
                </a:lnTo>
                <a:lnTo>
                  <a:pt x="2683" y="486886"/>
                </a:lnTo>
                <a:lnTo>
                  <a:pt x="575" y="440439"/>
                </a:lnTo>
                <a:lnTo>
                  <a:pt x="0" y="394313"/>
                </a:lnTo>
                <a:lnTo>
                  <a:pt x="1175" y="348546"/>
                </a:lnTo>
                <a:lnTo>
                  <a:pt x="4322" y="303176"/>
                </a:lnTo>
                <a:lnTo>
                  <a:pt x="9659" y="258244"/>
                </a:lnTo>
                <a:lnTo>
                  <a:pt x="17407" y="213788"/>
                </a:lnTo>
                <a:lnTo>
                  <a:pt x="27785" y="169846"/>
                </a:lnTo>
                <a:lnTo>
                  <a:pt x="41013" y="126457"/>
                </a:lnTo>
                <a:lnTo>
                  <a:pt x="57310" y="83661"/>
                </a:lnTo>
                <a:lnTo>
                  <a:pt x="76896" y="41495"/>
                </a:lnTo>
                <a:lnTo>
                  <a:pt x="99991" y="0"/>
                </a:lnTo>
              </a:path>
            </a:pathLst>
          </a:custGeom>
          <a:ln w="28575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6559550" y="1708658"/>
            <a:ext cx="2871047" cy="585893"/>
            <a:chOff x="4919662" y="1281493"/>
            <a:chExt cx="2153285" cy="439420"/>
          </a:xfrm>
        </p:grpSpPr>
        <p:sp>
          <p:nvSpPr>
            <p:cNvPr id="13" name="object 13"/>
            <p:cNvSpPr/>
            <p:nvPr/>
          </p:nvSpPr>
          <p:spPr>
            <a:xfrm>
              <a:off x="4933950" y="1344615"/>
              <a:ext cx="2124710" cy="361950"/>
            </a:xfrm>
            <a:custGeom>
              <a:avLst/>
              <a:gdLst/>
              <a:ahLst/>
              <a:cxnLst/>
              <a:rect l="l" t="t" r="r" b="b"/>
              <a:pathLst>
                <a:path w="2124709" h="361950">
                  <a:moveTo>
                    <a:pt x="0" y="361502"/>
                  </a:moveTo>
                  <a:lnTo>
                    <a:pt x="43920" y="341901"/>
                  </a:lnTo>
                  <a:lnTo>
                    <a:pt x="88905" y="326263"/>
                  </a:lnTo>
                  <a:lnTo>
                    <a:pt x="134853" y="314183"/>
                  </a:lnTo>
                  <a:lnTo>
                    <a:pt x="181660" y="305256"/>
                  </a:lnTo>
                  <a:lnTo>
                    <a:pt x="229225" y="299078"/>
                  </a:lnTo>
                  <a:lnTo>
                    <a:pt x="277446" y="295244"/>
                  </a:lnTo>
                  <a:lnTo>
                    <a:pt x="326219" y="293350"/>
                  </a:lnTo>
                  <a:lnTo>
                    <a:pt x="375442" y="292991"/>
                  </a:lnTo>
                  <a:lnTo>
                    <a:pt x="425013" y="293763"/>
                  </a:lnTo>
                  <a:lnTo>
                    <a:pt x="474830" y="295260"/>
                  </a:lnTo>
                  <a:lnTo>
                    <a:pt x="524789" y="297078"/>
                  </a:lnTo>
                  <a:lnTo>
                    <a:pt x="574789" y="298813"/>
                  </a:lnTo>
                  <a:lnTo>
                    <a:pt x="624727" y="300060"/>
                  </a:lnTo>
                  <a:lnTo>
                    <a:pt x="674501" y="300414"/>
                  </a:lnTo>
                  <a:lnTo>
                    <a:pt x="724008" y="299471"/>
                  </a:lnTo>
                  <a:lnTo>
                    <a:pt x="773146" y="296826"/>
                  </a:lnTo>
                  <a:lnTo>
                    <a:pt x="821812" y="292074"/>
                  </a:lnTo>
                  <a:lnTo>
                    <a:pt x="869905" y="284812"/>
                  </a:lnTo>
                  <a:lnTo>
                    <a:pt x="917321" y="274634"/>
                  </a:lnTo>
                  <a:lnTo>
                    <a:pt x="955110" y="261130"/>
                  </a:lnTo>
                  <a:lnTo>
                    <a:pt x="991091" y="241003"/>
                  </a:lnTo>
                  <a:lnTo>
                    <a:pt x="1025593" y="215728"/>
                  </a:lnTo>
                  <a:lnTo>
                    <a:pt x="1058944" y="186781"/>
                  </a:lnTo>
                  <a:lnTo>
                    <a:pt x="1091472" y="155636"/>
                  </a:lnTo>
                  <a:lnTo>
                    <a:pt x="1123508" y="123769"/>
                  </a:lnTo>
                  <a:lnTo>
                    <a:pt x="1155379" y="92655"/>
                  </a:lnTo>
                  <a:lnTo>
                    <a:pt x="1187415" y="63768"/>
                  </a:lnTo>
                  <a:lnTo>
                    <a:pt x="1219943" y="38584"/>
                  </a:lnTo>
                  <a:lnTo>
                    <a:pt x="1253294" y="18578"/>
                  </a:lnTo>
                  <a:lnTo>
                    <a:pt x="1323777" y="0"/>
                  </a:lnTo>
                  <a:lnTo>
                    <a:pt x="1361566" y="4378"/>
                  </a:lnTo>
                  <a:lnTo>
                    <a:pt x="1398940" y="20004"/>
                  </a:lnTo>
                  <a:lnTo>
                    <a:pt x="1431022" y="44941"/>
                  </a:lnTo>
                  <a:lnTo>
                    <a:pt x="1459295" y="76627"/>
                  </a:lnTo>
                  <a:lnTo>
                    <a:pt x="1485242" y="112498"/>
                  </a:lnTo>
                  <a:lnTo>
                    <a:pt x="1510344" y="149994"/>
                  </a:lnTo>
                  <a:lnTo>
                    <a:pt x="1536083" y="186552"/>
                  </a:lnTo>
                  <a:lnTo>
                    <a:pt x="1563943" y="219611"/>
                  </a:lnTo>
                  <a:lnTo>
                    <a:pt x="1595404" y="246608"/>
                  </a:lnTo>
                  <a:lnTo>
                    <a:pt x="1631950" y="264982"/>
                  </a:lnTo>
                  <a:lnTo>
                    <a:pt x="1673429" y="274918"/>
                  </a:lnTo>
                  <a:lnTo>
                    <a:pt x="1718147" y="279372"/>
                  </a:lnTo>
                  <a:lnTo>
                    <a:pt x="1765107" y="279841"/>
                  </a:lnTo>
                  <a:lnTo>
                    <a:pt x="1813315" y="277823"/>
                  </a:lnTo>
                  <a:lnTo>
                    <a:pt x="1861775" y="274815"/>
                  </a:lnTo>
                  <a:lnTo>
                    <a:pt x="1909492" y="272316"/>
                  </a:lnTo>
                  <a:lnTo>
                    <a:pt x="1955471" y="271822"/>
                  </a:lnTo>
                  <a:lnTo>
                    <a:pt x="1998716" y="274831"/>
                  </a:lnTo>
                  <a:lnTo>
                    <a:pt x="2038232" y="282841"/>
                  </a:lnTo>
                  <a:lnTo>
                    <a:pt x="2102097" y="319853"/>
                  </a:lnTo>
                  <a:lnTo>
                    <a:pt x="2124455" y="351850"/>
                  </a:lnTo>
                </a:path>
              </a:pathLst>
            </a:custGeom>
            <a:ln w="28575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3205" y="1568005"/>
              <a:ext cx="134493" cy="1344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565" y="1568005"/>
              <a:ext cx="204597" cy="134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9841" y="1568005"/>
              <a:ext cx="134493" cy="1344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593" y="1462849"/>
              <a:ext cx="136017" cy="1344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57" y="1281493"/>
              <a:ext cx="134492" cy="134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041" y="1482661"/>
              <a:ext cx="134493" cy="1344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505" y="1522285"/>
              <a:ext cx="134492" cy="1344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8957" y="1568005"/>
              <a:ext cx="134493" cy="13449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53842" y="2938018"/>
            <a:ext cx="179324" cy="1793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53842" y="3634994"/>
            <a:ext cx="179324" cy="1793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3842" y="4331970"/>
            <a:ext cx="179324" cy="1813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48786" y="2938018"/>
            <a:ext cx="181356" cy="1793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48786" y="3634994"/>
            <a:ext cx="181356" cy="1793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48786" y="4331970"/>
            <a:ext cx="181356" cy="1813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45761" y="2938018"/>
            <a:ext cx="181355" cy="1793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45761" y="3634994"/>
            <a:ext cx="181355" cy="1793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45761" y="4331970"/>
            <a:ext cx="181355" cy="18135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844461" y="5230909"/>
            <a:ext cx="198712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Times New Roman"/>
                <a:cs typeface="Times New Roman"/>
              </a:rPr>
              <a:t>Important</a:t>
            </a:r>
            <a:r>
              <a:rPr sz="1867" spc="-67" dirty="0">
                <a:latin typeface="Times New Roman"/>
                <a:cs typeface="Times New Roman"/>
              </a:rPr>
              <a:t> </a:t>
            </a:r>
            <a:r>
              <a:rPr sz="1867" spc="-13" dirty="0">
                <a:latin typeface="Times New Roman"/>
                <a:cs typeface="Times New Roman"/>
              </a:rPr>
              <a:t>Parameter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19545" y="5230909"/>
            <a:ext cx="198712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Times New Roman"/>
                <a:cs typeface="Times New Roman"/>
              </a:rPr>
              <a:t>Important</a:t>
            </a:r>
            <a:r>
              <a:rPr sz="1867" spc="-67" dirty="0">
                <a:latin typeface="Times New Roman"/>
                <a:cs typeface="Times New Roman"/>
              </a:rPr>
              <a:t> </a:t>
            </a:r>
            <a:r>
              <a:rPr sz="1867" spc="-13" dirty="0">
                <a:latin typeface="Times New Roman"/>
                <a:cs typeface="Times New Roman"/>
              </a:rPr>
              <a:t>Parameter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27113" y="2598234"/>
            <a:ext cx="282129" cy="22622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dirty="0">
                <a:latin typeface="Times New Roman"/>
                <a:cs typeface="Times New Roman"/>
              </a:rPr>
              <a:t>Unimportant</a:t>
            </a:r>
            <a:r>
              <a:rPr sz="1867" spc="-87" dirty="0">
                <a:latin typeface="Times New Roman"/>
                <a:cs typeface="Times New Roman"/>
              </a:rPr>
              <a:t> </a:t>
            </a:r>
            <a:r>
              <a:rPr sz="1867" spc="-13" dirty="0">
                <a:latin typeface="Times New Roman"/>
                <a:cs typeface="Times New Roman"/>
              </a:rPr>
              <a:t>Parameter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01687" y="2598234"/>
            <a:ext cx="282129" cy="22622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dirty="0">
                <a:latin typeface="Times New Roman"/>
                <a:cs typeface="Times New Roman"/>
              </a:rPr>
              <a:t>Unimportant</a:t>
            </a:r>
            <a:r>
              <a:rPr sz="1867" spc="-87" dirty="0">
                <a:latin typeface="Times New Roman"/>
                <a:cs typeface="Times New Roman"/>
              </a:rPr>
              <a:t> </a:t>
            </a:r>
            <a:r>
              <a:rPr sz="1867" spc="-13" dirty="0">
                <a:latin typeface="Times New Roman"/>
                <a:cs typeface="Times New Roman"/>
              </a:rPr>
              <a:t>Parameter</a:t>
            </a:r>
            <a:endParaRPr sz="1867">
              <a:latin typeface="Times New Roman"/>
              <a:cs typeface="Times New Roman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64274" y="3299713"/>
            <a:ext cx="179324" cy="18135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754" y="4396994"/>
            <a:ext cx="181356" cy="17932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42225" y="2543810"/>
            <a:ext cx="179323" cy="18135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10754" y="3537458"/>
            <a:ext cx="181356" cy="18135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35009" y="4852162"/>
            <a:ext cx="179323" cy="17932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20177" y="4067810"/>
            <a:ext cx="179323" cy="18135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56065" y="3923537"/>
            <a:ext cx="181355" cy="17932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77554" y="2637282"/>
            <a:ext cx="179324" cy="17932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98610" y="3104642"/>
            <a:ext cx="179324" cy="17932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3183806" y="1240875"/>
            <a:ext cx="567520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4002093" algn="l"/>
              </a:tabLst>
            </a:pPr>
            <a:r>
              <a:rPr sz="1867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Grid</a:t>
            </a:r>
            <a:r>
              <a:rPr sz="1867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67" b="1" u="sng" spc="-1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Layout</a:t>
            </a:r>
            <a:r>
              <a:rPr sz="1867" b="1" dirty="0">
                <a:latin typeface="Times New Roman"/>
                <a:cs typeface="Times New Roman"/>
              </a:rPr>
              <a:t>	</a:t>
            </a:r>
            <a:r>
              <a:rPr sz="1867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</a:t>
            </a:r>
            <a:r>
              <a:rPr sz="1867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67" b="1" u="sng" spc="-1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Layout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45" name="object 45"/>
          <p:cNvSpPr txBox="1"/>
          <p:nvPr/>
        </p:nvSpPr>
        <p:spPr>
          <a:xfrm>
            <a:off x="4896781" y="5747444"/>
            <a:ext cx="2399452" cy="30337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31038" marR="6773" indent="-314952">
              <a:spcBef>
                <a:spcPts val="127"/>
              </a:spcBef>
            </a:pPr>
            <a:r>
              <a:rPr sz="933" spc="-13" dirty="0">
                <a:latin typeface="Arial MT"/>
                <a:cs typeface="Arial MT"/>
              </a:rPr>
              <a:t>Illustration</a:t>
            </a:r>
            <a:r>
              <a:rPr sz="933" spc="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of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Bergstra</a:t>
            </a:r>
            <a:r>
              <a:rPr sz="933" spc="1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 al.,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2012 by</a:t>
            </a:r>
            <a:r>
              <a:rPr sz="933" spc="-13" dirty="0">
                <a:latin typeface="Arial MT"/>
                <a:cs typeface="Arial MT"/>
              </a:rPr>
              <a:t> Shayne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Longpre,</a:t>
            </a:r>
            <a:r>
              <a:rPr sz="933" spc="-3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copyright</a:t>
            </a:r>
            <a:r>
              <a:rPr sz="933" spc="-1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CS231n</a:t>
            </a:r>
            <a:r>
              <a:rPr sz="933" spc="-67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2017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7353" y="315469"/>
            <a:ext cx="2863427" cy="8799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i="1" dirty="0">
                <a:solidFill>
                  <a:srgbClr val="0000FF"/>
                </a:solidFill>
                <a:latin typeface="Arial"/>
                <a:cs typeface="Arial"/>
              </a:rPr>
              <a:t>Random</a:t>
            </a:r>
            <a:r>
              <a:rPr sz="1867" i="1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i="1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867" i="1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i="1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867" i="1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0000FF"/>
                </a:solidFill>
                <a:latin typeface="Arial"/>
                <a:cs typeface="Arial"/>
              </a:rPr>
              <a:t>Hyper- </a:t>
            </a:r>
            <a:r>
              <a:rPr sz="1867" i="1" dirty="0">
                <a:solidFill>
                  <a:srgbClr val="0000FF"/>
                </a:solidFill>
                <a:latin typeface="Arial"/>
                <a:cs typeface="Arial"/>
              </a:rPr>
              <a:t>Parameter</a:t>
            </a:r>
            <a:r>
              <a:rPr sz="1867" i="1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0000FF"/>
                </a:solidFill>
                <a:latin typeface="Arial"/>
                <a:cs typeface="Arial"/>
              </a:rPr>
              <a:t>Optimization </a:t>
            </a: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Bergstra</a:t>
            </a:r>
            <a:r>
              <a:rPr sz="1867" spc="-8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8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Bengio,</a:t>
            </a:r>
            <a:r>
              <a:rPr sz="1867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0000FF"/>
                </a:solidFill>
                <a:latin typeface="Arial MT"/>
                <a:cs typeface="Arial MT"/>
              </a:rPr>
              <a:t>2012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496748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407" y="1512547"/>
            <a:ext cx="4034367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53"/>
              </a:spcBef>
            </a:pPr>
            <a:r>
              <a:rPr sz="3200" dirty="0" smtClean="0"/>
              <a:t>We</a:t>
            </a:r>
            <a:r>
              <a:rPr sz="3200" spc="-87" dirty="0" smtClean="0"/>
              <a:t> </a:t>
            </a:r>
            <a:r>
              <a:rPr sz="3200" dirty="0"/>
              <a:t>looked</a:t>
            </a:r>
            <a:r>
              <a:rPr sz="3200" spc="-53" dirty="0"/>
              <a:t> </a:t>
            </a:r>
            <a:r>
              <a:rPr sz="3200" dirty="0"/>
              <a:t>in</a:t>
            </a:r>
            <a:r>
              <a:rPr sz="3200" spc="-67" dirty="0"/>
              <a:t> </a:t>
            </a:r>
            <a:r>
              <a:rPr sz="3200" dirty="0"/>
              <a:t>detail</a:t>
            </a:r>
            <a:r>
              <a:rPr sz="3200" spc="-67" dirty="0"/>
              <a:t> </a:t>
            </a:r>
            <a:r>
              <a:rPr sz="3200" spc="-33" dirty="0"/>
              <a:t>at: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1223" y="6423771"/>
            <a:ext cx="41232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98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1078721" y="2289047"/>
            <a:ext cx="10664612" cy="30948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4872" indent="-557939">
              <a:spcBef>
                <a:spcPts val="133"/>
              </a:spcBef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Activation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Functions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(use</a:t>
            </a:r>
            <a:r>
              <a:rPr sz="40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ReLU)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Data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Preprocessing</a:t>
            </a:r>
            <a:r>
              <a:rPr sz="4000" spc="-93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(images:</a:t>
            </a:r>
            <a:r>
              <a:rPr sz="40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subtract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spc="-27" dirty="0">
                <a:solidFill>
                  <a:srgbClr val="0000FF"/>
                </a:solidFill>
                <a:latin typeface="Arial MT"/>
                <a:cs typeface="Arial MT"/>
              </a:rPr>
              <a:t>mean)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Weight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Initialization</a:t>
            </a:r>
            <a:r>
              <a:rPr sz="4000" spc="-113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(use</a:t>
            </a:r>
            <a:r>
              <a:rPr sz="40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Xavier/Kaiming</a:t>
            </a:r>
            <a:r>
              <a:rPr sz="4000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init)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Batch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Normalization</a:t>
            </a:r>
            <a:r>
              <a:rPr sz="4000" spc="-67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(use</a:t>
            </a:r>
            <a:r>
              <a:rPr sz="4000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this!)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Transfer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learning</a:t>
            </a:r>
            <a:r>
              <a:rPr sz="4000" spc="-60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(use</a:t>
            </a:r>
            <a:r>
              <a:rPr sz="40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this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if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00FF"/>
                </a:solidFill>
                <a:latin typeface="Arial MT"/>
                <a:cs typeface="Arial MT"/>
              </a:rPr>
              <a:t>you</a:t>
            </a:r>
            <a:r>
              <a:rPr sz="40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can!)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9222" y="1522916"/>
            <a:ext cx="16179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13" dirty="0">
                <a:solidFill>
                  <a:srgbClr val="0000FF"/>
                </a:solidFill>
                <a:latin typeface="Arial MT"/>
                <a:cs typeface="Arial MT"/>
              </a:rPr>
              <a:t>TLDRs</a:t>
            </a:r>
            <a:endParaRPr sz="4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961276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585" y="3065489"/>
            <a:ext cx="940054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In</a:t>
            </a:r>
            <a:r>
              <a:rPr spc="-13" dirty="0"/>
              <a:t> </a:t>
            </a:r>
            <a:r>
              <a:rPr dirty="0"/>
              <a:t>Lecture:</a:t>
            </a:r>
            <a:r>
              <a:rPr spc="-7" dirty="0"/>
              <a:t> </a:t>
            </a:r>
            <a:r>
              <a:rPr dirty="0"/>
              <a:t>Recap</a:t>
            </a:r>
            <a:r>
              <a:rPr spc="-40" dirty="0"/>
              <a:t> </a:t>
            </a:r>
            <a:r>
              <a:rPr dirty="0"/>
              <a:t>of</a:t>
            </a:r>
            <a:r>
              <a:rPr spc="-13" dirty="0"/>
              <a:t> </a:t>
            </a:r>
            <a:r>
              <a:rPr dirty="0"/>
              <a:t>Content</a:t>
            </a:r>
            <a:r>
              <a:rPr spc="-27" dirty="0"/>
              <a:t> </a:t>
            </a:r>
            <a:r>
              <a:rPr dirty="0"/>
              <a:t>+</a:t>
            </a:r>
            <a:r>
              <a:rPr spc="-27" dirty="0"/>
              <a:t> </a:t>
            </a:r>
            <a:r>
              <a:rPr spc="-33" dirty="0"/>
              <a:t>QA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7481" y="6414793"/>
            <a:ext cx="41232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99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9901591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670" y="2831500"/>
            <a:ext cx="963422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>
                <a:solidFill>
                  <a:srgbClr val="00B0F0"/>
                </a:solidFill>
              </a:rPr>
              <a:t>Appendix</a:t>
            </a:r>
            <a:r>
              <a:rPr sz="3200" spc="-33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–</a:t>
            </a:r>
            <a:r>
              <a:rPr sz="3200" spc="-93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Slides</a:t>
            </a:r>
            <a:r>
              <a:rPr sz="3200" spc="-53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from</a:t>
            </a:r>
            <a:r>
              <a:rPr sz="3200" spc="-80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Previous</a:t>
            </a:r>
            <a:r>
              <a:rPr sz="3200" spc="-73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Years</a:t>
            </a:r>
            <a:r>
              <a:rPr sz="3200" spc="-80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of</a:t>
            </a:r>
            <a:r>
              <a:rPr sz="3200" spc="-80" dirty="0">
                <a:solidFill>
                  <a:srgbClr val="00B0F0"/>
                </a:solidFill>
              </a:rPr>
              <a:t> </a:t>
            </a:r>
            <a:r>
              <a:rPr sz="3200" dirty="0">
                <a:solidFill>
                  <a:srgbClr val="00B0F0"/>
                </a:solidFill>
              </a:rPr>
              <a:t>the</a:t>
            </a:r>
            <a:r>
              <a:rPr sz="3200" spc="-93" dirty="0">
                <a:solidFill>
                  <a:srgbClr val="00B0F0"/>
                </a:solidFill>
              </a:rPr>
              <a:t> </a:t>
            </a:r>
            <a:r>
              <a:rPr sz="3200" spc="-13" dirty="0">
                <a:solidFill>
                  <a:srgbClr val="00B0F0"/>
                </a:solidFill>
              </a:rPr>
              <a:t>Course</a:t>
            </a:r>
            <a:endParaRPr sz="3200" dirty="0">
              <a:solidFill>
                <a:srgbClr val="00B0F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0198299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138298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83400" y="4279901"/>
            <a:ext cx="16374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Sigmoid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209295"/>
            <a:ext cx="3564128" cy="6035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6443470" y="1082843"/>
            <a:ext cx="5253229" cy="213391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25671" indent="-473275">
              <a:lnSpc>
                <a:spcPct val="100000"/>
              </a:lnSpc>
              <a:spcBef>
                <a:spcPts val="140"/>
              </a:spcBef>
              <a:buChar char="-"/>
              <a:tabLst>
                <a:tab pos="625671" algn="l"/>
              </a:tabLst>
            </a:pPr>
            <a:r>
              <a:rPr sz="2000" dirty="0"/>
              <a:t>Squashes</a:t>
            </a:r>
            <a:r>
              <a:rPr sz="2000" spc="-53" dirty="0"/>
              <a:t> </a:t>
            </a:r>
            <a:r>
              <a:rPr sz="2000" dirty="0"/>
              <a:t>numbers</a:t>
            </a:r>
            <a:r>
              <a:rPr sz="2000" spc="-53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range</a:t>
            </a:r>
            <a:r>
              <a:rPr sz="2000" spc="-33" dirty="0"/>
              <a:t> </a:t>
            </a:r>
            <a:r>
              <a:rPr sz="2000" spc="-13" dirty="0"/>
              <a:t>[0,1]</a:t>
            </a:r>
          </a:p>
          <a:p>
            <a:pPr marL="626518" marR="6773" indent="-474121">
              <a:lnSpc>
                <a:spcPct val="100000"/>
              </a:lnSpc>
              <a:buChar char="-"/>
              <a:tabLst>
                <a:tab pos="626518" algn="l"/>
              </a:tabLst>
            </a:pPr>
            <a:r>
              <a:rPr sz="2000" dirty="0"/>
              <a:t>Historically</a:t>
            </a:r>
            <a:r>
              <a:rPr sz="2000" spc="-80" dirty="0"/>
              <a:t> </a:t>
            </a:r>
            <a:r>
              <a:rPr sz="2000" dirty="0"/>
              <a:t>popular</a:t>
            </a:r>
            <a:r>
              <a:rPr sz="2000" spc="-80" dirty="0"/>
              <a:t> </a:t>
            </a:r>
            <a:r>
              <a:rPr sz="2000" dirty="0"/>
              <a:t>since</a:t>
            </a:r>
            <a:r>
              <a:rPr sz="2000" spc="-67" dirty="0"/>
              <a:t> </a:t>
            </a:r>
            <a:r>
              <a:rPr sz="2000" spc="-27" dirty="0"/>
              <a:t>they </a:t>
            </a:r>
            <a:r>
              <a:rPr sz="2000" dirty="0"/>
              <a:t>have</a:t>
            </a:r>
            <a:r>
              <a:rPr sz="2000" spc="-60" dirty="0"/>
              <a:t> </a:t>
            </a:r>
            <a:r>
              <a:rPr sz="2000" dirty="0"/>
              <a:t>nice</a:t>
            </a:r>
            <a:r>
              <a:rPr sz="2000" spc="-47" dirty="0"/>
              <a:t> </a:t>
            </a:r>
            <a:r>
              <a:rPr sz="2000" dirty="0"/>
              <a:t>interpretation</a:t>
            </a:r>
            <a:r>
              <a:rPr sz="2000" spc="-80" dirty="0"/>
              <a:t> </a:t>
            </a:r>
            <a:r>
              <a:rPr sz="2000" dirty="0"/>
              <a:t>as</a:t>
            </a:r>
            <a:r>
              <a:rPr sz="2000" spc="-47" dirty="0"/>
              <a:t> </a:t>
            </a:r>
            <a:r>
              <a:rPr sz="2000" spc="-67" dirty="0"/>
              <a:t>a </a:t>
            </a:r>
            <a:r>
              <a:rPr sz="2000" dirty="0"/>
              <a:t>saturating</a:t>
            </a:r>
            <a:r>
              <a:rPr sz="2000" spc="-73" dirty="0"/>
              <a:t> </a:t>
            </a:r>
            <a:r>
              <a:rPr sz="2000" dirty="0"/>
              <a:t>“firing</a:t>
            </a:r>
            <a:r>
              <a:rPr sz="2000" spc="-40" dirty="0"/>
              <a:t> </a:t>
            </a:r>
            <a:r>
              <a:rPr sz="2000" dirty="0"/>
              <a:t>rate”</a:t>
            </a:r>
            <a:r>
              <a:rPr sz="2000" spc="-73" dirty="0"/>
              <a:t> </a:t>
            </a:r>
            <a:r>
              <a:rPr sz="2000" dirty="0"/>
              <a:t>of</a:t>
            </a:r>
            <a:r>
              <a:rPr sz="2000" spc="-47" dirty="0"/>
              <a:t> </a:t>
            </a:r>
            <a:r>
              <a:rPr sz="2000" dirty="0"/>
              <a:t>a</a:t>
            </a:r>
            <a:r>
              <a:rPr sz="2000" spc="-13" dirty="0"/>
              <a:t> neuron</a:t>
            </a:r>
          </a:p>
          <a:p>
            <a:pPr>
              <a:lnSpc>
                <a:spcPct val="100000"/>
              </a:lnSpc>
              <a:spcBef>
                <a:spcPts val="133"/>
              </a:spcBef>
            </a:pPr>
            <a:endParaRPr sz="2000" spc="-13" dirty="0"/>
          </a:p>
          <a:p>
            <a:pPr marL="16933">
              <a:lnSpc>
                <a:spcPct val="100000"/>
              </a:lnSpc>
            </a:pPr>
            <a:r>
              <a:rPr sz="2000" dirty="0"/>
              <a:t>3 </a:t>
            </a:r>
            <a:r>
              <a:rPr sz="2000" spc="-13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53479" y="3897986"/>
            <a:ext cx="4949613" cy="16596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90208" indent="-473275">
              <a:spcBef>
                <a:spcPts val="140"/>
              </a:spcBef>
              <a:buAutoNum type="arabicPeriod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Saturated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neurons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“kill”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endParaRPr sz="2667">
              <a:latin typeface="Arial MT"/>
              <a:cs typeface="Arial MT"/>
            </a:endParaRPr>
          </a:p>
          <a:p>
            <a:pPr marL="490208"/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2667">
              <a:latin typeface="Arial MT"/>
              <a:cs typeface="Arial MT"/>
            </a:endParaRPr>
          </a:p>
          <a:p>
            <a:pPr marL="490208" marR="6773" indent="-474121">
              <a:buAutoNum type="arabicPeriod" startAt="2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Sigmoid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outputs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zero- centered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2430" y="1546704"/>
            <a:ext cx="3120201" cy="23877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4512712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8384" y="926000"/>
            <a:ext cx="3270673" cy="1878753"/>
            <a:chOff x="5856287" y="694499"/>
            <a:chExt cx="2453005" cy="140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5875" y="715177"/>
              <a:ext cx="2426441" cy="137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1050" y="699262"/>
              <a:ext cx="2443480" cy="1399540"/>
            </a:xfrm>
            <a:custGeom>
              <a:avLst/>
              <a:gdLst/>
              <a:ahLst/>
              <a:cxnLst/>
              <a:rect l="l" t="t" r="r" b="b"/>
              <a:pathLst>
                <a:path w="2443479" h="1399539">
                  <a:moveTo>
                    <a:pt x="0" y="1399413"/>
                  </a:moveTo>
                  <a:lnTo>
                    <a:pt x="2443353" y="1399413"/>
                  </a:lnTo>
                  <a:lnTo>
                    <a:pt x="2443353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750" y="1351086"/>
            <a:ext cx="2851121" cy="12317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1621" y="144374"/>
            <a:ext cx="964099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Consider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input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neuron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551620" y="2734394"/>
            <a:ext cx="7948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875950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8384" y="926000"/>
            <a:ext cx="3270673" cy="1878753"/>
            <a:chOff x="5856287" y="694499"/>
            <a:chExt cx="2453005" cy="140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5875" y="715177"/>
              <a:ext cx="2426441" cy="137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1050" y="699262"/>
              <a:ext cx="2443480" cy="1399540"/>
            </a:xfrm>
            <a:custGeom>
              <a:avLst/>
              <a:gdLst/>
              <a:ahLst/>
              <a:cxnLst/>
              <a:rect l="l" t="t" r="r" b="b"/>
              <a:pathLst>
                <a:path w="2443479" h="1399539">
                  <a:moveTo>
                    <a:pt x="0" y="1399413"/>
                  </a:moveTo>
                  <a:lnTo>
                    <a:pt x="2443353" y="1399413"/>
                  </a:lnTo>
                  <a:lnTo>
                    <a:pt x="2443353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750" y="1351086"/>
            <a:ext cx="2851121" cy="12317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1621" y="144374"/>
            <a:ext cx="964099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Consider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input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neuron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620" y="2734394"/>
            <a:ext cx="7948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934" y="5401193"/>
            <a:ext cx="11433276" cy="5888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9551351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8384" y="926000"/>
            <a:ext cx="3270673" cy="1878753"/>
            <a:chOff x="5856287" y="694499"/>
            <a:chExt cx="2453005" cy="140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5875" y="715177"/>
              <a:ext cx="2426441" cy="137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1050" y="699262"/>
              <a:ext cx="2443480" cy="1399540"/>
            </a:xfrm>
            <a:custGeom>
              <a:avLst/>
              <a:gdLst/>
              <a:ahLst/>
              <a:cxnLst/>
              <a:rect l="l" t="t" r="r" b="b"/>
              <a:pathLst>
                <a:path w="2443479" h="1399539">
                  <a:moveTo>
                    <a:pt x="0" y="1399413"/>
                  </a:moveTo>
                  <a:lnTo>
                    <a:pt x="2443353" y="1399413"/>
                  </a:lnTo>
                  <a:lnTo>
                    <a:pt x="2443353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750" y="1351086"/>
            <a:ext cx="2851121" cy="12317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621" y="150800"/>
            <a:ext cx="964099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60" dirty="0"/>
              <a:t> </a:t>
            </a:r>
            <a:r>
              <a:rPr sz="3200" dirty="0"/>
              <a:t>what</a:t>
            </a:r>
            <a:r>
              <a:rPr sz="3200" spc="-87" dirty="0"/>
              <a:t> </a:t>
            </a:r>
            <a:r>
              <a:rPr sz="3200" dirty="0"/>
              <a:t>happens</a:t>
            </a:r>
            <a:r>
              <a:rPr sz="3200" spc="-60" dirty="0"/>
              <a:t> </a:t>
            </a:r>
            <a:r>
              <a:rPr sz="3200" dirty="0"/>
              <a:t>when</a:t>
            </a:r>
            <a:r>
              <a:rPr sz="3200" spc="-67" dirty="0"/>
              <a:t> </a:t>
            </a:r>
            <a:r>
              <a:rPr sz="3200" dirty="0"/>
              <a:t>the</a:t>
            </a:r>
            <a:r>
              <a:rPr sz="3200" spc="-107" dirty="0"/>
              <a:t> </a:t>
            </a:r>
            <a:r>
              <a:rPr sz="3200" dirty="0"/>
              <a:t>input</a:t>
            </a:r>
            <a:r>
              <a:rPr sz="3200" spc="-67" dirty="0"/>
              <a:t> </a:t>
            </a:r>
            <a:r>
              <a:rPr sz="3200" dirty="0"/>
              <a:t>to</a:t>
            </a:r>
            <a:r>
              <a:rPr sz="3200" spc="-100" dirty="0"/>
              <a:t> </a:t>
            </a:r>
            <a:r>
              <a:rPr sz="3200" dirty="0"/>
              <a:t>a</a:t>
            </a:r>
            <a:r>
              <a:rPr sz="3200" spc="-100" dirty="0"/>
              <a:t> </a:t>
            </a:r>
            <a:r>
              <a:rPr sz="3200" dirty="0"/>
              <a:t>neuron</a:t>
            </a:r>
            <a:r>
              <a:rPr sz="3200" spc="-87" dirty="0"/>
              <a:t> </a:t>
            </a:r>
            <a:r>
              <a:rPr sz="3200" spc="-33" dirty="0"/>
              <a:t>is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51620" y="632969"/>
            <a:ext cx="3107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620" y="2734394"/>
            <a:ext cx="7948507" cy="11353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  <a:p>
            <a:pPr marL="202348">
              <a:spcBef>
                <a:spcPts val="2007"/>
              </a:spcBef>
            </a:pP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We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know</a:t>
            </a:r>
            <a:r>
              <a:rPr sz="2400" spc="-4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that</a:t>
            </a:r>
            <a:r>
              <a:rPr sz="2400" spc="-3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local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gradient</a:t>
            </a:r>
            <a:r>
              <a:rPr sz="2400" spc="-2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of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sigmoid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is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always</a:t>
            </a:r>
            <a:r>
              <a:rPr sz="2400" spc="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FF"/>
                </a:solidFill>
                <a:latin typeface="Arial MT"/>
                <a:cs typeface="Arial MT"/>
              </a:rPr>
              <a:t>positive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933" y="5364733"/>
            <a:ext cx="11433387" cy="670560"/>
            <a:chOff x="300700" y="4023550"/>
            <a:chExt cx="8575040" cy="5029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700" y="4050895"/>
              <a:ext cx="8574957" cy="4416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8313" y="4037838"/>
              <a:ext cx="4753610" cy="474345"/>
            </a:xfrm>
            <a:custGeom>
              <a:avLst/>
              <a:gdLst/>
              <a:ahLst/>
              <a:cxnLst/>
              <a:rect l="l" t="t" r="r" b="b"/>
              <a:pathLst>
                <a:path w="4753610" h="474345">
                  <a:moveTo>
                    <a:pt x="0" y="473964"/>
                  </a:moveTo>
                  <a:lnTo>
                    <a:pt x="4753356" y="473964"/>
                  </a:lnTo>
                  <a:lnTo>
                    <a:pt x="4753356" y="0"/>
                  </a:lnTo>
                  <a:lnTo>
                    <a:pt x="0" y="0"/>
                  </a:lnTo>
                  <a:lnTo>
                    <a:pt x="0" y="473964"/>
                  </a:lnTo>
                  <a:close/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8698130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8384" y="926000"/>
            <a:ext cx="3270673" cy="1878753"/>
            <a:chOff x="5856287" y="694499"/>
            <a:chExt cx="2453005" cy="140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5875" y="715177"/>
              <a:ext cx="2426441" cy="137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1050" y="699262"/>
              <a:ext cx="2443480" cy="1399540"/>
            </a:xfrm>
            <a:custGeom>
              <a:avLst/>
              <a:gdLst/>
              <a:ahLst/>
              <a:cxnLst/>
              <a:rect l="l" t="t" r="r" b="b"/>
              <a:pathLst>
                <a:path w="2443479" h="1399539">
                  <a:moveTo>
                    <a:pt x="0" y="1399413"/>
                  </a:moveTo>
                  <a:lnTo>
                    <a:pt x="2443353" y="1399413"/>
                  </a:lnTo>
                  <a:lnTo>
                    <a:pt x="2443353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750" y="1351086"/>
            <a:ext cx="2851121" cy="12317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621" y="150800"/>
            <a:ext cx="964099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60" dirty="0"/>
              <a:t> </a:t>
            </a:r>
            <a:r>
              <a:rPr sz="3200" dirty="0"/>
              <a:t>what</a:t>
            </a:r>
            <a:r>
              <a:rPr sz="3200" spc="-87" dirty="0"/>
              <a:t> </a:t>
            </a:r>
            <a:r>
              <a:rPr sz="3200" dirty="0"/>
              <a:t>happens</a:t>
            </a:r>
            <a:r>
              <a:rPr sz="3200" spc="-60" dirty="0"/>
              <a:t> </a:t>
            </a:r>
            <a:r>
              <a:rPr sz="3200" dirty="0"/>
              <a:t>when</a:t>
            </a:r>
            <a:r>
              <a:rPr sz="3200" spc="-67" dirty="0"/>
              <a:t> </a:t>
            </a:r>
            <a:r>
              <a:rPr sz="3200" dirty="0"/>
              <a:t>the</a:t>
            </a:r>
            <a:r>
              <a:rPr sz="3200" spc="-107" dirty="0"/>
              <a:t> </a:t>
            </a:r>
            <a:r>
              <a:rPr sz="3200" dirty="0"/>
              <a:t>input</a:t>
            </a:r>
            <a:r>
              <a:rPr sz="3200" spc="-67" dirty="0"/>
              <a:t> </a:t>
            </a:r>
            <a:r>
              <a:rPr sz="3200" dirty="0"/>
              <a:t>to</a:t>
            </a:r>
            <a:r>
              <a:rPr sz="3200" spc="-100" dirty="0"/>
              <a:t> </a:t>
            </a:r>
            <a:r>
              <a:rPr sz="3200" dirty="0"/>
              <a:t>a</a:t>
            </a:r>
            <a:r>
              <a:rPr sz="3200" spc="-100" dirty="0"/>
              <a:t> </a:t>
            </a:r>
            <a:r>
              <a:rPr sz="3200" dirty="0"/>
              <a:t>neuron</a:t>
            </a:r>
            <a:r>
              <a:rPr sz="3200" spc="-87" dirty="0"/>
              <a:t> </a:t>
            </a:r>
            <a:r>
              <a:rPr sz="3200" spc="-33" dirty="0"/>
              <a:t>is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51620" y="632969"/>
            <a:ext cx="3107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620" y="2734394"/>
            <a:ext cx="7948507" cy="150468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  <a:p>
            <a:pPr marL="202348" marR="84665">
              <a:spcBef>
                <a:spcPts val="2007"/>
              </a:spcBef>
            </a:pP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We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know</a:t>
            </a:r>
            <a:r>
              <a:rPr sz="2400" spc="-4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that</a:t>
            </a:r>
            <a:r>
              <a:rPr sz="2400" spc="-3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local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gradient</a:t>
            </a:r>
            <a:r>
              <a:rPr sz="2400" spc="-2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of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sigmoid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is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always</a:t>
            </a:r>
            <a:r>
              <a:rPr sz="2400" spc="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FF"/>
                </a:solidFill>
                <a:latin typeface="Arial MT"/>
                <a:cs typeface="Arial MT"/>
              </a:rPr>
              <a:t>positive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assuming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always</a:t>
            </a:r>
            <a:r>
              <a:rPr sz="2400" spc="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positive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933" y="5364734"/>
            <a:ext cx="11433387" cy="676487"/>
            <a:chOff x="300700" y="4023550"/>
            <a:chExt cx="8575040" cy="5073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700" y="4050895"/>
              <a:ext cx="8574957" cy="4416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8313" y="4037838"/>
              <a:ext cx="4753610" cy="474345"/>
            </a:xfrm>
            <a:custGeom>
              <a:avLst/>
              <a:gdLst/>
              <a:ahLst/>
              <a:cxnLst/>
              <a:rect l="l" t="t" r="r" b="b"/>
              <a:pathLst>
                <a:path w="4753610" h="474345">
                  <a:moveTo>
                    <a:pt x="0" y="473964"/>
                  </a:moveTo>
                  <a:lnTo>
                    <a:pt x="4753356" y="473964"/>
                  </a:lnTo>
                  <a:lnTo>
                    <a:pt x="4753356" y="0"/>
                  </a:lnTo>
                  <a:lnTo>
                    <a:pt x="0" y="0"/>
                  </a:lnTo>
                  <a:lnTo>
                    <a:pt x="0" y="473964"/>
                  </a:lnTo>
                  <a:close/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1669" y="4040886"/>
              <a:ext cx="273050" cy="475615"/>
            </a:xfrm>
            <a:custGeom>
              <a:avLst/>
              <a:gdLst/>
              <a:ahLst/>
              <a:cxnLst/>
              <a:rect l="l" t="t" r="r" b="b"/>
              <a:pathLst>
                <a:path w="273050" h="475614">
                  <a:moveTo>
                    <a:pt x="0" y="475487"/>
                  </a:moveTo>
                  <a:lnTo>
                    <a:pt x="272796" y="475487"/>
                  </a:lnTo>
                  <a:lnTo>
                    <a:pt x="272796" y="0"/>
                  </a:lnTo>
                  <a:lnTo>
                    <a:pt x="0" y="0"/>
                  </a:lnTo>
                  <a:lnTo>
                    <a:pt x="0" y="47548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13295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421" y="193151"/>
            <a:ext cx="3862704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Neural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7421" y="1171254"/>
            <a:ext cx="7217588" cy="3579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spcBef>
                <a:spcPts val="71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Origins: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dirty="0">
                <a:latin typeface="Calibri"/>
                <a:cs typeface="Calibri"/>
              </a:rPr>
              <a:t> 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try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mimic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brain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spcBef>
                <a:spcPts val="615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40s</a:t>
            </a:r>
            <a:r>
              <a:rPr sz="2000" dirty="0">
                <a:latin typeface="Calibri"/>
                <a:cs typeface="Calibri"/>
              </a:rPr>
              <a:t> and </a:t>
            </a:r>
            <a:r>
              <a:rPr sz="2000" spc="-5" dirty="0">
                <a:latin typeface="Calibri"/>
                <a:cs typeface="Calibri"/>
              </a:rPr>
              <a:t>50s: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Hebbian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Perceptron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spcBef>
                <a:spcPts val="64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Perceptrons book</a:t>
            </a:r>
            <a:r>
              <a:rPr sz="2000" dirty="0">
                <a:latin typeface="Calibri"/>
                <a:cs typeface="Calibri"/>
              </a:rPr>
              <a:t> in </a:t>
            </a:r>
            <a:r>
              <a:rPr sz="2000" spc="-5" dirty="0">
                <a:latin typeface="Calibri"/>
                <a:cs typeface="Calibri"/>
              </a:rPr>
              <a:t>1969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XOR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</a:t>
            </a:r>
            <a:endParaRPr sz="2000" dirty="0">
              <a:latin typeface="Calibri"/>
              <a:cs typeface="Calibri"/>
            </a:endParaRPr>
          </a:p>
          <a:p>
            <a:pPr marL="469900" marR="394970" indent="-457200">
              <a:lnSpc>
                <a:spcPts val="3329"/>
              </a:lnSpc>
              <a:spcBef>
                <a:spcPts val="875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Very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widely</a:t>
            </a:r>
            <a:r>
              <a:rPr sz="2000" dirty="0">
                <a:latin typeface="Calibri"/>
                <a:cs typeface="Calibri"/>
              </a:rPr>
              <a:t> used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80s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early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90s;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popularity </a:t>
            </a:r>
            <a:r>
              <a:rPr sz="2000" spc="-6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diminished </a:t>
            </a:r>
            <a:r>
              <a:rPr sz="2000" dirty="0">
                <a:latin typeface="Calibri"/>
                <a:cs typeface="Calibri"/>
              </a:rPr>
              <a:t>in late</a:t>
            </a:r>
            <a:r>
              <a:rPr sz="2000" spc="-5" dirty="0">
                <a:latin typeface="Calibri"/>
                <a:cs typeface="Calibri"/>
              </a:rPr>
              <a:t> 90s.</a:t>
            </a:r>
            <a:endParaRPr sz="2000" dirty="0">
              <a:latin typeface="Calibri"/>
              <a:cs typeface="Calibri"/>
            </a:endParaRPr>
          </a:p>
          <a:p>
            <a:pPr marL="469900" marR="270510" indent="-457200">
              <a:lnSpc>
                <a:spcPts val="3329"/>
              </a:lnSpc>
              <a:spcBef>
                <a:spcPts val="74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Recent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resurgence: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spc="-6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many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endParaRPr sz="2000" dirty="0">
              <a:latin typeface="Calibri"/>
              <a:cs typeface="Calibri"/>
            </a:endParaRPr>
          </a:p>
          <a:p>
            <a:pPr marL="469900" marR="5080" indent="-457200">
              <a:lnSpc>
                <a:spcPts val="3329"/>
              </a:lnSpc>
              <a:spcBef>
                <a:spcPts val="73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Artificial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neural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nearly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complex </a:t>
            </a:r>
            <a:r>
              <a:rPr sz="2000" spc="-6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intricate </a:t>
            </a:r>
            <a:r>
              <a:rPr sz="2000" dirty="0">
                <a:latin typeface="Calibri"/>
                <a:cs typeface="Calibri"/>
              </a:rPr>
              <a:t>as the </a:t>
            </a:r>
            <a:r>
              <a:rPr sz="2000" spc="-5" dirty="0">
                <a:latin typeface="Calibri"/>
                <a:cs typeface="Calibri"/>
              </a:rPr>
              <a:t>actual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brain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909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8384" y="926000"/>
            <a:ext cx="3270673" cy="1878753"/>
            <a:chOff x="5856287" y="694499"/>
            <a:chExt cx="2453005" cy="140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5875" y="715177"/>
              <a:ext cx="2426441" cy="137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1050" y="699262"/>
              <a:ext cx="2443480" cy="1399540"/>
            </a:xfrm>
            <a:custGeom>
              <a:avLst/>
              <a:gdLst/>
              <a:ahLst/>
              <a:cxnLst/>
              <a:rect l="l" t="t" r="r" b="b"/>
              <a:pathLst>
                <a:path w="2443479" h="1399539">
                  <a:moveTo>
                    <a:pt x="0" y="1399413"/>
                  </a:moveTo>
                  <a:lnTo>
                    <a:pt x="2443353" y="1399413"/>
                  </a:lnTo>
                  <a:lnTo>
                    <a:pt x="2443353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750" y="1351086"/>
            <a:ext cx="2851121" cy="12317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621" y="150800"/>
            <a:ext cx="964099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60" dirty="0"/>
              <a:t> </a:t>
            </a:r>
            <a:r>
              <a:rPr sz="3200" dirty="0"/>
              <a:t>what</a:t>
            </a:r>
            <a:r>
              <a:rPr sz="3200" spc="-87" dirty="0"/>
              <a:t> </a:t>
            </a:r>
            <a:r>
              <a:rPr sz="3200" dirty="0"/>
              <a:t>happens</a:t>
            </a:r>
            <a:r>
              <a:rPr sz="3200" spc="-60" dirty="0"/>
              <a:t> </a:t>
            </a:r>
            <a:r>
              <a:rPr sz="3200" dirty="0"/>
              <a:t>when</a:t>
            </a:r>
            <a:r>
              <a:rPr sz="3200" spc="-67" dirty="0"/>
              <a:t> </a:t>
            </a:r>
            <a:r>
              <a:rPr sz="3200" dirty="0"/>
              <a:t>the</a:t>
            </a:r>
            <a:r>
              <a:rPr sz="3200" spc="-107" dirty="0"/>
              <a:t> </a:t>
            </a:r>
            <a:r>
              <a:rPr sz="3200" dirty="0"/>
              <a:t>input</a:t>
            </a:r>
            <a:r>
              <a:rPr sz="3200" spc="-67" dirty="0"/>
              <a:t> </a:t>
            </a:r>
            <a:r>
              <a:rPr sz="3200" dirty="0"/>
              <a:t>to</a:t>
            </a:r>
            <a:r>
              <a:rPr sz="3200" spc="-100" dirty="0"/>
              <a:t> </a:t>
            </a:r>
            <a:r>
              <a:rPr sz="3200" dirty="0"/>
              <a:t>a</a:t>
            </a:r>
            <a:r>
              <a:rPr sz="3200" spc="-100" dirty="0"/>
              <a:t> </a:t>
            </a:r>
            <a:r>
              <a:rPr sz="3200" dirty="0"/>
              <a:t>neuron</a:t>
            </a:r>
            <a:r>
              <a:rPr sz="3200" spc="-87" dirty="0"/>
              <a:t> </a:t>
            </a:r>
            <a:r>
              <a:rPr sz="3200" spc="-33" dirty="0"/>
              <a:t>is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51620" y="632969"/>
            <a:ext cx="3107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687" y="2734393"/>
            <a:ext cx="11397827" cy="22561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  <a:p>
            <a:pPr marL="219281" marR="3516965">
              <a:spcBef>
                <a:spcPts val="2007"/>
              </a:spcBef>
            </a:pP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We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know</a:t>
            </a:r>
            <a:r>
              <a:rPr sz="2400" spc="-4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that</a:t>
            </a:r>
            <a:r>
              <a:rPr sz="2400" spc="-3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local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gradient</a:t>
            </a:r>
            <a:r>
              <a:rPr sz="2400" spc="-2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of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sigmoid</a:t>
            </a:r>
            <a:r>
              <a:rPr sz="2400" spc="-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is</a:t>
            </a:r>
            <a:r>
              <a:rPr sz="2400" spc="-4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FF"/>
                </a:solidFill>
                <a:latin typeface="Arial MT"/>
                <a:cs typeface="Arial MT"/>
              </a:rPr>
              <a:t>always</a:t>
            </a:r>
            <a:r>
              <a:rPr sz="2400" spc="2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FF"/>
                </a:solidFill>
                <a:latin typeface="Arial MT"/>
                <a:cs typeface="Arial MT"/>
              </a:rPr>
              <a:t>positive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assuming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4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always</a:t>
            </a:r>
            <a:r>
              <a:rPr sz="2400" spc="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positive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27"/>
              </a:spcBef>
            </a:pPr>
            <a:endParaRPr sz="2400">
              <a:latin typeface="Arial MT"/>
              <a:cs typeface="Arial MT"/>
            </a:endParaRPr>
          </a:p>
          <a:p>
            <a:pPr marL="219281"/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So!!</a:t>
            </a:r>
            <a:r>
              <a:rPr sz="2400" spc="-7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Sign</a:t>
            </a:r>
            <a:r>
              <a:rPr sz="2400" spc="-1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gradient</a:t>
            </a:r>
            <a:r>
              <a:rPr sz="2400" spc="1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AA84F"/>
                </a:solidFill>
                <a:latin typeface="Arial"/>
                <a:cs typeface="Arial"/>
              </a:rPr>
              <a:t>for</a:t>
            </a:r>
            <a:r>
              <a:rPr sz="2400" b="1" spc="-2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6AA84F"/>
                </a:solidFill>
                <a:latin typeface="Arial"/>
                <a:cs typeface="Arial"/>
              </a:rPr>
              <a:t>all</a:t>
            </a:r>
            <a:r>
              <a:rPr sz="2400" b="1" spc="-27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6AA84F"/>
                </a:solidFill>
                <a:latin typeface="Arial"/>
                <a:cs typeface="Arial"/>
              </a:rPr>
              <a:t>w</a:t>
            </a:r>
            <a:r>
              <a:rPr sz="2400" b="1" baseline="-20833" dirty="0">
                <a:solidFill>
                  <a:srgbClr val="6AA84F"/>
                </a:solidFill>
                <a:latin typeface="Arial"/>
                <a:cs typeface="Arial"/>
              </a:rPr>
              <a:t>i</a:t>
            </a:r>
            <a:r>
              <a:rPr sz="2400" b="1" spc="220" baseline="-20833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is</a:t>
            </a:r>
            <a:r>
              <a:rPr sz="2400" spc="-2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the</a:t>
            </a:r>
            <a:r>
              <a:rPr sz="2400" spc="-3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same</a:t>
            </a:r>
            <a:r>
              <a:rPr sz="2400" spc="-1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as</a:t>
            </a:r>
            <a:r>
              <a:rPr sz="2400" spc="-2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the</a:t>
            </a:r>
            <a:r>
              <a:rPr sz="2400" spc="-3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sign</a:t>
            </a:r>
            <a:r>
              <a:rPr sz="2400" spc="-33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upstream</a:t>
            </a:r>
            <a:r>
              <a:rPr sz="2400" spc="-7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AA84F"/>
                </a:solidFill>
                <a:latin typeface="Arial MT"/>
                <a:cs typeface="Arial MT"/>
              </a:rPr>
              <a:t>scalar</a:t>
            </a:r>
            <a:r>
              <a:rPr sz="2400" spc="-20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6AA84F"/>
                </a:solidFill>
                <a:latin typeface="Arial MT"/>
                <a:cs typeface="Arial MT"/>
              </a:rPr>
              <a:t>gradient!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910" y="5364734"/>
            <a:ext cx="11793220" cy="676487"/>
            <a:chOff x="126682" y="4023550"/>
            <a:chExt cx="8844915" cy="5073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700" y="4050895"/>
              <a:ext cx="8574957" cy="4416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8314" y="4037838"/>
              <a:ext cx="4753610" cy="474345"/>
            </a:xfrm>
            <a:custGeom>
              <a:avLst/>
              <a:gdLst/>
              <a:ahLst/>
              <a:cxnLst/>
              <a:rect l="l" t="t" r="r" b="b"/>
              <a:pathLst>
                <a:path w="4753610" h="474345">
                  <a:moveTo>
                    <a:pt x="0" y="473964"/>
                  </a:moveTo>
                  <a:lnTo>
                    <a:pt x="4753356" y="473964"/>
                  </a:lnTo>
                  <a:lnTo>
                    <a:pt x="4753356" y="0"/>
                  </a:lnTo>
                  <a:lnTo>
                    <a:pt x="0" y="0"/>
                  </a:lnTo>
                  <a:lnTo>
                    <a:pt x="0" y="473964"/>
                  </a:lnTo>
                  <a:close/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1670" y="4040886"/>
              <a:ext cx="273050" cy="475615"/>
            </a:xfrm>
            <a:custGeom>
              <a:avLst/>
              <a:gdLst/>
              <a:ahLst/>
              <a:cxnLst/>
              <a:rect l="l" t="t" r="r" b="b"/>
              <a:pathLst>
                <a:path w="273050" h="475614">
                  <a:moveTo>
                    <a:pt x="0" y="475487"/>
                  </a:moveTo>
                  <a:lnTo>
                    <a:pt x="272796" y="475487"/>
                  </a:lnTo>
                  <a:lnTo>
                    <a:pt x="272796" y="0"/>
                  </a:lnTo>
                  <a:lnTo>
                    <a:pt x="0" y="0"/>
                  </a:lnTo>
                  <a:lnTo>
                    <a:pt x="0" y="47548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970" y="4037838"/>
              <a:ext cx="8816340" cy="478790"/>
            </a:xfrm>
            <a:custGeom>
              <a:avLst/>
              <a:gdLst/>
              <a:ahLst/>
              <a:cxnLst/>
              <a:rect l="l" t="t" r="r" b="b"/>
              <a:pathLst>
                <a:path w="8816340" h="478789">
                  <a:moveTo>
                    <a:pt x="6156959" y="478536"/>
                  </a:moveTo>
                  <a:lnTo>
                    <a:pt x="8816340" y="478536"/>
                  </a:lnTo>
                  <a:lnTo>
                    <a:pt x="8816340" y="3048"/>
                  </a:lnTo>
                  <a:lnTo>
                    <a:pt x="6156959" y="3048"/>
                  </a:lnTo>
                  <a:lnTo>
                    <a:pt x="6156959" y="478536"/>
                  </a:lnTo>
                  <a:close/>
                </a:path>
                <a:path w="8816340" h="478789">
                  <a:moveTo>
                    <a:pt x="0" y="473964"/>
                  </a:moveTo>
                  <a:lnTo>
                    <a:pt x="650748" y="473964"/>
                  </a:lnTo>
                  <a:lnTo>
                    <a:pt x="650748" y="0"/>
                  </a:lnTo>
                  <a:lnTo>
                    <a:pt x="0" y="0"/>
                  </a:lnTo>
                  <a:lnTo>
                    <a:pt x="0" y="473964"/>
                  </a:lnTo>
                  <a:close/>
                </a:path>
              </a:pathLst>
            </a:custGeom>
            <a:ln w="28575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5066000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621" y="150800"/>
            <a:ext cx="964099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60" dirty="0"/>
              <a:t> </a:t>
            </a:r>
            <a:r>
              <a:rPr sz="3200" dirty="0"/>
              <a:t>what</a:t>
            </a:r>
            <a:r>
              <a:rPr sz="3200" spc="-87" dirty="0"/>
              <a:t> </a:t>
            </a:r>
            <a:r>
              <a:rPr sz="3200" dirty="0"/>
              <a:t>happens</a:t>
            </a:r>
            <a:r>
              <a:rPr sz="3200" spc="-60" dirty="0"/>
              <a:t> </a:t>
            </a:r>
            <a:r>
              <a:rPr sz="3200" dirty="0"/>
              <a:t>when</a:t>
            </a:r>
            <a:r>
              <a:rPr sz="3200" spc="-67" dirty="0"/>
              <a:t> </a:t>
            </a:r>
            <a:r>
              <a:rPr sz="3200" dirty="0"/>
              <a:t>the</a:t>
            </a:r>
            <a:r>
              <a:rPr sz="3200" spc="-107" dirty="0"/>
              <a:t> </a:t>
            </a:r>
            <a:r>
              <a:rPr sz="3200" dirty="0"/>
              <a:t>input</a:t>
            </a:r>
            <a:r>
              <a:rPr sz="3200" spc="-67" dirty="0"/>
              <a:t> </a:t>
            </a:r>
            <a:r>
              <a:rPr sz="3200" dirty="0"/>
              <a:t>to</a:t>
            </a:r>
            <a:r>
              <a:rPr sz="3200" spc="-100" dirty="0"/>
              <a:t> </a:t>
            </a:r>
            <a:r>
              <a:rPr sz="3200" dirty="0"/>
              <a:t>a</a:t>
            </a:r>
            <a:r>
              <a:rPr sz="3200" spc="-100" dirty="0"/>
              <a:t> </a:t>
            </a:r>
            <a:r>
              <a:rPr sz="3200" dirty="0"/>
              <a:t>neuron</a:t>
            </a:r>
            <a:r>
              <a:rPr sz="3200" spc="-87" dirty="0"/>
              <a:t> </a:t>
            </a:r>
            <a:r>
              <a:rPr sz="3200" spc="-33" dirty="0"/>
              <a:t>is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51620" y="632969"/>
            <a:ext cx="3107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2598" y="2077835"/>
            <a:ext cx="4075017" cy="17588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7088" y="4576571"/>
            <a:ext cx="794850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Always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positive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negative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:(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50555" y="752348"/>
            <a:ext cx="3684693" cy="3716867"/>
            <a:chOff x="5812916" y="564261"/>
            <a:chExt cx="2763520" cy="2787650"/>
          </a:xfrm>
        </p:grpSpPr>
        <p:sp>
          <p:nvSpPr>
            <p:cNvPr id="7" name="object 7"/>
            <p:cNvSpPr/>
            <p:nvPr/>
          </p:nvSpPr>
          <p:spPr>
            <a:xfrm>
              <a:off x="5822441" y="573786"/>
              <a:ext cx="2744470" cy="2768600"/>
            </a:xfrm>
            <a:custGeom>
              <a:avLst/>
              <a:gdLst/>
              <a:ahLst/>
              <a:cxnLst/>
              <a:rect l="l" t="t" r="r" b="b"/>
              <a:pathLst>
                <a:path w="2744470" h="2768600">
                  <a:moveTo>
                    <a:pt x="1371600" y="0"/>
                  </a:moveTo>
                  <a:lnTo>
                    <a:pt x="1371600" y="2768091"/>
                  </a:lnTo>
                </a:path>
                <a:path w="2744470" h="2768600">
                  <a:moveTo>
                    <a:pt x="2744342" y="1383791"/>
                  </a:moveTo>
                  <a:lnTo>
                    <a:pt x="0" y="1383791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7205471" y="585216"/>
              <a:ext cx="1361440" cy="1359535"/>
            </a:xfrm>
            <a:custGeom>
              <a:avLst/>
              <a:gdLst/>
              <a:ahLst/>
              <a:cxnLst/>
              <a:rect l="l" t="t" r="r" b="b"/>
              <a:pathLst>
                <a:path w="1361440" h="1359535">
                  <a:moveTo>
                    <a:pt x="1360931" y="0"/>
                  </a:moveTo>
                  <a:lnTo>
                    <a:pt x="0" y="0"/>
                  </a:lnTo>
                  <a:lnTo>
                    <a:pt x="0" y="1359408"/>
                  </a:lnTo>
                  <a:lnTo>
                    <a:pt x="1360931" y="1359408"/>
                  </a:lnTo>
                  <a:lnTo>
                    <a:pt x="1360931" y="0"/>
                  </a:lnTo>
                  <a:close/>
                </a:path>
              </a:pathLst>
            </a:custGeom>
            <a:solidFill>
              <a:srgbClr val="D9EAD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187564" y="1944497"/>
              <a:ext cx="1218565" cy="1118870"/>
            </a:xfrm>
            <a:custGeom>
              <a:avLst/>
              <a:gdLst/>
              <a:ahLst/>
              <a:cxnLst/>
              <a:rect l="l" t="t" r="r" b="b"/>
              <a:pathLst>
                <a:path w="1218565" h="1118870">
                  <a:moveTo>
                    <a:pt x="1155599" y="1074330"/>
                  </a:moveTo>
                  <a:lnTo>
                    <a:pt x="1136268" y="1095375"/>
                  </a:lnTo>
                  <a:lnTo>
                    <a:pt x="1218183" y="1118742"/>
                  </a:lnTo>
                  <a:lnTo>
                    <a:pt x="1204510" y="1082928"/>
                  </a:lnTo>
                  <a:lnTo>
                    <a:pt x="1164970" y="1082928"/>
                  </a:lnTo>
                  <a:lnTo>
                    <a:pt x="1155599" y="1074330"/>
                  </a:lnTo>
                  <a:close/>
                </a:path>
                <a:path w="1218565" h="1118870">
                  <a:moveTo>
                    <a:pt x="1168492" y="1060293"/>
                  </a:moveTo>
                  <a:lnTo>
                    <a:pt x="1155599" y="1074330"/>
                  </a:lnTo>
                  <a:lnTo>
                    <a:pt x="1164970" y="1082928"/>
                  </a:lnTo>
                  <a:lnTo>
                    <a:pt x="1177798" y="1068832"/>
                  </a:lnTo>
                  <a:lnTo>
                    <a:pt x="1168492" y="1060293"/>
                  </a:lnTo>
                  <a:close/>
                </a:path>
                <a:path w="1218565" h="1118870">
                  <a:moveTo>
                    <a:pt x="1187830" y="1039240"/>
                  </a:moveTo>
                  <a:lnTo>
                    <a:pt x="1168492" y="1060293"/>
                  </a:lnTo>
                  <a:lnTo>
                    <a:pt x="1177798" y="1068832"/>
                  </a:lnTo>
                  <a:lnTo>
                    <a:pt x="1164970" y="1082928"/>
                  </a:lnTo>
                  <a:lnTo>
                    <a:pt x="1204510" y="1082928"/>
                  </a:lnTo>
                  <a:lnTo>
                    <a:pt x="1187830" y="1039240"/>
                  </a:lnTo>
                  <a:close/>
                </a:path>
                <a:path w="1218565" h="1118870">
                  <a:moveTo>
                    <a:pt x="12953" y="0"/>
                  </a:moveTo>
                  <a:lnTo>
                    <a:pt x="0" y="13969"/>
                  </a:lnTo>
                  <a:lnTo>
                    <a:pt x="1155599" y="1074330"/>
                  </a:lnTo>
                  <a:lnTo>
                    <a:pt x="1168492" y="1060293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44345" y="4227576"/>
            <a:ext cx="1653540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hypothetical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optimal</a:t>
            </a:r>
            <a:r>
              <a:rPr sz="2400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67" dirty="0">
                <a:solidFill>
                  <a:srgbClr val="0000FF"/>
                </a:solidFill>
                <a:latin typeface="Arial MT"/>
                <a:cs typeface="Arial MT"/>
              </a:rPr>
              <a:t>w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vector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7544" y="2582333"/>
            <a:ext cx="16764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zig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zag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path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04757" y="995342"/>
            <a:ext cx="1817793" cy="116724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3098" marR="484281">
              <a:spcBef>
                <a:spcPts val="140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7263" y="2629408"/>
            <a:ext cx="1744133" cy="1407479"/>
          </a:xfrm>
          <a:prstGeom prst="rect">
            <a:avLst/>
          </a:prstGeom>
          <a:solidFill>
            <a:srgbClr val="D9EAD2"/>
          </a:solidFill>
        </p:spPr>
        <p:txBody>
          <a:bodyPr vert="horz" wrap="square" lIns="0" tIns="255693" rIns="0" bIns="0" rtlCol="0">
            <a:spAutoFit/>
          </a:bodyPr>
          <a:lstStyle/>
          <a:p>
            <a:pPr marL="208275" marR="504601">
              <a:spcBef>
                <a:spcPts val="2013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41915" y="2424344"/>
            <a:ext cx="1669627" cy="1689947"/>
            <a:chOff x="7306436" y="1818258"/>
            <a:chExt cx="1252220" cy="1267460"/>
          </a:xfrm>
        </p:grpSpPr>
        <p:sp>
          <p:nvSpPr>
            <p:cNvPr id="15" name="object 15"/>
            <p:cNvSpPr/>
            <p:nvPr/>
          </p:nvSpPr>
          <p:spPr>
            <a:xfrm>
              <a:off x="7306437" y="1818271"/>
              <a:ext cx="470534" cy="798830"/>
            </a:xfrm>
            <a:custGeom>
              <a:avLst/>
              <a:gdLst/>
              <a:ahLst/>
              <a:cxnLst/>
              <a:rect l="l" t="t" r="r" b="b"/>
              <a:pathLst>
                <a:path w="470534" h="798830">
                  <a:moveTo>
                    <a:pt x="470408" y="410578"/>
                  </a:moveTo>
                  <a:lnTo>
                    <a:pt x="461772" y="407276"/>
                  </a:lnTo>
                  <a:lnTo>
                    <a:pt x="390779" y="380098"/>
                  </a:lnTo>
                  <a:lnTo>
                    <a:pt x="393585" y="408520"/>
                  </a:lnTo>
                  <a:lnTo>
                    <a:pt x="39103" y="443242"/>
                  </a:lnTo>
                  <a:lnTo>
                    <a:pt x="69659" y="391909"/>
                  </a:lnTo>
                  <a:lnTo>
                    <a:pt x="75946" y="381368"/>
                  </a:lnTo>
                  <a:lnTo>
                    <a:pt x="47409" y="379272"/>
                  </a:lnTo>
                  <a:lnTo>
                    <a:pt x="75184" y="1257"/>
                  </a:lnTo>
                  <a:lnTo>
                    <a:pt x="56134" y="0"/>
                  </a:lnTo>
                  <a:lnTo>
                    <a:pt x="28473" y="377888"/>
                  </a:lnTo>
                  <a:lnTo>
                    <a:pt x="0" y="375780"/>
                  </a:lnTo>
                  <a:lnTo>
                    <a:pt x="32385" y="454520"/>
                  </a:lnTo>
                  <a:lnTo>
                    <a:pt x="32461" y="454380"/>
                  </a:lnTo>
                  <a:lnTo>
                    <a:pt x="33274" y="462902"/>
                  </a:lnTo>
                  <a:lnTo>
                    <a:pt x="395452" y="427443"/>
                  </a:lnTo>
                  <a:lnTo>
                    <a:pt x="398272" y="455917"/>
                  </a:lnTo>
                  <a:lnTo>
                    <a:pt x="428510" y="436918"/>
                  </a:lnTo>
                  <a:lnTo>
                    <a:pt x="397002" y="721779"/>
                  </a:lnTo>
                  <a:lnTo>
                    <a:pt x="368681" y="718680"/>
                  </a:lnTo>
                  <a:lnTo>
                    <a:pt x="398145" y="798563"/>
                  </a:lnTo>
                  <a:lnTo>
                    <a:pt x="438213" y="736460"/>
                  </a:lnTo>
                  <a:lnTo>
                    <a:pt x="444373" y="726935"/>
                  </a:lnTo>
                  <a:lnTo>
                    <a:pt x="415912" y="723836"/>
                  </a:lnTo>
                  <a:lnTo>
                    <a:pt x="449084" y="423976"/>
                  </a:lnTo>
                  <a:lnTo>
                    <a:pt x="470408" y="4105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286" y="2842133"/>
              <a:ext cx="174244" cy="2433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25029" y="2512313"/>
              <a:ext cx="820419" cy="409575"/>
            </a:xfrm>
            <a:custGeom>
              <a:avLst/>
              <a:gdLst/>
              <a:ahLst/>
              <a:cxnLst/>
              <a:rect l="l" t="t" r="r" b="b"/>
              <a:pathLst>
                <a:path w="820420" h="409575">
                  <a:moveTo>
                    <a:pt x="819912" y="335280"/>
                  </a:moveTo>
                  <a:lnTo>
                    <a:pt x="811276" y="331978"/>
                  </a:lnTo>
                  <a:lnTo>
                    <a:pt x="740283" y="304800"/>
                  </a:lnTo>
                  <a:lnTo>
                    <a:pt x="743089" y="333222"/>
                  </a:lnTo>
                  <a:lnTo>
                    <a:pt x="387159" y="368084"/>
                  </a:lnTo>
                  <a:lnTo>
                    <a:pt x="400621" y="347218"/>
                  </a:lnTo>
                  <a:lnTo>
                    <a:pt x="406781" y="337693"/>
                  </a:lnTo>
                  <a:lnTo>
                    <a:pt x="378320" y="334594"/>
                  </a:lnTo>
                  <a:lnTo>
                    <a:pt x="409956" y="48679"/>
                  </a:lnTo>
                  <a:lnTo>
                    <a:pt x="438912" y="30480"/>
                  </a:lnTo>
                  <a:lnTo>
                    <a:pt x="430276" y="27178"/>
                  </a:lnTo>
                  <a:lnTo>
                    <a:pt x="359283" y="0"/>
                  </a:lnTo>
                  <a:lnTo>
                    <a:pt x="362089" y="28422"/>
                  </a:lnTo>
                  <a:lnTo>
                    <a:pt x="0" y="63881"/>
                  </a:lnTo>
                  <a:lnTo>
                    <a:pt x="1778" y="82804"/>
                  </a:lnTo>
                  <a:lnTo>
                    <a:pt x="363956" y="47345"/>
                  </a:lnTo>
                  <a:lnTo>
                    <a:pt x="366776" y="75819"/>
                  </a:lnTo>
                  <a:lnTo>
                    <a:pt x="389382" y="61620"/>
                  </a:lnTo>
                  <a:lnTo>
                    <a:pt x="359410" y="332536"/>
                  </a:lnTo>
                  <a:lnTo>
                    <a:pt x="331089" y="329438"/>
                  </a:lnTo>
                  <a:lnTo>
                    <a:pt x="360553" y="409321"/>
                  </a:lnTo>
                  <a:lnTo>
                    <a:pt x="381723" y="376504"/>
                  </a:lnTo>
                  <a:lnTo>
                    <a:pt x="382778" y="387604"/>
                  </a:lnTo>
                  <a:lnTo>
                    <a:pt x="744956" y="352145"/>
                  </a:lnTo>
                  <a:lnTo>
                    <a:pt x="747776" y="380619"/>
                  </a:lnTo>
                  <a:lnTo>
                    <a:pt x="819912" y="3352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0945510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303" y="6398496"/>
            <a:ext cx="5127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13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1211" y="6388337"/>
            <a:ext cx="212344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2024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5355" y="6333067"/>
            <a:ext cx="399627" cy="28292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733" spc="-33" dirty="0">
                <a:latin typeface="Arial MT"/>
                <a:cs typeface="Arial MT"/>
              </a:rPr>
              <a:t>108</a:t>
            </a:r>
            <a:endParaRPr sz="17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365" y="6391588"/>
            <a:ext cx="2475652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891406" algn="l"/>
              </a:tabLst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r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108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621" y="150800"/>
            <a:ext cx="964099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60" dirty="0"/>
              <a:t> </a:t>
            </a:r>
            <a:r>
              <a:rPr sz="3200" dirty="0"/>
              <a:t>what</a:t>
            </a:r>
            <a:r>
              <a:rPr sz="3200" spc="-87" dirty="0"/>
              <a:t> </a:t>
            </a:r>
            <a:r>
              <a:rPr sz="3200" dirty="0"/>
              <a:t>happens</a:t>
            </a:r>
            <a:r>
              <a:rPr sz="3200" spc="-60" dirty="0"/>
              <a:t> </a:t>
            </a:r>
            <a:r>
              <a:rPr sz="3200" dirty="0"/>
              <a:t>when</a:t>
            </a:r>
            <a:r>
              <a:rPr sz="3200" spc="-67" dirty="0"/>
              <a:t> </a:t>
            </a:r>
            <a:r>
              <a:rPr sz="3200" dirty="0"/>
              <a:t>the</a:t>
            </a:r>
            <a:r>
              <a:rPr sz="3200" spc="-107" dirty="0"/>
              <a:t> </a:t>
            </a:r>
            <a:r>
              <a:rPr sz="3200" dirty="0"/>
              <a:t>input</a:t>
            </a:r>
            <a:r>
              <a:rPr sz="3200" spc="-67" dirty="0"/>
              <a:t> </a:t>
            </a:r>
            <a:r>
              <a:rPr sz="3200" dirty="0"/>
              <a:t>to</a:t>
            </a:r>
            <a:r>
              <a:rPr sz="3200" spc="-100" dirty="0"/>
              <a:t> </a:t>
            </a:r>
            <a:r>
              <a:rPr sz="3200" dirty="0"/>
              <a:t>a</a:t>
            </a:r>
            <a:r>
              <a:rPr sz="3200" spc="-100" dirty="0"/>
              <a:t> </a:t>
            </a:r>
            <a:r>
              <a:rPr sz="3200" dirty="0"/>
              <a:t>neuron</a:t>
            </a:r>
            <a:r>
              <a:rPr sz="3200" spc="-87" dirty="0"/>
              <a:t> </a:t>
            </a:r>
            <a:r>
              <a:rPr sz="3200" spc="-33" dirty="0"/>
              <a:t>is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51620" y="632969"/>
            <a:ext cx="3107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2598" y="2077835"/>
            <a:ext cx="4075017" cy="17588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7088" y="4576572"/>
            <a:ext cx="794850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Always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positive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negative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:(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(For</a:t>
            </a:r>
            <a:r>
              <a:rPr sz="3200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a</a:t>
            </a:r>
            <a:r>
              <a:rPr sz="3200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single</a:t>
            </a:r>
            <a:r>
              <a:rPr sz="3200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element!</a:t>
            </a:r>
            <a:r>
              <a:rPr sz="3200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Minibatches</a:t>
            </a:r>
            <a:r>
              <a:rPr sz="3200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help)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50555" y="752348"/>
            <a:ext cx="3684693" cy="3716867"/>
            <a:chOff x="5812916" y="564261"/>
            <a:chExt cx="2763520" cy="2787650"/>
          </a:xfrm>
        </p:grpSpPr>
        <p:sp>
          <p:nvSpPr>
            <p:cNvPr id="11" name="object 11"/>
            <p:cNvSpPr/>
            <p:nvPr/>
          </p:nvSpPr>
          <p:spPr>
            <a:xfrm>
              <a:off x="5822441" y="573786"/>
              <a:ext cx="2744470" cy="2768600"/>
            </a:xfrm>
            <a:custGeom>
              <a:avLst/>
              <a:gdLst/>
              <a:ahLst/>
              <a:cxnLst/>
              <a:rect l="l" t="t" r="r" b="b"/>
              <a:pathLst>
                <a:path w="2744470" h="2768600">
                  <a:moveTo>
                    <a:pt x="1371600" y="0"/>
                  </a:moveTo>
                  <a:lnTo>
                    <a:pt x="1371600" y="2768091"/>
                  </a:lnTo>
                </a:path>
                <a:path w="2744470" h="2768600">
                  <a:moveTo>
                    <a:pt x="2744342" y="1383791"/>
                  </a:moveTo>
                  <a:lnTo>
                    <a:pt x="0" y="1383791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5471" y="585216"/>
              <a:ext cx="1361440" cy="1359535"/>
            </a:xfrm>
            <a:custGeom>
              <a:avLst/>
              <a:gdLst/>
              <a:ahLst/>
              <a:cxnLst/>
              <a:rect l="l" t="t" r="r" b="b"/>
              <a:pathLst>
                <a:path w="1361440" h="1359535">
                  <a:moveTo>
                    <a:pt x="1360931" y="0"/>
                  </a:moveTo>
                  <a:lnTo>
                    <a:pt x="0" y="0"/>
                  </a:lnTo>
                  <a:lnTo>
                    <a:pt x="0" y="1359408"/>
                  </a:lnTo>
                  <a:lnTo>
                    <a:pt x="1360931" y="1359408"/>
                  </a:lnTo>
                  <a:lnTo>
                    <a:pt x="1360931" y="0"/>
                  </a:lnTo>
                  <a:close/>
                </a:path>
              </a:pathLst>
            </a:custGeom>
            <a:solidFill>
              <a:srgbClr val="D9EAD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87564" y="1944497"/>
              <a:ext cx="1218565" cy="1118870"/>
            </a:xfrm>
            <a:custGeom>
              <a:avLst/>
              <a:gdLst/>
              <a:ahLst/>
              <a:cxnLst/>
              <a:rect l="l" t="t" r="r" b="b"/>
              <a:pathLst>
                <a:path w="1218565" h="1118870">
                  <a:moveTo>
                    <a:pt x="1155599" y="1074330"/>
                  </a:moveTo>
                  <a:lnTo>
                    <a:pt x="1136268" y="1095375"/>
                  </a:lnTo>
                  <a:lnTo>
                    <a:pt x="1218183" y="1118742"/>
                  </a:lnTo>
                  <a:lnTo>
                    <a:pt x="1204510" y="1082928"/>
                  </a:lnTo>
                  <a:lnTo>
                    <a:pt x="1164970" y="1082928"/>
                  </a:lnTo>
                  <a:lnTo>
                    <a:pt x="1155599" y="1074330"/>
                  </a:lnTo>
                  <a:close/>
                </a:path>
                <a:path w="1218565" h="1118870">
                  <a:moveTo>
                    <a:pt x="1168492" y="1060293"/>
                  </a:moveTo>
                  <a:lnTo>
                    <a:pt x="1155599" y="1074330"/>
                  </a:lnTo>
                  <a:lnTo>
                    <a:pt x="1164970" y="1082928"/>
                  </a:lnTo>
                  <a:lnTo>
                    <a:pt x="1177798" y="1068832"/>
                  </a:lnTo>
                  <a:lnTo>
                    <a:pt x="1168492" y="1060293"/>
                  </a:lnTo>
                  <a:close/>
                </a:path>
                <a:path w="1218565" h="1118870">
                  <a:moveTo>
                    <a:pt x="1187830" y="1039240"/>
                  </a:moveTo>
                  <a:lnTo>
                    <a:pt x="1168492" y="1060293"/>
                  </a:lnTo>
                  <a:lnTo>
                    <a:pt x="1177798" y="1068832"/>
                  </a:lnTo>
                  <a:lnTo>
                    <a:pt x="1164970" y="1082928"/>
                  </a:lnTo>
                  <a:lnTo>
                    <a:pt x="1204510" y="1082928"/>
                  </a:lnTo>
                  <a:lnTo>
                    <a:pt x="1187830" y="1039240"/>
                  </a:lnTo>
                  <a:close/>
                </a:path>
                <a:path w="1218565" h="1118870">
                  <a:moveTo>
                    <a:pt x="12953" y="0"/>
                  </a:moveTo>
                  <a:lnTo>
                    <a:pt x="0" y="13969"/>
                  </a:lnTo>
                  <a:lnTo>
                    <a:pt x="1155599" y="1074330"/>
                  </a:lnTo>
                  <a:lnTo>
                    <a:pt x="1168492" y="1060293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44345" y="4227576"/>
            <a:ext cx="1653540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hypothetical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optimal</a:t>
            </a:r>
            <a:r>
              <a:rPr sz="2400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67" dirty="0">
                <a:solidFill>
                  <a:srgbClr val="0000FF"/>
                </a:solidFill>
                <a:latin typeface="Arial MT"/>
                <a:cs typeface="Arial MT"/>
              </a:rPr>
              <a:t>w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vector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7544" y="2582333"/>
            <a:ext cx="16764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zig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zag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path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04757" y="995342"/>
            <a:ext cx="1817793" cy="116724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3098" marR="484281">
              <a:spcBef>
                <a:spcPts val="140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27263" y="2629408"/>
            <a:ext cx="1744133" cy="1407479"/>
          </a:xfrm>
          <a:prstGeom prst="rect">
            <a:avLst/>
          </a:prstGeom>
          <a:solidFill>
            <a:srgbClr val="D9EAD2"/>
          </a:solidFill>
        </p:spPr>
        <p:txBody>
          <a:bodyPr vert="horz" wrap="square" lIns="0" tIns="255693" rIns="0" bIns="0" rtlCol="0">
            <a:spAutoFit/>
          </a:bodyPr>
          <a:lstStyle/>
          <a:p>
            <a:pPr marL="208275" marR="504601">
              <a:spcBef>
                <a:spcPts val="2013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41915" y="2424344"/>
            <a:ext cx="1669627" cy="1689947"/>
            <a:chOff x="7306436" y="1818258"/>
            <a:chExt cx="1252220" cy="1267460"/>
          </a:xfrm>
        </p:grpSpPr>
        <p:sp>
          <p:nvSpPr>
            <p:cNvPr id="19" name="object 19"/>
            <p:cNvSpPr/>
            <p:nvPr/>
          </p:nvSpPr>
          <p:spPr>
            <a:xfrm>
              <a:off x="7306437" y="1818271"/>
              <a:ext cx="470534" cy="798830"/>
            </a:xfrm>
            <a:custGeom>
              <a:avLst/>
              <a:gdLst/>
              <a:ahLst/>
              <a:cxnLst/>
              <a:rect l="l" t="t" r="r" b="b"/>
              <a:pathLst>
                <a:path w="470534" h="798830">
                  <a:moveTo>
                    <a:pt x="470408" y="410578"/>
                  </a:moveTo>
                  <a:lnTo>
                    <a:pt x="461772" y="407276"/>
                  </a:lnTo>
                  <a:lnTo>
                    <a:pt x="390779" y="380098"/>
                  </a:lnTo>
                  <a:lnTo>
                    <a:pt x="393585" y="408520"/>
                  </a:lnTo>
                  <a:lnTo>
                    <a:pt x="39103" y="443242"/>
                  </a:lnTo>
                  <a:lnTo>
                    <a:pt x="69659" y="391909"/>
                  </a:lnTo>
                  <a:lnTo>
                    <a:pt x="75946" y="381368"/>
                  </a:lnTo>
                  <a:lnTo>
                    <a:pt x="47409" y="379272"/>
                  </a:lnTo>
                  <a:lnTo>
                    <a:pt x="75184" y="1257"/>
                  </a:lnTo>
                  <a:lnTo>
                    <a:pt x="56134" y="0"/>
                  </a:lnTo>
                  <a:lnTo>
                    <a:pt x="28473" y="377888"/>
                  </a:lnTo>
                  <a:lnTo>
                    <a:pt x="0" y="375780"/>
                  </a:lnTo>
                  <a:lnTo>
                    <a:pt x="32385" y="454520"/>
                  </a:lnTo>
                  <a:lnTo>
                    <a:pt x="32461" y="454380"/>
                  </a:lnTo>
                  <a:lnTo>
                    <a:pt x="33274" y="462902"/>
                  </a:lnTo>
                  <a:lnTo>
                    <a:pt x="395452" y="427443"/>
                  </a:lnTo>
                  <a:lnTo>
                    <a:pt x="398272" y="455917"/>
                  </a:lnTo>
                  <a:lnTo>
                    <a:pt x="428510" y="436918"/>
                  </a:lnTo>
                  <a:lnTo>
                    <a:pt x="397002" y="721779"/>
                  </a:lnTo>
                  <a:lnTo>
                    <a:pt x="368681" y="718680"/>
                  </a:lnTo>
                  <a:lnTo>
                    <a:pt x="398145" y="798563"/>
                  </a:lnTo>
                  <a:lnTo>
                    <a:pt x="438213" y="736460"/>
                  </a:lnTo>
                  <a:lnTo>
                    <a:pt x="444373" y="726935"/>
                  </a:lnTo>
                  <a:lnTo>
                    <a:pt x="415912" y="723836"/>
                  </a:lnTo>
                  <a:lnTo>
                    <a:pt x="449084" y="423976"/>
                  </a:lnTo>
                  <a:lnTo>
                    <a:pt x="470408" y="4105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286" y="2842133"/>
              <a:ext cx="174244" cy="2433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5029" y="2512313"/>
              <a:ext cx="820419" cy="409575"/>
            </a:xfrm>
            <a:custGeom>
              <a:avLst/>
              <a:gdLst/>
              <a:ahLst/>
              <a:cxnLst/>
              <a:rect l="l" t="t" r="r" b="b"/>
              <a:pathLst>
                <a:path w="820420" h="409575">
                  <a:moveTo>
                    <a:pt x="819912" y="335280"/>
                  </a:moveTo>
                  <a:lnTo>
                    <a:pt x="811276" y="331978"/>
                  </a:lnTo>
                  <a:lnTo>
                    <a:pt x="740283" y="304800"/>
                  </a:lnTo>
                  <a:lnTo>
                    <a:pt x="743089" y="333222"/>
                  </a:lnTo>
                  <a:lnTo>
                    <a:pt x="387159" y="368084"/>
                  </a:lnTo>
                  <a:lnTo>
                    <a:pt x="400621" y="347218"/>
                  </a:lnTo>
                  <a:lnTo>
                    <a:pt x="406781" y="337693"/>
                  </a:lnTo>
                  <a:lnTo>
                    <a:pt x="378320" y="334594"/>
                  </a:lnTo>
                  <a:lnTo>
                    <a:pt x="409956" y="48679"/>
                  </a:lnTo>
                  <a:lnTo>
                    <a:pt x="438912" y="30480"/>
                  </a:lnTo>
                  <a:lnTo>
                    <a:pt x="430276" y="27178"/>
                  </a:lnTo>
                  <a:lnTo>
                    <a:pt x="359283" y="0"/>
                  </a:lnTo>
                  <a:lnTo>
                    <a:pt x="362089" y="28422"/>
                  </a:lnTo>
                  <a:lnTo>
                    <a:pt x="0" y="63881"/>
                  </a:lnTo>
                  <a:lnTo>
                    <a:pt x="1778" y="82804"/>
                  </a:lnTo>
                  <a:lnTo>
                    <a:pt x="363956" y="47345"/>
                  </a:lnTo>
                  <a:lnTo>
                    <a:pt x="366776" y="75819"/>
                  </a:lnTo>
                  <a:lnTo>
                    <a:pt x="389382" y="61620"/>
                  </a:lnTo>
                  <a:lnTo>
                    <a:pt x="359410" y="332536"/>
                  </a:lnTo>
                  <a:lnTo>
                    <a:pt x="331089" y="329438"/>
                  </a:lnTo>
                  <a:lnTo>
                    <a:pt x="360553" y="409321"/>
                  </a:lnTo>
                  <a:lnTo>
                    <a:pt x="381723" y="376504"/>
                  </a:lnTo>
                  <a:lnTo>
                    <a:pt x="382778" y="387604"/>
                  </a:lnTo>
                  <a:lnTo>
                    <a:pt x="744956" y="352145"/>
                  </a:lnTo>
                  <a:lnTo>
                    <a:pt x="747776" y="380619"/>
                  </a:lnTo>
                  <a:lnTo>
                    <a:pt x="819912" y="3352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966635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4858" y="181668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83400" y="4279901"/>
            <a:ext cx="16374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Sigmoid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209295"/>
            <a:ext cx="3564128" cy="6035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219923" y="1061899"/>
            <a:ext cx="6011223" cy="287258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25671" indent="-473275">
              <a:lnSpc>
                <a:spcPct val="100000"/>
              </a:lnSpc>
              <a:spcBef>
                <a:spcPts val="140"/>
              </a:spcBef>
              <a:buChar char="-"/>
              <a:tabLst>
                <a:tab pos="625671" algn="l"/>
              </a:tabLst>
            </a:pPr>
            <a:r>
              <a:rPr dirty="0"/>
              <a:t>Squashes</a:t>
            </a:r>
            <a:r>
              <a:rPr spc="-53" dirty="0"/>
              <a:t> </a:t>
            </a:r>
            <a:r>
              <a:rPr dirty="0"/>
              <a:t>numbers</a:t>
            </a:r>
            <a:r>
              <a:rPr spc="-53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range</a:t>
            </a:r>
            <a:r>
              <a:rPr spc="-33" dirty="0"/>
              <a:t> </a:t>
            </a:r>
            <a:r>
              <a:rPr spc="-13" dirty="0"/>
              <a:t>[0,1]</a:t>
            </a:r>
          </a:p>
          <a:p>
            <a:pPr marL="626518" marR="6773" indent="-474121">
              <a:lnSpc>
                <a:spcPct val="100000"/>
              </a:lnSpc>
              <a:buChar char="-"/>
              <a:tabLst>
                <a:tab pos="626518" algn="l"/>
              </a:tabLst>
            </a:pPr>
            <a:r>
              <a:rPr dirty="0"/>
              <a:t>Historically</a:t>
            </a:r>
            <a:r>
              <a:rPr spc="-80" dirty="0"/>
              <a:t> </a:t>
            </a:r>
            <a:r>
              <a:rPr dirty="0"/>
              <a:t>popular</a:t>
            </a:r>
            <a:r>
              <a:rPr spc="-80" dirty="0"/>
              <a:t> </a:t>
            </a:r>
            <a:r>
              <a:rPr dirty="0"/>
              <a:t>since</a:t>
            </a:r>
            <a:r>
              <a:rPr spc="-67" dirty="0"/>
              <a:t> </a:t>
            </a:r>
            <a:r>
              <a:rPr spc="-27" dirty="0"/>
              <a:t>they </a:t>
            </a:r>
            <a:r>
              <a:rPr dirty="0"/>
              <a:t>have</a:t>
            </a:r>
            <a:r>
              <a:rPr spc="-60" dirty="0"/>
              <a:t> </a:t>
            </a:r>
            <a:r>
              <a:rPr dirty="0"/>
              <a:t>nice</a:t>
            </a:r>
            <a:r>
              <a:rPr spc="-47" dirty="0"/>
              <a:t> </a:t>
            </a:r>
            <a:r>
              <a:rPr dirty="0"/>
              <a:t>interpretation</a:t>
            </a:r>
            <a:r>
              <a:rPr spc="-80" dirty="0"/>
              <a:t> </a:t>
            </a:r>
            <a:r>
              <a:rPr dirty="0"/>
              <a:t>as</a:t>
            </a:r>
            <a:r>
              <a:rPr spc="-47" dirty="0"/>
              <a:t> </a:t>
            </a:r>
            <a:r>
              <a:rPr spc="-67" dirty="0"/>
              <a:t>a </a:t>
            </a:r>
            <a:r>
              <a:rPr dirty="0"/>
              <a:t>saturating</a:t>
            </a:r>
            <a:r>
              <a:rPr spc="-73" dirty="0"/>
              <a:t> </a:t>
            </a:r>
            <a:r>
              <a:rPr dirty="0"/>
              <a:t>“firing</a:t>
            </a:r>
            <a:r>
              <a:rPr spc="-40" dirty="0"/>
              <a:t> </a:t>
            </a:r>
            <a:r>
              <a:rPr dirty="0"/>
              <a:t>rate”</a:t>
            </a:r>
            <a:r>
              <a:rPr spc="-73" dirty="0"/>
              <a:t> </a:t>
            </a:r>
            <a:r>
              <a:rPr dirty="0"/>
              <a:t>of</a:t>
            </a:r>
            <a:r>
              <a:rPr spc="-47" dirty="0"/>
              <a:t> </a:t>
            </a:r>
            <a:r>
              <a:rPr dirty="0"/>
              <a:t>a</a:t>
            </a:r>
            <a:r>
              <a:rPr spc="-13" dirty="0"/>
              <a:t> neuron</a:t>
            </a:r>
          </a:p>
          <a:p>
            <a:pPr>
              <a:lnSpc>
                <a:spcPct val="100000"/>
              </a:lnSpc>
              <a:spcBef>
                <a:spcPts val="133"/>
              </a:spcBef>
            </a:pPr>
            <a:endParaRPr spc="-13" dirty="0"/>
          </a:p>
          <a:p>
            <a:pPr marL="16933">
              <a:lnSpc>
                <a:spcPct val="100000"/>
              </a:lnSpc>
            </a:pPr>
            <a:r>
              <a:rPr dirty="0"/>
              <a:t>3 </a:t>
            </a:r>
            <a:r>
              <a:rPr spc="-13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53479" y="3897986"/>
            <a:ext cx="5359400" cy="207011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90208" indent="-473275">
              <a:spcBef>
                <a:spcPts val="140"/>
              </a:spcBef>
              <a:buAutoNum type="arabicPeriod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Saturated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neurons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“kill”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endParaRPr sz="2667">
              <a:latin typeface="Arial MT"/>
              <a:cs typeface="Arial MT"/>
            </a:endParaRPr>
          </a:p>
          <a:p>
            <a:pPr marL="490208"/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2667">
              <a:latin typeface="Arial MT"/>
              <a:cs typeface="Arial MT"/>
            </a:endParaRPr>
          </a:p>
          <a:p>
            <a:pPr marL="490208" marR="416550" indent="-474121">
              <a:buAutoNum type="arabicPeriod" startAt="2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Sigmoid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outputs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zero- centered</a:t>
            </a:r>
            <a:endParaRPr sz="2667">
              <a:latin typeface="Arial MT"/>
              <a:cs typeface="Arial MT"/>
            </a:endParaRPr>
          </a:p>
          <a:p>
            <a:pPr marL="490208" indent="-473275">
              <a:spcBef>
                <a:spcPts val="7"/>
              </a:spcBef>
              <a:buAutoNum type="arabicPeriod" startAt="2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exp()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667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bit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compute</a:t>
            </a:r>
            <a:r>
              <a:rPr sz="2667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expensive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2430" y="1546704"/>
            <a:ext cx="3120201" cy="23877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82875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37" y="4736592"/>
            <a:ext cx="5069839" cy="9773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19404" y="217187"/>
            <a:ext cx="27584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[Clevert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2015]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0692" y="2223847"/>
            <a:ext cx="2685091" cy="21081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3504" y="855561"/>
            <a:ext cx="11243733" cy="5443712"/>
          </a:xfrm>
          <a:prstGeom prst="rect">
            <a:avLst/>
          </a:prstGeom>
        </p:spPr>
        <p:txBody>
          <a:bodyPr vert="horz" wrap="square" lIns="0" tIns="288713" rIns="0" bIns="0" rtlCol="0">
            <a:spAutoFit/>
          </a:bodyPr>
          <a:lstStyle/>
          <a:p>
            <a:pPr marL="16933">
              <a:spcBef>
                <a:spcPts val="2273"/>
              </a:spcBef>
            </a:pPr>
            <a:r>
              <a:rPr sz="3200" b="1" dirty="0">
                <a:latin typeface="Arial"/>
                <a:cs typeface="Arial"/>
              </a:rPr>
              <a:t>Exponential</a:t>
            </a:r>
            <a:r>
              <a:rPr sz="3200" b="1" spc="-9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Linear</a:t>
            </a:r>
            <a:r>
              <a:rPr sz="3200" b="1" spc="-8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Units</a:t>
            </a:r>
            <a:r>
              <a:rPr sz="3200" b="1" spc="-100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(ELU)</a:t>
            </a:r>
            <a:endParaRPr sz="3200">
              <a:latin typeface="Arial"/>
              <a:cs typeface="Arial"/>
            </a:endParaRPr>
          </a:p>
          <a:p>
            <a:pPr marL="6069602" indent="-491901">
              <a:spcBef>
                <a:spcPts val="1953"/>
              </a:spcBef>
              <a:buChar char="-"/>
              <a:tabLst>
                <a:tab pos="6069602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All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benefits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of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ReLU</a:t>
            </a:r>
            <a:endParaRPr sz="2933">
              <a:latin typeface="Arial MT"/>
              <a:cs typeface="Arial MT"/>
            </a:endParaRPr>
          </a:p>
          <a:p>
            <a:pPr marL="6069602" indent="-491901">
              <a:buChar char="-"/>
              <a:tabLst>
                <a:tab pos="6069602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Closer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to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zero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mean</a:t>
            </a:r>
            <a:r>
              <a:rPr sz="2933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outputs</a:t>
            </a:r>
            <a:endParaRPr sz="2933">
              <a:latin typeface="Arial MT"/>
              <a:cs typeface="Arial MT"/>
            </a:endParaRPr>
          </a:p>
          <a:p>
            <a:pPr marL="6069602" marR="6773" indent="-491901">
              <a:buChar char="-"/>
              <a:tabLst>
                <a:tab pos="6069602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Negative</a:t>
            </a:r>
            <a:r>
              <a:rPr sz="2933" spc="-152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saturation</a:t>
            </a:r>
            <a:r>
              <a:rPr sz="2933" spc="-1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regime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compared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with</a:t>
            </a:r>
            <a:r>
              <a:rPr sz="2933" spc="-10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Leaky</a:t>
            </a:r>
            <a:r>
              <a:rPr sz="2933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ReLU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adds</a:t>
            </a:r>
            <a:r>
              <a:rPr sz="2933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some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robustness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to</a:t>
            </a:r>
            <a:r>
              <a:rPr sz="2933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noise</a:t>
            </a:r>
            <a:endParaRPr sz="2933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>
              <a:spcBef>
                <a:spcPts val="940"/>
              </a:spcBef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 marL="6069602" indent="-507987">
              <a:spcBef>
                <a:spcPts val="7"/>
              </a:spcBef>
              <a:buChar char="-"/>
              <a:tabLst>
                <a:tab pos="6069602" algn="l"/>
              </a:tabLst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Computation</a:t>
            </a:r>
            <a:r>
              <a:rPr sz="3200" spc="-1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requires</a:t>
            </a:r>
            <a:r>
              <a:rPr sz="3200" spc="-1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exp()</a:t>
            </a:r>
            <a:endParaRPr sz="3200">
              <a:latin typeface="Arial MT"/>
              <a:cs typeface="Arial MT"/>
            </a:endParaRPr>
          </a:p>
          <a:p>
            <a:pPr marL="1434217">
              <a:spcBef>
                <a:spcPts val="2380"/>
              </a:spcBef>
            </a:pPr>
            <a:r>
              <a:rPr sz="2133" dirty="0">
                <a:latin typeface="Arial MT"/>
                <a:cs typeface="Arial MT"/>
              </a:rPr>
              <a:t>(Alpha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default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=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47" dirty="0">
                <a:latin typeface="Arial MT"/>
                <a:cs typeface="Arial MT"/>
              </a:rPr>
              <a:t>1)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7733531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04366"/>
            <a:ext cx="12192000" cy="2353733"/>
            <a:chOff x="0" y="3378274"/>
            <a:chExt cx="9144000" cy="1765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797" y="3378274"/>
              <a:ext cx="3745344" cy="6750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15740"/>
              <a:ext cx="6336792" cy="7071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493504" y="855561"/>
            <a:ext cx="11199707" cy="3297163"/>
          </a:xfrm>
          <a:prstGeom prst="rect">
            <a:avLst/>
          </a:prstGeom>
        </p:spPr>
        <p:txBody>
          <a:bodyPr vert="horz" wrap="square" lIns="0" tIns="288713" rIns="0" bIns="0" rtlCol="0">
            <a:spAutoFit/>
          </a:bodyPr>
          <a:lstStyle/>
          <a:p>
            <a:pPr marL="16933">
              <a:spcBef>
                <a:spcPts val="2273"/>
              </a:spcBef>
            </a:pPr>
            <a:r>
              <a:rPr sz="3200" b="1" dirty="0">
                <a:latin typeface="Arial"/>
                <a:cs typeface="Arial"/>
              </a:rPr>
              <a:t>Scaled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Exponential</a:t>
            </a:r>
            <a:r>
              <a:rPr sz="3200" b="1" spc="-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Linear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Units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(SELU)</a:t>
            </a:r>
            <a:endParaRPr sz="3200">
              <a:latin typeface="Arial"/>
              <a:cs typeface="Arial"/>
            </a:endParaRPr>
          </a:p>
          <a:p>
            <a:pPr marL="6069602" marR="22859" indent="-491901">
              <a:spcBef>
                <a:spcPts val="1953"/>
              </a:spcBef>
              <a:buChar char="-"/>
              <a:tabLst>
                <a:tab pos="6069602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Scaled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version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of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ELU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that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works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better</a:t>
            </a:r>
            <a:r>
              <a:rPr sz="2933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for</a:t>
            </a:r>
            <a:r>
              <a:rPr sz="2933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deep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networks</a:t>
            </a:r>
            <a:endParaRPr sz="2933">
              <a:latin typeface="Arial MT"/>
              <a:cs typeface="Arial MT"/>
            </a:endParaRPr>
          </a:p>
          <a:p>
            <a:pPr marL="6069602" indent="-491901">
              <a:buChar char="-"/>
              <a:tabLst>
                <a:tab pos="6069602" algn="l"/>
              </a:tabLst>
            </a:pP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“Self-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normalizing”</a:t>
            </a:r>
            <a:r>
              <a:rPr sz="2933" spc="-1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property;</a:t>
            </a:r>
            <a:endParaRPr sz="2933">
              <a:latin typeface="Arial MT"/>
              <a:cs typeface="Arial MT"/>
            </a:endParaRPr>
          </a:p>
          <a:p>
            <a:pPr marL="6069602" marR="6773" indent="-491901">
              <a:buChar char="-"/>
              <a:tabLst>
                <a:tab pos="6069602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Can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train</a:t>
            </a:r>
            <a:r>
              <a:rPr sz="2933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deep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SELU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networks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without</a:t>
            </a:r>
            <a:r>
              <a:rPr sz="2933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BatchNorm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2090" y="217187"/>
            <a:ext cx="39598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[Klambauer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ICLR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2017]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09" y="2102353"/>
            <a:ext cx="3362355" cy="22150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156069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17244"/>
            <a:ext cx="424095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b="1" dirty="0">
                <a:latin typeface="Arial"/>
                <a:cs typeface="Arial"/>
              </a:rPr>
              <a:t>Maxout </a:t>
            </a:r>
            <a:r>
              <a:rPr sz="4000" b="1" spc="-13" dirty="0">
                <a:latin typeface="Arial"/>
                <a:cs typeface="Arial"/>
              </a:rPr>
              <a:t>“Neuron”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488" y="821437"/>
            <a:ext cx="11454553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5719" marR="414010" indent="-558786">
              <a:spcBef>
                <a:spcPts val="133"/>
              </a:spcBef>
              <a:buChar char="-"/>
              <a:tabLst>
                <a:tab pos="575719" algn="l"/>
              </a:tabLst>
            </a:pPr>
            <a:r>
              <a:rPr sz="4000" dirty="0">
                <a:latin typeface="Arial MT"/>
                <a:cs typeface="Arial MT"/>
              </a:rPr>
              <a:t>Does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not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have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the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basic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form</a:t>
            </a:r>
            <a:r>
              <a:rPr sz="4000" spc="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of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dot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product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20" dirty="0">
                <a:latin typeface="Arial MT"/>
                <a:cs typeface="Arial MT"/>
              </a:rPr>
              <a:t>-</a:t>
            </a:r>
            <a:r>
              <a:rPr sz="4000" spc="-67" dirty="0">
                <a:latin typeface="Arial MT"/>
                <a:cs typeface="Arial MT"/>
              </a:rPr>
              <a:t>&gt; </a:t>
            </a:r>
            <a:r>
              <a:rPr sz="4000" spc="-13" dirty="0">
                <a:latin typeface="Arial MT"/>
                <a:cs typeface="Arial MT"/>
              </a:rPr>
              <a:t>nonlinearity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Generalizes</a:t>
            </a:r>
            <a:r>
              <a:rPr sz="4000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ReLU</a:t>
            </a:r>
            <a:r>
              <a:rPr sz="4000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and</a:t>
            </a:r>
            <a:r>
              <a:rPr sz="4000" spc="-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Leaky</a:t>
            </a:r>
            <a:r>
              <a:rPr sz="4000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spc="-27" dirty="0">
                <a:solidFill>
                  <a:srgbClr val="38761D"/>
                </a:solidFill>
                <a:latin typeface="Arial MT"/>
                <a:cs typeface="Arial MT"/>
              </a:rPr>
              <a:t>ReLU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Linear</a:t>
            </a:r>
            <a:r>
              <a:rPr sz="4000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Regime!</a:t>
            </a:r>
            <a:r>
              <a:rPr sz="4000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4000" spc="-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4000" spc="-3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saturate! Does</a:t>
            </a:r>
            <a:r>
              <a:rPr sz="4000" spc="-3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4000" spc="-27" dirty="0">
                <a:solidFill>
                  <a:srgbClr val="38761D"/>
                </a:solidFill>
                <a:latin typeface="Arial MT"/>
                <a:cs typeface="Arial MT"/>
              </a:rPr>
              <a:t> die!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0161" y="3667761"/>
            <a:ext cx="6671055" cy="8818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3774" y="4814350"/>
            <a:ext cx="972989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Problem: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doubles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number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parameters/neuron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:(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8412140" y="217187"/>
            <a:ext cx="33172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[Goodfellow</a:t>
            </a:r>
            <a:r>
              <a:rPr sz="2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2013]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78274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621" y="252400"/>
            <a:ext cx="762931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Remember:</a:t>
            </a:r>
            <a:r>
              <a:rPr sz="3200" spc="-120" dirty="0"/>
              <a:t> </a:t>
            </a:r>
            <a:r>
              <a:rPr sz="3200" dirty="0"/>
              <a:t>Consider</a:t>
            </a:r>
            <a:r>
              <a:rPr sz="3200" spc="-80" dirty="0"/>
              <a:t> </a:t>
            </a:r>
            <a:r>
              <a:rPr sz="3200" dirty="0"/>
              <a:t>what</a:t>
            </a:r>
            <a:r>
              <a:rPr sz="3200" spc="-113" dirty="0"/>
              <a:t> </a:t>
            </a:r>
            <a:r>
              <a:rPr sz="3200" dirty="0"/>
              <a:t>happens</a:t>
            </a:r>
            <a:r>
              <a:rPr sz="3200" spc="-87" dirty="0"/>
              <a:t> </a:t>
            </a:r>
            <a:r>
              <a:rPr sz="3200" spc="-27" dirty="0"/>
              <a:t>when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51621" y="734569"/>
            <a:ext cx="73533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input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neuron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always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positive...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2598" y="2077835"/>
            <a:ext cx="4075017" cy="17588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7088" y="4576572"/>
            <a:ext cx="794850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gradients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spc="-33" dirty="0">
                <a:latin typeface="Arial"/>
                <a:cs typeface="Arial"/>
              </a:rPr>
              <a:t>w</a:t>
            </a:r>
            <a:r>
              <a:rPr sz="3200" spc="-33" dirty="0">
                <a:latin typeface="Arial MT"/>
                <a:cs typeface="Arial MT"/>
              </a:rPr>
              <a:t>?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Always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positive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negative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:(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(this</a:t>
            </a:r>
            <a:r>
              <a:rPr sz="3200" spc="-7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is</a:t>
            </a:r>
            <a:r>
              <a:rPr sz="3200" spc="-5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also</a:t>
            </a:r>
            <a:r>
              <a:rPr sz="3200" spc="-6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why</a:t>
            </a:r>
            <a:r>
              <a:rPr sz="3200" spc="-4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you</a:t>
            </a:r>
            <a:r>
              <a:rPr sz="3200" spc="-6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want</a:t>
            </a:r>
            <a:r>
              <a:rPr sz="3200" spc="-5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FF"/>
                </a:solidFill>
                <a:latin typeface="Arial MT"/>
                <a:cs typeface="Arial MT"/>
              </a:rPr>
              <a:t>zero-</a:t>
            </a:r>
            <a:r>
              <a:rPr sz="3200" dirty="0">
                <a:solidFill>
                  <a:srgbClr val="FF00FF"/>
                </a:solidFill>
                <a:latin typeface="Arial MT"/>
                <a:cs typeface="Arial MT"/>
              </a:rPr>
              <a:t>mean</a:t>
            </a:r>
            <a:r>
              <a:rPr sz="3200" spc="-67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FF"/>
                </a:solidFill>
                <a:latin typeface="Arial MT"/>
                <a:cs typeface="Arial MT"/>
              </a:rPr>
              <a:t>data!)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50555" y="752348"/>
            <a:ext cx="3684693" cy="3716867"/>
            <a:chOff x="5812916" y="564261"/>
            <a:chExt cx="2763520" cy="2787650"/>
          </a:xfrm>
        </p:grpSpPr>
        <p:sp>
          <p:nvSpPr>
            <p:cNvPr id="7" name="object 7"/>
            <p:cNvSpPr/>
            <p:nvPr/>
          </p:nvSpPr>
          <p:spPr>
            <a:xfrm>
              <a:off x="5822441" y="573786"/>
              <a:ext cx="2744470" cy="2768600"/>
            </a:xfrm>
            <a:custGeom>
              <a:avLst/>
              <a:gdLst/>
              <a:ahLst/>
              <a:cxnLst/>
              <a:rect l="l" t="t" r="r" b="b"/>
              <a:pathLst>
                <a:path w="2744470" h="2768600">
                  <a:moveTo>
                    <a:pt x="1371600" y="0"/>
                  </a:moveTo>
                  <a:lnTo>
                    <a:pt x="1371600" y="2768091"/>
                  </a:lnTo>
                </a:path>
                <a:path w="2744470" h="2768600">
                  <a:moveTo>
                    <a:pt x="2744342" y="1383791"/>
                  </a:moveTo>
                  <a:lnTo>
                    <a:pt x="0" y="1383791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7205471" y="585216"/>
              <a:ext cx="1361440" cy="1359535"/>
            </a:xfrm>
            <a:custGeom>
              <a:avLst/>
              <a:gdLst/>
              <a:ahLst/>
              <a:cxnLst/>
              <a:rect l="l" t="t" r="r" b="b"/>
              <a:pathLst>
                <a:path w="1361440" h="1359535">
                  <a:moveTo>
                    <a:pt x="1360931" y="0"/>
                  </a:moveTo>
                  <a:lnTo>
                    <a:pt x="0" y="0"/>
                  </a:lnTo>
                  <a:lnTo>
                    <a:pt x="0" y="1359408"/>
                  </a:lnTo>
                  <a:lnTo>
                    <a:pt x="1360931" y="1359408"/>
                  </a:lnTo>
                  <a:lnTo>
                    <a:pt x="1360931" y="0"/>
                  </a:lnTo>
                  <a:close/>
                </a:path>
              </a:pathLst>
            </a:custGeom>
            <a:solidFill>
              <a:srgbClr val="D9EAD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187564" y="1944497"/>
              <a:ext cx="1218565" cy="1118870"/>
            </a:xfrm>
            <a:custGeom>
              <a:avLst/>
              <a:gdLst/>
              <a:ahLst/>
              <a:cxnLst/>
              <a:rect l="l" t="t" r="r" b="b"/>
              <a:pathLst>
                <a:path w="1218565" h="1118870">
                  <a:moveTo>
                    <a:pt x="1155599" y="1074330"/>
                  </a:moveTo>
                  <a:lnTo>
                    <a:pt x="1136268" y="1095375"/>
                  </a:lnTo>
                  <a:lnTo>
                    <a:pt x="1218183" y="1118742"/>
                  </a:lnTo>
                  <a:lnTo>
                    <a:pt x="1204510" y="1082928"/>
                  </a:lnTo>
                  <a:lnTo>
                    <a:pt x="1164970" y="1082928"/>
                  </a:lnTo>
                  <a:lnTo>
                    <a:pt x="1155599" y="1074330"/>
                  </a:lnTo>
                  <a:close/>
                </a:path>
                <a:path w="1218565" h="1118870">
                  <a:moveTo>
                    <a:pt x="1168492" y="1060293"/>
                  </a:moveTo>
                  <a:lnTo>
                    <a:pt x="1155599" y="1074330"/>
                  </a:lnTo>
                  <a:lnTo>
                    <a:pt x="1164970" y="1082928"/>
                  </a:lnTo>
                  <a:lnTo>
                    <a:pt x="1177798" y="1068832"/>
                  </a:lnTo>
                  <a:lnTo>
                    <a:pt x="1168492" y="1060293"/>
                  </a:lnTo>
                  <a:close/>
                </a:path>
                <a:path w="1218565" h="1118870">
                  <a:moveTo>
                    <a:pt x="1187830" y="1039240"/>
                  </a:moveTo>
                  <a:lnTo>
                    <a:pt x="1168492" y="1060293"/>
                  </a:lnTo>
                  <a:lnTo>
                    <a:pt x="1177798" y="1068832"/>
                  </a:lnTo>
                  <a:lnTo>
                    <a:pt x="1164970" y="1082928"/>
                  </a:lnTo>
                  <a:lnTo>
                    <a:pt x="1204510" y="1082928"/>
                  </a:lnTo>
                  <a:lnTo>
                    <a:pt x="1187830" y="1039240"/>
                  </a:lnTo>
                  <a:close/>
                </a:path>
                <a:path w="1218565" h="1118870">
                  <a:moveTo>
                    <a:pt x="12953" y="0"/>
                  </a:moveTo>
                  <a:lnTo>
                    <a:pt x="0" y="13969"/>
                  </a:lnTo>
                  <a:lnTo>
                    <a:pt x="1155599" y="1074330"/>
                  </a:lnTo>
                  <a:lnTo>
                    <a:pt x="1168492" y="1060293"/>
                  </a:lnTo>
                  <a:lnTo>
                    <a:pt x="1295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44345" y="4227576"/>
            <a:ext cx="1653540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hypothetical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optimal</a:t>
            </a:r>
            <a:r>
              <a:rPr sz="2400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67" dirty="0">
                <a:solidFill>
                  <a:srgbClr val="0000FF"/>
                </a:solidFill>
                <a:latin typeface="Arial MT"/>
                <a:cs typeface="Arial MT"/>
              </a:rPr>
              <a:t>w 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vector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7544" y="2582333"/>
            <a:ext cx="16764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zig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zag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path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04757" y="995342"/>
            <a:ext cx="1817793" cy="116724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3098" marR="484281">
              <a:spcBef>
                <a:spcPts val="140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7263" y="2629408"/>
            <a:ext cx="1744133" cy="1407479"/>
          </a:xfrm>
          <a:prstGeom prst="rect">
            <a:avLst/>
          </a:prstGeom>
          <a:solidFill>
            <a:srgbClr val="D9EAD2"/>
          </a:solidFill>
        </p:spPr>
        <p:txBody>
          <a:bodyPr vert="horz" wrap="square" lIns="0" tIns="255693" rIns="0" bIns="0" rtlCol="0">
            <a:spAutoFit/>
          </a:bodyPr>
          <a:lstStyle/>
          <a:p>
            <a:pPr marL="208275" marR="504601">
              <a:spcBef>
                <a:spcPts val="2013"/>
              </a:spcBef>
            </a:pPr>
            <a:r>
              <a:rPr sz="1867" spc="-13" dirty="0">
                <a:solidFill>
                  <a:srgbClr val="38761D"/>
                </a:solidFill>
                <a:latin typeface="Arial MT"/>
                <a:cs typeface="Arial MT"/>
              </a:rPr>
              <a:t>allowed gradient update directions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41915" y="2424344"/>
            <a:ext cx="1669627" cy="1689947"/>
            <a:chOff x="7306436" y="1818258"/>
            <a:chExt cx="1252220" cy="1267460"/>
          </a:xfrm>
        </p:grpSpPr>
        <p:sp>
          <p:nvSpPr>
            <p:cNvPr id="15" name="object 15"/>
            <p:cNvSpPr/>
            <p:nvPr/>
          </p:nvSpPr>
          <p:spPr>
            <a:xfrm>
              <a:off x="7306437" y="1818271"/>
              <a:ext cx="470534" cy="798830"/>
            </a:xfrm>
            <a:custGeom>
              <a:avLst/>
              <a:gdLst/>
              <a:ahLst/>
              <a:cxnLst/>
              <a:rect l="l" t="t" r="r" b="b"/>
              <a:pathLst>
                <a:path w="470534" h="798830">
                  <a:moveTo>
                    <a:pt x="470408" y="410578"/>
                  </a:moveTo>
                  <a:lnTo>
                    <a:pt x="461772" y="407276"/>
                  </a:lnTo>
                  <a:lnTo>
                    <a:pt x="390779" y="380098"/>
                  </a:lnTo>
                  <a:lnTo>
                    <a:pt x="393585" y="408520"/>
                  </a:lnTo>
                  <a:lnTo>
                    <a:pt x="39103" y="443242"/>
                  </a:lnTo>
                  <a:lnTo>
                    <a:pt x="69659" y="391909"/>
                  </a:lnTo>
                  <a:lnTo>
                    <a:pt x="75946" y="381368"/>
                  </a:lnTo>
                  <a:lnTo>
                    <a:pt x="47409" y="379272"/>
                  </a:lnTo>
                  <a:lnTo>
                    <a:pt x="75184" y="1257"/>
                  </a:lnTo>
                  <a:lnTo>
                    <a:pt x="56134" y="0"/>
                  </a:lnTo>
                  <a:lnTo>
                    <a:pt x="28473" y="377888"/>
                  </a:lnTo>
                  <a:lnTo>
                    <a:pt x="0" y="375780"/>
                  </a:lnTo>
                  <a:lnTo>
                    <a:pt x="32385" y="454520"/>
                  </a:lnTo>
                  <a:lnTo>
                    <a:pt x="32461" y="454380"/>
                  </a:lnTo>
                  <a:lnTo>
                    <a:pt x="33274" y="462902"/>
                  </a:lnTo>
                  <a:lnTo>
                    <a:pt x="395452" y="427443"/>
                  </a:lnTo>
                  <a:lnTo>
                    <a:pt x="398272" y="455917"/>
                  </a:lnTo>
                  <a:lnTo>
                    <a:pt x="428510" y="436918"/>
                  </a:lnTo>
                  <a:lnTo>
                    <a:pt x="397002" y="721779"/>
                  </a:lnTo>
                  <a:lnTo>
                    <a:pt x="368681" y="718680"/>
                  </a:lnTo>
                  <a:lnTo>
                    <a:pt x="398145" y="798563"/>
                  </a:lnTo>
                  <a:lnTo>
                    <a:pt x="438213" y="736460"/>
                  </a:lnTo>
                  <a:lnTo>
                    <a:pt x="444373" y="726935"/>
                  </a:lnTo>
                  <a:lnTo>
                    <a:pt x="415912" y="723836"/>
                  </a:lnTo>
                  <a:lnTo>
                    <a:pt x="449084" y="423976"/>
                  </a:lnTo>
                  <a:lnTo>
                    <a:pt x="470408" y="4105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286" y="2842133"/>
              <a:ext cx="174244" cy="2433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25029" y="2512313"/>
              <a:ext cx="820419" cy="409575"/>
            </a:xfrm>
            <a:custGeom>
              <a:avLst/>
              <a:gdLst/>
              <a:ahLst/>
              <a:cxnLst/>
              <a:rect l="l" t="t" r="r" b="b"/>
              <a:pathLst>
                <a:path w="820420" h="409575">
                  <a:moveTo>
                    <a:pt x="819912" y="335280"/>
                  </a:moveTo>
                  <a:lnTo>
                    <a:pt x="811276" y="331978"/>
                  </a:lnTo>
                  <a:lnTo>
                    <a:pt x="740283" y="304800"/>
                  </a:lnTo>
                  <a:lnTo>
                    <a:pt x="743089" y="333222"/>
                  </a:lnTo>
                  <a:lnTo>
                    <a:pt x="387159" y="368084"/>
                  </a:lnTo>
                  <a:lnTo>
                    <a:pt x="400621" y="347218"/>
                  </a:lnTo>
                  <a:lnTo>
                    <a:pt x="406781" y="337693"/>
                  </a:lnTo>
                  <a:lnTo>
                    <a:pt x="378320" y="334594"/>
                  </a:lnTo>
                  <a:lnTo>
                    <a:pt x="409956" y="48679"/>
                  </a:lnTo>
                  <a:lnTo>
                    <a:pt x="438912" y="30480"/>
                  </a:lnTo>
                  <a:lnTo>
                    <a:pt x="430276" y="27178"/>
                  </a:lnTo>
                  <a:lnTo>
                    <a:pt x="359283" y="0"/>
                  </a:lnTo>
                  <a:lnTo>
                    <a:pt x="362089" y="28422"/>
                  </a:lnTo>
                  <a:lnTo>
                    <a:pt x="0" y="63881"/>
                  </a:lnTo>
                  <a:lnTo>
                    <a:pt x="1778" y="82804"/>
                  </a:lnTo>
                  <a:lnTo>
                    <a:pt x="363956" y="47345"/>
                  </a:lnTo>
                  <a:lnTo>
                    <a:pt x="366776" y="75819"/>
                  </a:lnTo>
                  <a:lnTo>
                    <a:pt x="389382" y="61620"/>
                  </a:lnTo>
                  <a:lnTo>
                    <a:pt x="359410" y="332536"/>
                  </a:lnTo>
                  <a:lnTo>
                    <a:pt x="331089" y="329438"/>
                  </a:lnTo>
                  <a:lnTo>
                    <a:pt x="360553" y="409321"/>
                  </a:lnTo>
                  <a:lnTo>
                    <a:pt x="381723" y="376504"/>
                  </a:lnTo>
                  <a:lnTo>
                    <a:pt x="382778" y="387604"/>
                  </a:lnTo>
                  <a:lnTo>
                    <a:pt x="744956" y="352145"/>
                  </a:lnTo>
                  <a:lnTo>
                    <a:pt x="747776" y="380619"/>
                  </a:lnTo>
                  <a:lnTo>
                    <a:pt x="819912" y="3352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6529347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1109471"/>
            <a:ext cx="9899288" cy="34320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8791" y="4616705"/>
            <a:ext cx="3603880" cy="4084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8112" y="4643120"/>
            <a:ext cx="3326384" cy="355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7227" y="5327632"/>
            <a:ext cx="75802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(Assume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[NxD]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matrix,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27" dirty="0">
                <a:latin typeface="Arial MT"/>
                <a:cs typeface="Arial MT"/>
              </a:rPr>
              <a:t>row)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7034" y="101722"/>
            <a:ext cx="14020800" cy="705253"/>
          </a:xfrm>
          <a:prstGeom prst="rect">
            <a:avLst/>
          </a:prstGeom>
        </p:spPr>
        <p:txBody>
          <a:bodyPr vert="horz" wrap="square" lIns="0" tIns="88832" rIns="0" bIns="0" rtlCol="0" anchor="ctr">
            <a:spAutoFit/>
          </a:bodyPr>
          <a:lstStyle/>
          <a:p>
            <a:pPr marL="239601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Data</a:t>
            </a:r>
            <a:r>
              <a:rPr sz="4000" spc="-33" dirty="0"/>
              <a:t> </a:t>
            </a:r>
            <a:r>
              <a:rPr sz="4000" spc="-13" dirty="0"/>
              <a:t>Preprocessing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2992426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812" y="162597"/>
            <a:ext cx="14020800" cy="705253"/>
          </a:xfrm>
          <a:prstGeom prst="rect">
            <a:avLst/>
          </a:prstGeom>
        </p:spPr>
        <p:txBody>
          <a:bodyPr vert="horz" wrap="square" lIns="0" tIns="88832" rIns="0" bIns="0" rtlCol="0" anchor="ctr">
            <a:spAutoFit/>
          </a:bodyPr>
          <a:lstStyle/>
          <a:p>
            <a:pPr marL="239601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Data</a:t>
            </a:r>
            <a:r>
              <a:rPr sz="4000" spc="-33" dirty="0"/>
              <a:t> </a:t>
            </a:r>
            <a:r>
              <a:rPr sz="4000" spc="-13" dirty="0"/>
              <a:t>Preprocessing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308999" y="1192106"/>
            <a:ext cx="111675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In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practice,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you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may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also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PCA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Whitening</a:t>
            </a:r>
            <a:r>
              <a:rPr sz="3200" b="1" spc="-107" dirty="0"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27" dirty="0"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3" y="2025903"/>
            <a:ext cx="9979569" cy="34320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41579" y="5512138"/>
            <a:ext cx="198289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(data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has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diagonal </a:t>
            </a:r>
            <a:r>
              <a:rPr sz="1867" dirty="0">
                <a:latin typeface="Arial MT"/>
                <a:cs typeface="Arial MT"/>
              </a:rPr>
              <a:t>covariance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matrix)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8093117" y="5512138"/>
            <a:ext cx="2598419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(covariance</a:t>
            </a:r>
            <a:r>
              <a:rPr sz="1867" spc="-7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matrix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is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the </a:t>
            </a:r>
            <a:r>
              <a:rPr sz="1867" dirty="0">
                <a:latin typeface="Arial MT"/>
                <a:cs typeface="Arial MT"/>
              </a:rPr>
              <a:t>identity</a:t>
            </a:r>
            <a:r>
              <a:rPr sz="1867" spc="-8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matrix)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6819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5224" y="193151"/>
            <a:ext cx="272669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Single</a:t>
            </a:r>
            <a:r>
              <a:rPr spc="-75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Node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3740" y="5661610"/>
            <a:ext cx="460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(logistic)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activation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096" y="5350902"/>
            <a:ext cx="202565" cy="450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2750" spc="-345" dirty="0">
                <a:latin typeface="Lucida Sans Unicode"/>
                <a:cs typeface="Lucida Sans Unicode"/>
              </a:rPr>
              <a:t>1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4459" y="5868967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53" y="0"/>
                </a:lnTo>
              </a:path>
            </a:pathLst>
          </a:custGeom>
          <a:ln w="141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23931" y="5590577"/>
            <a:ext cx="2360930" cy="6940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ts val="2605"/>
              </a:lnSpc>
              <a:spcBef>
                <a:spcPts val="140"/>
              </a:spcBef>
            </a:pPr>
            <a:r>
              <a:rPr sz="2750" spc="170" dirty="0">
                <a:latin typeface="MS UI Gothic"/>
                <a:cs typeface="MS UI Gothic"/>
              </a:rPr>
              <a:t>g</a:t>
            </a:r>
            <a:r>
              <a:rPr sz="2750" spc="170" dirty="0">
                <a:latin typeface="Lucida Sans Unicode"/>
                <a:cs typeface="Lucida Sans Unicode"/>
              </a:rPr>
              <a:t>(</a:t>
            </a:r>
            <a:r>
              <a:rPr sz="2750" spc="170" dirty="0">
                <a:latin typeface="MS UI Gothic"/>
                <a:cs typeface="MS UI Gothic"/>
              </a:rPr>
              <a:t>z</a:t>
            </a:r>
            <a:r>
              <a:rPr sz="2750" spc="170" dirty="0">
                <a:latin typeface="Lucida Sans Unicode"/>
                <a:cs typeface="Lucida Sans Unicode"/>
              </a:rPr>
              <a:t>)</a:t>
            </a:r>
            <a:r>
              <a:rPr sz="2750" spc="-135" dirty="0">
                <a:latin typeface="Lucida Sans Unicode"/>
                <a:cs typeface="Lucida Sans Unicode"/>
              </a:rPr>
              <a:t> </a:t>
            </a:r>
            <a:r>
              <a:rPr sz="2750" spc="-20" dirty="0">
                <a:latin typeface="Lucida Sans Unicode"/>
                <a:cs typeface="Lucida Sans Unicode"/>
              </a:rPr>
              <a:t>=</a:t>
            </a:r>
            <a:endParaRPr sz="2750">
              <a:latin typeface="Lucida Sans Unicode"/>
              <a:cs typeface="Lucida Sans Unicode"/>
            </a:endParaRPr>
          </a:p>
          <a:p>
            <a:pPr marL="1189990">
              <a:lnSpc>
                <a:spcPts val="2605"/>
              </a:lnSpc>
            </a:pPr>
            <a:r>
              <a:rPr sz="2750" spc="-345" dirty="0">
                <a:latin typeface="Lucida Sans Unicode"/>
                <a:cs typeface="Lucida Sans Unicode"/>
              </a:rPr>
              <a:t>1</a:t>
            </a:r>
            <a:r>
              <a:rPr sz="2750" spc="-254" dirty="0">
                <a:latin typeface="Lucida Sans Unicode"/>
                <a:cs typeface="Lucida Sans Unicode"/>
              </a:rPr>
              <a:t> </a:t>
            </a:r>
            <a:r>
              <a:rPr sz="2750" spc="-20" dirty="0">
                <a:latin typeface="Lucida Sans Unicode"/>
                <a:cs typeface="Lucida Sans Unicode"/>
              </a:rPr>
              <a:t>+</a:t>
            </a:r>
            <a:r>
              <a:rPr sz="2750" spc="-250" dirty="0">
                <a:latin typeface="Lucida Sans Unicode"/>
                <a:cs typeface="Lucida Sans Unicode"/>
              </a:rPr>
              <a:t> </a:t>
            </a:r>
            <a:r>
              <a:rPr sz="2750" spc="-80" dirty="0">
                <a:latin typeface="MS UI Gothic"/>
                <a:cs typeface="MS UI Gothic"/>
              </a:rPr>
              <a:t>e</a:t>
            </a:r>
            <a:r>
              <a:rPr sz="2925" spc="-315" baseline="22792" dirty="0">
                <a:latin typeface="Lucida Sans Unicode"/>
                <a:cs typeface="Lucida Sans Unicode"/>
              </a:rPr>
              <a:t>—</a:t>
            </a:r>
            <a:r>
              <a:rPr sz="2925" i="1" spc="202" baseline="22792" dirty="0">
                <a:latin typeface="Trebuchet MS"/>
                <a:cs typeface="Trebuchet MS"/>
              </a:rPr>
              <a:t>z</a:t>
            </a:r>
            <a:endParaRPr sz="2925" baseline="22792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01" y="1353249"/>
            <a:ext cx="7990954" cy="3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347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303" y="6424912"/>
            <a:ext cx="47244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1211" y="6414752"/>
            <a:ext cx="212344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t>April</a:t>
            </a:r>
            <a:r>
              <a:rPr sz="2667" spc="-4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t>25,</a:t>
            </a:r>
            <a:r>
              <a:rPr sz="2667" spc="-7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FFFFFF"/>
                </a:solidFill>
                <a:latin typeface="Arial MT"/>
                <a:cs typeface="Arial MT"/>
              </a:rPr>
              <a:t>2023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7672" y="6414753"/>
            <a:ext cx="23198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r>
              <a:rPr sz="2667" spc="5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49" baseline="1543" dirty="0">
                <a:solidFill>
                  <a:srgbClr val="FFFFFF"/>
                </a:solidFill>
                <a:latin typeface="Arial MT"/>
                <a:cs typeface="Arial MT"/>
              </a:rPr>
              <a:t>116</a:t>
            </a:r>
            <a:endParaRPr sz="3600" baseline="1543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9752" y="20610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Preprocessing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98015" y="1942593"/>
            <a:ext cx="4157980" cy="4157980"/>
            <a:chOff x="1048511" y="1456944"/>
            <a:chExt cx="3118485" cy="3118485"/>
          </a:xfrm>
        </p:grpSpPr>
        <p:sp>
          <p:nvSpPr>
            <p:cNvPr id="7" name="object 7"/>
            <p:cNvSpPr/>
            <p:nvPr/>
          </p:nvSpPr>
          <p:spPr>
            <a:xfrm>
              <a:off x="1048511" y="1456944"/>
              <a:ext cx="3118485" cy="2627630"/>
            </a:xfrm>
            <a:custGeom>
              <a:avLst/>
              <a:gdLst/>
              <a:ahLst/>
              <a:cxnLst/>
              <a:rect l="l" t="t" r="r" b="b"/>
              <a:pathLst>
                <a:path w="3118485" h="2627629">
                  <a:moveTo>
                    <a:pt x="1559052" y="0"/>
                  </a:moveTo>
                  <a:lnTo>
                    <a:pt x="1559052" y="2627401"/>
                  </a:lnTo>
                </a:path>
                <a:path w="3118485" h="2627629">
                  <a:moveTo>
                    <a:pt x="3118485" y="1313687"/>
                  </a:moveTo>
                  <a:lnTo>
                    <a:pt x="0" y="1313687"/>
                  </a:lnTo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5831" y="3296411"/>
              <a:ext cx="141731" cy="1417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936" y="3628644"/>
              <a:ext cx="141731" cy="1417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867" y="3962400"/>
              <a:ext cx="143256" cy="1417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0508" y="4358639"/>
              <a:ext cx="143256" cy="1417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775" y="3962400"/>
              <a:ext cx="141731" cy="1417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88564" y="3115055"/>
              <a:ext cx="707390" cy="1163320"/>
            </a:xfrm>
            <a:custGeom>
              <a:avLst/>
              <a:gdLst/>
              <a:ahLst/>
              <a:cxnLst/>
              <a:rect l="l" t="t" r="r" b="b"/>
              <a:pathLst>
                <a:path w="707389" h="1163320">
                  <a:moveTo>
                    <a:pt x="222504" y="516636"/>
                  </a:moveTo>
                  <a:lnTo>
                    <a:pt x="111252" y="323088"/>
                  </a:lnTo>
                  <a:lnTo>
                    <a:pt x="0" y="516636"/>
                  </a:lnTo>
                  <a:lnTo>
                    <a:pt x="222504" y="516636"/>
                  </a:lnTo>
                  <a:close/>
                </a:path>
                <a:path w="707389" h="1163320">
                  <a:moveTo>
                    <a:pt x="222504" y="193548"/>
                  </a:moveTo>
                  <a:lnTo>
                    <a:pt x="111252" y="0"/>
                  </a:lnTo>
                  <a:lnTo>
                    <a:pt x="0" y="193548"/>
                  </a:lnTo>
                  <a:lnTo>
                    <a:pt x="222504" y="193548"/>
                  </a:lnTo>
                  <a:close/>
                </a:path>
                <a:path w="707389" h="1163320">
                  <a:moveTo>
                    <a:pt x="307848" y="1014984"/>
                  </a:moveTo>
                  <a:lnTo>
                    <a:pt x="195834" y="821436"/>
                  </a:lnTo>
                  <a:lnTo>
                    <a:pt x="83820" y="1014984"/>
                  </a:lnTo>
                  <a:lnTo>
                    <a:pt x="307848" y="1014984"/>
                  </a:lnTo>
                  <a:close/>
                </a:path>
                <a:path w="707389" h="1163320">
                  <a:moveTo>
                    <a:pt x="615696" y="829056"/>
                  </a:moveTo>
                  <a:lnTo>
                    <a:pt x="504444" y="633984"/>
                  </a:lnTo>
                  <a:lnTo>
                    <a:pt x="393192" y="829056"/>
                  </a:lnTo>
                  <a:lnTo>
                    <a:pt x="615696" y="829056"/>
                  </a:lnTo>
                  <a:close/>
                </a:path>
                <a:path w="707389" h="1163320">
                  <a:moveTo>
                    <a:pt x="707136" y="1162812"/>
                  </a:moveTo>
                  <a:lnTo>
                    <a:pt x="595884" y="969264"/>
                  </a:lnTo>
                  <a:lnTo>
                    <a:pt x="484632" y="1162812"/>
                  </a:lnTo>
                  <a:lnTo>
                    <a:pt x="707136" y="11628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1729" y="2151126"/>
              <a:ext cx="726440" cy="2405380"/>
            </a:xfrm>
            <a:custGeom>
              <a:avLst/>
              <a:gdLst/>
              <a:ahLst/>
              <a:cxnLst/>
              <a:rect l="l" t="t" r="r" b="b"/>
              <a:pathLst>
                <a:path w="726439" h="2405379">
                  <a:moveTo>
                    <a:pt x="0" y="0"/>
                  </a:moveTo>
                  <a:lnTo>
                    <a:pt x="726058" y="24051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/>
          <p:nvPr/>
        </p:nvSpPr>
        <p:spPr>
          <a:xfrm>
            <a:off x="4395215" y="5774944"/>
            <a:ext cx="298872" cy="260773"/>
          </a:xfrm>
          <a:custGeom>
            <a:avLst/>
            <a:gdLst/>
            <a:ahLst/>
            <a:cxnLst/>
            <a:rect l="l" t="t" r="r" b="b"/>
            <a:pathLst>
              <a:path w="224154" h="195579">
                <a:moveTo>
                  <a:pt x="112013" y="0"/>
                </a:moveTo>
                <a:lnTo>
                  <a:pt x="0" y="195071"/>
                </a:lnTo>
                <a:lnTo>
                  <a:pt x="224027" y="195071"/>
                </a:lnTo>
                <a:lnTo>
                  <a:pt x="11201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6171185" y="1834897"/>
            <a:ext cx="4157980" cy="3611033"/>
            <a:chOff x="4628388" y="1376172"/>
            <a:chExt cx="3118485" cy="2708275"/>
          </a:xfrm>
        </p:grpSpPr>
        <p:sp>
          <p:nvSpPr>
            <p:cNvPr id="17" name="object 17"/>
            <p:cNvSpPr/>
            <p:nvPr/>
          </p:nvSpPr>
          <p:spPr>
            <a:xfrm>
              <a:off x="4628388" y="1456944"/>
              <a:ext cx="3118485" cy="2627630"/>
            </a:xfrm>
            <a:custGeom>
              <a:avLst/>
              <a:gdLst/>
              <a:ahLst/>
              <a:cxnLst/>
              <a:rect l="l" t="t" r="r" b="b"/>
              <a:pathLst>
                <a:path w="3118484" h="2627629">
                  <a:moveTo>
                    <a:pt x="1559052" y="0"/>
                  </a:moveTo>
                  <a:lnTo>
                    <a:pt x="1559052" y="2627401"/>
                  </a:lnTo>
                </a:path>
                <a:path w="3118484" h="2627629">
                  <a:moveTo>
                    <a:pt x="3118485" y="1313687"/>
                  </a:moveTo>
                  <a:lnTo>
                    <a:pt x="0" y="1313687"/>
                  </a:lnTo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8048" y="2380488"/>
              <a:ext cx="141731" cy="1051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8152" y="2628900"/>
              <a:ext cx="141732" cy="1051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7608" y="2875788"/>
              <a:ext cx="141731" cy="106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4248" y="3171444"/>
              <a:ext cx="141731" cy="1051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2516" y="2875788"/>
              <a:ext cx="141732" cy="1066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40780" y="2246375"/>
              <a:ext cx="708660" cy="1050290"/>
            </a:xfrm>
            <a:custGeom>
              <a:avLst/>
              <a:gdLst/>
              <a:ahLst/>
              <a:cxnLst/>
              <a:rect l="l" t="t" r="r" b="b"/>
              <a:pathLst>
                <a:path w="708659" h="1050289">
                  <a:moveTo>
                    <a:pt x="224028" y="384048"/>
                  </a:moveTo>
                  <a:lnTo>
                    <a:pt x="112014" y="239268"/>
                  </a:lnTo>
                  <a:lnTo>
                    <a:pt x="0" y="384048"/>
                  </a:lnTo>
                  <a:lnTo>
                    <a:pt x="224028" y="384048"/>
                  </a:lnTo>
                  <a:close/>
                </a:path>
                <a:path w="708659" h="1050289">
                  <a:moveTo>
                    <a:pt x="224028" y="143256"/>
                  </a:moveTo>
                  <a:lnTo>
                    <a:pt x="112014" y="0"/>
                  </a:lnTo>
                  <a:lnTo>
                    <a:pt x="0" y="143256"/>
                  </a:lnTo>
                  <a:lnTo>
                    <a:pt x="224028" y="143256"/>
                  </a:lnTo>
                  <a:close/>
                </a:path>
                <a:path w="708659" h="1050289">
                  <a:moveTo>
                    <a:pt x="307848" y="755904"/>
                  </a:moveTo>
                  <a:lnTo>
                    <a:pt x="195834" y="611124"/>
                  </a:lnTo>
                  <a:lnTo>
                    <a:pt x="83820" y="755904"/>
                  </a:lnTo>
                  <a:lnTo>
                    <a:pt x="307848" y="755904"/>
                  </a:lnTo>
                  <a:close/>
                </a:path>
                <a:path w="708659" h="1050289">
                  <a:moveTo>
                    <a:pt x="531876" y="1050036"/>
                  </a:moveTo>
                  <a:lnTo>
                    <a:pt x="419862" y="905256"/>
                  </a:lnTo>
                  <a:lnTo>
                    <a:pt x="307848" y="1050036"/>
                  </a:lnTo>
                  <a:lnTo>
                    <a:pt x="531876" y="1050036"/>
                  </a:lnTo>
                  <a:close/>
                </a:path>
                <a:path w="708659" h="1050289">
                  <a:moveTo>
                    <a:pt x="617220" y="615696"/>
                  </a:moveTo>
                  <a:lnTo>
                    <a:pt x="505206" y="470916"/>
                  </a:lnTo>
                  <a:lnTo>
                    <a:pt x="393192" y="615696"/>
                  </a:lnTo>
                  <a:lnTo>
                    <a:pt x="617220" y="615696"/>
                  </a:lnTo>
                  <a:close/>
                </a:path>
                <a:path w="708659" h="1050289">
                  <a:moveTo>
                    <a:pt x="708660" y="865632"/>
                  </a:moveTo>
                  <a:lnTo>
                    <a:pt x="596646" y="720852"/>
                  </a:lnTo>
                  <a:lnTo>
                    <a:pt x="484632" y="865632"/>
                  </a:lnTo>
                  <a:lnTo>
                    <a:pt x="708660" y="86563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17870" y="1395222"/>
              <a:ext cx="746125" cy="2534285"/>
            </a:xfrm>
            <a:custGeom>
              <a:avLst/>
              <a:gdLst/>
              <a:ahLst/>
              <a:cxnLst/>
              <a:rect l="l" t="t" r="r" b="b"/>
              <a:pathLst>
                <a:path w="746125" h="2534285">
                  <a:moveTo>
                    <a:pt x="0" y="0"/>
                  </a:moveTo>
                  <a:lnTo>
                    <a:pt x="746125" y="253409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3367" y="1242060"/>
            <a:ext cx="4462780" cy="8799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b="1" dirty="0">
                <a:latin typeface="Arial"/>
                <a:cs typeface="Arial"/>
              </a:rPr>
              <a:t>Before</a:t>
            </a:r>
            <a:r>
              <a:rPr sz="1867" b="1" spc="-20" dirty="0">
                <a:latin typeface="Arial"/>
                <a:cs typeface="Arial"/>
              </a:rPr>
              <a:t> </a:t>
            </a:r>
            <a:r>
              <a:rPr sz="1867" b="1" spc="-13" dirty="0">
                <a:latin typeface="Arial"/>
                <a:cs typeface="Arial"/>
              </a:rPr>
              <a:t>normalization</a:t>
            </a:r>
            <a:r>
              <a:rPr sz="1867" spc="-13" dirty="0">
                <a:latin typeface="Arial MT"/>
                <a:cs typeface="Arial MT"/>
              </a:rPr>
              <a:t>: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classification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loss </a:t>
            </a:r>
            <a:r>
              <a:rPr sz="1867" dirty="0">
                <a:latin typeface="Arial MT"/>
                <a:cs typeface="Arial MT"/>
              </a:rPr>
              <a:t>very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sensitive</a:t>
            </a:r>
            <a:r>
              <a:rPr sz="1867" spc="-7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changes</a:t>
            </a:r>
            <a:r>
              <a:rPr sz="1867" spc="-8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in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weight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matrix; </a:t>
            </a:r>
            <a:r>
              <a:rPr sz="1867" dirty="0">
                <a:latin typeface="Arial MT"/>
                <a:cs typeface="Arial MT"/>
              </a:rPr>
              <a:t>hard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optimize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0890" y="1195832"/>
            <a:ext cx="4608405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b="1" dirty="0">
                <a:latin typeface="Arial"/>
                <a:cs typeface="Arial"/>
              </a:rPr>
              <a:t>After</a:t>
            </a:r>
            <a:r>
              <a:rPr sz="1867" b="1" spc="-13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normalization</a:t>
            </a:r>
            <a:r>
              <a:rPr sz="1867" dirty="0">
                <a:latin typeface="Arial MT"/>
                <a:cs typeface="Arial MT"/>
              </a:rPr>
              <a:t>:</a:t>
            </a:r>
            <a:r>
              <a:rPr sz="1867" spc="-9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less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sensitive</a:t>
            </a:r>
            <a:r>
              <a:rPr sz="1867" spc="-7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small </a:t>
            </a:r>
            <a:r>
              <a:rPr sz="1867" dirty="0">
                <a:latin typeface="Arial MT"/>
                <a:cs typeface="Arial MT"/>
              </a:rPr>
              <a:t>changes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in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weights;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easier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optimize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508550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3567" y="235933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Xavier</a:t>
            </a:r>
            <a:r>
              <a:rPr sz="4000" spc="-53" dirty="0"/>
              <a:t> </a:t>
            </a:r>
            <a:r>
              <a:rPr sz="4000" dirty="0"/>
              <a:t>Initialization:</a:t>
            </a:r>
            <a:r>
              <a:rPr sz="4000" spc="-53" dirty="0"/>
              <a:t> </a:t>
            </a:r>
            <a:r>
              <a:rPr sz="4000" dirty="0"/>
              <a:t>Proof</a:t>
            </a:r>
            <a:r>
              <a:rPr sz="4000" spc="-47" dirty="0"/>
              <a:t> </a:t>
            </a:r>
            <a:r>
              <a:rPr sz="4000" dirty="0"/>
              <a:t>of</a:t>
            </a:r>
            <a:r>
              <a:rPr sz="4000" spc="-20" dirty="0"/>
              <a:t> </a:t>
            </a:r>
            <a:r>
              <a:rPr sz="4000" spc="-13" dirty="0"/>
              <a:t>Optimality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200762" y="3662273"/>
            <a:ext cx="419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Let:</a:t>
            </a: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y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+x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+...+x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2448929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98879" y="254328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Weight</a:t>
            </a:r>
            <a:r>
              <a:rPr sz="4000" spc="-47" dirty="0"/>
              <a:t> </a:t>
            </a:r>
            <a:r>
              <a:rPr sz="4000" dirty="0"/>
              <a:t>Initialization:</a:t>
            </a:r>
            <a:r>
              <a:rPr sz="4000" spc="-67" dirty="0"/>
              <a:t> </a:t>
            </a:r>
            <a:r>
              <a:rPr sz="4000" dirty="0"/>
              <a:t>“Xavier”</a:t>
            </a:r>
            <a:r>
              <a:rPr sz="4000" spc="-60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200761" y="3480079"/>
            <a:ext cx="5582920" cy="1119110"/>
          </a:xfrm>
          <a:prstGeom prst="rect">
            <a:avLst/>
          </a:prstGeom>
        </p:spPr>
        <p:txBody>
          <a:bodyPr vert="horz" wrap="square" lIns="0" tIns="198967" rIns="0" bIns="0" rtlCol="0">
            <a:spAutoFit/>
          </a:bodyPr>
          <a:lstStyle/>
          <a:p>
            <a:pPr marL="50799">
              <a:spcBef>
                <a:spcPts val="1567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  <a:p>
            <a:pPr marL="50799">
              <a:spcBef>
                <a:spcPts val="1433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Assume:</a:t>
            </a:r>
            <a:r>
              <a:rPr sz="2400" b="1" spc="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)=</a:t>
            </a:r>
            <a:r>
              <a:rPr sz="24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…=Var(x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2338292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64" y="76284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Weight</a:t>
            </a:r>
            <a:r>
              <a:rPr sz="4000" spc="-47" dirty="0"/>
              <a:t> </a:t>
            </a:r>
            <a:r>
              <a:rPr sz="4000" dirty="0"/>
              <a:t>Initialization:</a:t>
            </a:r>
            <a:r>
              <a:rPr sz="4000" spc="-67" dirty="0"/>
              <a:t> </a:t>
            </a:r>
            <a:r>
              <a:rPr sz="4000" dirty="0"/>
              <a:t>“Xavier”</a:t>
            </a:r>
            <a:r>
              <a:rPr sz="4000" spc="-60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200761" y="3480079"/>
            <a:ext cx="5582920" cy="1680802"/>
          </a:xfrm>
          <a:prstGeom prst="rect">
            <a:avLst/>
          </a:prstGeom>
        </p:spPr>
        <p:txBody>
          <a:bodyPr vert="horz" wrap="square" lIns="0" tIns="198967" rIns="0" bIns="0" rtlCol="0">
            <a:spAutoFit/>
          </a:bodyPr>
          <a:lstStyle/>
          <a:p>
            <a:pPr marL="50799">
              <a:spcBef>
                <a:spcPts val="1567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  <a:p>
            <a:pPr marL="50799">
              <a:spcBef>
                <a:spcPts val="1433"/>
              </a:spcBef>
            </a:pPr>
            <a:r>
              <a:rPr sz="2400" b="1" dirty="0">
                <a:latin typeface="Arial"/>
                <a:cs typeface="Arial"/>
              </a:rPr>
              <a:t>Assume:</a:t>
            </a:r>
            <a:r>
              <a:rPr sz="2400" b="1" spc="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)=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…=Var(x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50799">
              <a:spcBef>
                <a:spcPts val="1527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sz="2400" b="1" spc="-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want:</a:t>
            </a:r>
            <a:r>
              <a:rPr sz="2400" b="1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Var(y)</a:t>
            </a:r>
            <a:r>
              <a:rPr sz="2400" spc="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 Var(x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0749197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64" y="119141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Initialization:</a:t>
            </a:r>
            <a:r>
              <a:rPr sz="4000" spc="-6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“Xavier”</a:t>
            </a:r>
            <a:r>
              <a:rPr sz="4000" spc="-6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Initialization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4579" y="3630168"/>
            <a:ext cx="490812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Var(y)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+x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+...+x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50799"/>
            <a:r>
              <a:rPr sz="2400" dirty="0">
                <a:latin typeface="Arial MT"/>
                <a:cs typeface="Arial MT"/>
              </a:rPr>
              <a:t>[substituting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y]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762" y="3662273"/>
            <a:ext cx="419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66895" y="4017249"/>
            <a:ext cx="5616787" cy="1143048"/>
          </a:xfrm>
          <a:prstGeom prst="rect">
            <a:avLst/>
          </a:prstGeom>
        </p:spPr>
        <p:txBody>
          <a:bodyPr vert="horz" wrap="square" lIns="0" tIns="209973" rIns="0" bIns="0" rtlCol="0">
            <a:spAutoFit/>
          </a:bodyPr>
          <a:lstStyle/>
          <a:p>
            <a:pPr marL="84665">
              <a:spcBef>
                <a:spcPts val="1653"/>
              </a:spcBef>
            </a:pPr>
            <a:r>
              <a:rPr sz="2400" b="1" dirty="0">
                <a:latin typeface="Arial"/>
                <a:cs typeface="Arial"/>
              </a:rPr>
              <a:t>Assume:</a:t>
            </a:r>
            <a:r>
              <a:rPr sz="2400" b="1" spc="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)=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…=Var(x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84665">
              <a:spcBef>
                <a:spcPts val="1527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want:</a:t>
            </a:r>
            <a:r>
              <a:rPr sz="2400" b="1" spc="-4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3" dirty="0">
                <a:latin typeface="Arial MT"/>
                <a:cs typeface="Arial MT"/>
              </a:rPr>
              <a:t> 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44463" y="3531616"/>
            <a:ext cx="30480" cy="1792393"/>
          </a:xfrm>
          <a:custGeom>
            <a:avLst/>
            <a:gdLst/>
            <a:ahLst/>
            <a:cxnLst/>
            <a:rect l="l" t="t" r="r" b="b"/>
            <a:pathLst>
              <a:path w="22860" h="1344295">
                <a:moveTo>
                  <a:pt x="0" y="0"/>
                </a:moveTo>
                <a:lnTo>
                  <a:pt x="22860" y="1344295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543495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64" y="160050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Initialization:</a:t>
            </a:r>
            <a:r>
              <a:rPr sz="4000" spc="-6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“Xavier”</a:t>
            </a:r>
            <a:r>
              <a:rPr sz="4000" spc="-6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Initialization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4579" y="3630168"/>
            <a:ext cx="4908127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Var(x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981262"/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Din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50799"/>
            <a:r>
              <a:rPr sz="2400" dirty="0">
                <a:latin typeface="Arial MT"/>
                <a:cs typeface="Arial MT"/>
              </a:rPr>
              <a:t>[Assume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spc="360" baseline="-208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27" dirty="0">
                <a:latin typeface="Arial MT"/>
                <a:cs typeface="Arial MT"/>
              </a:rPr>
              <a:t>iid]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762" y="3662273"/>
            <a:ext cx="419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66895" y="4017249"/>
            <a:ext cx="5616787" cy="1143048"/>
          </a:xfrm>
          <a:prstGeom prst="rect">
            <a:avLst/>
          </a:prstGeom>
        </p:spPr>
        <p:txBody>
          <a:bodyPr vert="horz" wrap="square" lIns="0" tIns="209973" rIns="0" bIns="0" rtlCol="0">
            <a:spAutoFit/>
          </a:bodyPr>
          <a:lstStyle/>
          <a:p>
            <a:pPr marL="84665">
              <a:spcBef>
                <a:spcPts val="1653"/>
              </a:spcBef>
            </a:pPr>
            <a:r>
              <a:rPr sz="2400" b="1" dirty="0">
                <a:latin typeface="Arial"/>
                <a:cs typeface="Arial"/>
              </a:rPr>
              <a:t>Assume:</a:t>
            </a:r>
            <a:r>
              <a:rPr sz="2400" b="1" spc="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)=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…=Var(x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84665">
              <a:spcBef>
                <a:spcPts val="1527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want:</a:t>
            </a:r>
            <a:r>
              <a:rPr sz="2400" b="1" spc="-4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3" dirty="0">
                <a:latin typeface="Arial MT"/>
                <a:cs typeface="Arial MT"/>
              </a:rPr>
              <a:t> 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44463" y="3531616"/>
            <a:ext cx="30480" cy="1792393"/>
          </a:xfrm>
          <a:custGeom>
            <a:avLst/>
            <a:gdLst/>
            <a:ahLst/>
            <a:cxnLst/>
            <a:rect l="l" t="t" r="r" b="b"/>
            <a:pathLst>
              <a:path w="22860" h="1344295">
                <a:moveTo>
                  <a:pt x="0" y="0"/>
                </a:moveTo>
                <a:lnTo>
                  <a:pt x="22860" y="1344295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893560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812" y="312664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Initialization:</a:t>
            </a:r>
            <a:r>
              <a:rPr sz="4000" spc="-6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“Xavier”</a:t>
            </a:r>
            <a:r>
              <a:rPr sz="4000" spc="-6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Initialization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4579" y="3630169"/>
            <a:ext cx="490812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Var(x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981262"/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Din </a:t>
            </a:r>
            <a:r>
              <a:rPr sz="2400" spc="-13" dirty="0">
                <a:latin typeface="Arial MT"/>
                <a:cs typeface="Arial MT"/>
              </a:rPr>
              <a:t>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50799" marR="424169" indent="930463"/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4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Var(w</a:t>
            </a:r>
            <a:r>
              <a:rPr sz="2400" spc="-2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) </a:t>
            </a:r>
            <a:r>
              <a:rPr sz="2400" dirty="0">
                <a:latin typeface="Arial MT"/>
                <a:cs typeface="Arial MT"/>
              </a:rPr>
              <a:t>[Assume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spc="369" baseline="-208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zero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mean]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762" y="3662273"/>
            <a:ext cx="419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66895" y="4017249"/>
            <a:ext cx="5616787" cy="1143048"/>
          </a:xfrm>
          <a:prstGeom prst="rect">
            <a:avLst/>
          </a:prstGeom>
        </p:spPr>
        <p:txBody>
          <a:bodyPr vert="horz" wrap="square" lIns="0" tIns="209973" rIns="0" bIns="0" rtlCol="0">
            <a:spAutoFit/>
          </a:bodyPr>
          <a:lstStyle/>
          <a:p>
            <a:pPr marL="84665">
              <a:spcBef>
                <a:spcPts val="1653"/>
              </a:spcBef>
            </a:pPr>
            <a:r>
              <a:rPr sz="2400" b="1" dirty="0">
                <a:latin typeface="Arial"/>
                <a:cs typeface="Arial"/>
              </a:rPr>
              <a:t>Assume:</a:t>
            </a:r>
            <a:r>
              <a:rPr sz="2400" b="1" spc="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)=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…=Var(x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84665">
              <a:spcBef>
                <a:spcPts val="1527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want:</a:t>
            </a:r>
            <a:r>
              <a:rPr sz="2400" b="1" spc="-4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3" dirty="0">
                <a:latin typeface="Arial MT"/>
                <a:cs typeface="Arial MT"/>
              </a:rPr>
              <a:t> 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44463" y="3531616"/>
            <a:ext cx="30480" cy="1792393"/>
          </a:xfrm>
          <a:custGeom>
            <a:avLst/>
            <a:gdLst/>
            <a:ahLst/>
            <a:cxnLst/>
            <a:rect l="l" t="t" r="r" b="b"/>
            <a:pathLst>
              <a:path w="22860" h="1344295">
                <a:moveTo>
                  <a:pt x="0" y="0"/>
                </a:moveTo>
                <a:lnTo>
                  <a:pt x="22860" y="1344295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3465954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717" y="138139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Initialization:</a:t>
            </a:r>
            <a:r>
              <a:rPr sz="4000" spc="-6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“Xavier”</a:t>
            </a:r>
            <a:r>
              <a:rPr sz="4000" spc="-6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Initialization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4579" y="3630169"/>
            <a:ext cx="490812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Var(x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981262"/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Din </a:t>
            </a:r>
            <a:r>
              <a:rPr sz="2400" spc="-13" dirty="0">
                <a:latin typeface="Arial MT"/>
                <a:cs typeface="Arial MT"/>
              </a:rPr>
              <a:t>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50799" marR="1217476" indent="930463"/>
            <a:r>
              <a:rPr sz="2400" dirty="0">
                <a:latin typeface="Arial MT"/>
                <a:cs typeface="Arial MT"/>
              </a:rPr>
              <a:t>=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Din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Var(w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 </a:t>
            </a:r>
            <a:r>
              <a:rPr sz="2400" dirty="0">
                <a:latin typeface="Arial MT"/>
                <a:cs typeface="Arial MT"/>
              </a:rPr>
              <a:t>[Assume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r>
              <a:rPr sz="2400" baseline="-20833" dirty="0">
                <a:latin typeface="Arial MT"/>
                <a:cs typeface="Arial MT"/>
              </a:rPr>
              <a:t>i</a:t>
            </a:r>
            <a:r>
              <a:rPr sz="2400" spc="360" baseline="-208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27" dirty="0">
                <a:latin typeface="Arial MT"/>
                <a:cs typeface="Arial MT"/>
              </a:rPr>
              <a:t>iid]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762" y="3662273"/>
            <a:ext cx="419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Let: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x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1</a:t>
            </a:r>
            <a:r>
              <a:rPr sz="2400" spc="-13" dirty="0">
                <a:latin typeface="Arial MT"/>
                <a:cs typeface="Arial MT"/>
              </a:rPr>
              <a:t>+x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2</a:t>
            </a:r>
            <a:r>
              <a:rPr sz="2400" spc="-13" dirty="0">
                <a:latin typeface="Arial MT"/>
                <a:cs typeface="Arial MT"/>
              </a:rPr>
              <a:t>+...+x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w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conv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layers,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Din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latin typeface="Arial MT"/>
                <a:cs typeface="Arial MT"/>
              </a:rPr>
              <a:t>filter_size</a:t>
            </a:r>
            <a:r>
              <a:rPr sz="2400" baseline="25462" dirty="0">
                <a:latin typeface="Arial MT"/>
                <a:cs typeface="Arial MT"/>
              </a:rPr>
              <a:t>2</a:t>
            </a:r>
            <a:r>
              <a:rPr sz="2400" spc="309" baseline="25462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*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59" y="3415792"/>
            <a:ext cx="12047220" cy="30480"/>
          </a:xfrm>
          <a:custGeom>
            <a:avLst/>
            <a:gdLst/>
            <a:ahLst/>
            <a:cxnLst/>
            <a:rect l="l" t="t" r="r" b="b"/>
            <a:pathLst>
              <a:path w="9035415" h="22860">
                <a:moveTo>
                  <a:pt x="0" y="22860"/>
                </a:moveTo>
                <a:lnTo>
                  <a:pt x="9035161" y="0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66895" y="4017249"/>
            <a:ext cx="5616787" cy="1143048"/>
          </a:xfrm>
          <a:prstGeom prst="rect">
            <a:avLst/>
          </a:prstGeom>
        </p:spPr>
        <p:txBody>
          <a:bodyPr vert="horz" wrap="square" lIns="0" tIns="209973" rIns="0" bIns="0" rtlCol="0">
            <a:spAutoFit/>
          </a:bodyPr>
          <a:lstStyle/>
          <a:p>
            <a:pPr marL="84665">
              <a:spcBef>
                <a:spcPts val="1653"/>
              </a:spcBef>
            </a:pPr>
            <a:r>
              <a:rPr sz="2400" b="1" dirty="0">
                <a:latin typeface="Arial"/>
                <a:cs typeface="Arial"/>
              </a:rPr>
              <a:t>Assume:</a:t>
            </a:r>
            <a:r>
              <a:rPr sz="2400" b="1" spc="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Var(x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)=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…=Var(x</a:t>
            </a:r>
            <a:r>
              <a:rPr sz="2400" spc="-20" baseline="-20833" dirty="0">
                <a:latin typeface="Arial MT"/>
                <a:cs typeface="Arial MT"/>
              </a:rPr>
              <a:t>Din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84665">
              <a:spcBef>
                <a:spcPts val="1527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want:</a:t>
            </a:r>
            <a:r>
              <a:rPr sz="2400" b="1" spc="-47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Var(y)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3" dirty="0">
                <a:latin typeface="Arial MT"/>
                <a:cs typeface="Arial MT"/>
              </a:rPr>
              <a:t> Var(x</a:t>
            </a:r>
            <a:r>
              <a:rPr sz="2400" spc="-20" baseline="-20833" dirty="0">
                <a:latin typeface="Arial MT"/>
                <a:cs typeface="Arial MT"/>
              </a:rPr>
              <a:t>i</a:t>
            </a:r>
            <a:r>
              <a:rPr sz="2400" spc="-13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59" y="3531615"/>
            <a:ext cx="12047220" cy="1825413"/>
          </a:xfrm>
          <a:custGeom>
            <a:avLst/>
            <a:gdLst/>
            <a:ahLst/>
            <a:cxnLst/>
            <a:rect l="l" t="t" r="r" b="b"/>
            <a:pathLst>
              <a:path w="9035415" h="1369060">
                <a:moveTo>
                  <a:pt x="4262628" y="0"/>
                </a:moveTo>
                <a:lnTo>
                  <a:pt x="4285488" y="1344295"/>
                </a:lnTo>
              </a:path>
              <a:path w="9035415" h="1369060">
                <a:moveTo>
                  <a:pt x="0" y="1368488"/>
                </a:moveTo>
                <a:lnTo>
                  <a:pt x="9035161" y="1345692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400977" y="5456461"/>
            <a:ext cx="62357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So,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Var(y)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Var(x</a:t>
            </a:r>
            <a:r>
              <a:rPr sz="240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only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13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Var(w</a:t>
            </a:r>
            <a:r>
              <a:rPr sz="2400" baseline="-20833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4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1/Din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986" y="6038554"/>
            <a:ext cx="810429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2767410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2518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3" dirty="0"/>
              <a:t>Augmentation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632319"/>
            <a:ext cx="4653280" cy="1972463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16933">
              <a:spcBef>
                <a:spcPts val="2580"/>
              </a:spcBef>
            </a:pPr>
            <a:r>
              <a:rPr sz="4000" dirty="0">
                <a:latin typeface="Arial MT"/>
                <a:cs typeface="Arial MT"/>
              </a:rPr>
              <a:t>Color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Jitter</a:t>
            </a:r>
            <a:endParaRPr sz="4000">
              <a:latin typeface="Arial MT"/>
              <a:cs typeface="Arial MT"/>
            </a:endParaRPr>
          </a:p>
          <a:p>
            <a:pPr marL="1115879" marR="6773">
              <a:spcBef>
                <a:spcPts val="1640"/>
              </a:spcBef>
            </a:pPr>
            <a:r>
              <a:rPr sz="2667" dirty="0">
                <a:latin typeface="Arial MT"/>
                <a:cs typeface="Arial MT"/>
              </a:rPr>
              <a:t>Simple: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Randomize </a:t>
            </a:r>
            <a:r>
              <a:rPr sz="2667" dirty="0">
                <a:latin typeface="Arial MT"/>
                <a:cs typeface="Arial MT"/>
              </a:rPr>
              <a:t>contrast</a:t>
            </a:r>
            <a:r>
              <a:rPr sz="2667" spc="-8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and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brightness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63" y="2879343"/>
            <a:ext cx="2192527" cy="304190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39288" y="4389797"/>
            <a:ext cx="728133" cy="114300"/>
          </a:xfrm>
          <a:custGeom>
            <a:avLst/>
            <a:gdLst/>
            <a:ahLst/>
            <a:cxnLst/>
            <a:rect l="l" t="t" r="r" b="b"/>
            <a:pathLst>
              <a:path w="546100" h="85725">
                <a:moveTo>
                  <a:pt x="460247" y="0"/>
                </a:moveTo>
                <a:lnTo>
                  <a:pt x="460247" y="85725"/>
                </a:lnTo>
                <a:lnTo>
                  <a:pt x="517482" y="57150"/>
                </a:lnTo>
                <a:lnTo>
                  <a:pt x="474598" y="57150"/>
                </a:lnTo>
                <a:lnTo>
                  <a:pt x="474598" y="28575"/>
                </a:lnTo>
                <a:lnTo>
                  <a:pt x="517313" y="28575"/>
                </a:lnTo>
                <a:lnTo>
                  <a:pt x="460247" y="0"/>
                </a:lnTo>
                <a:close/>
              </a:path>
              <a:path w="546100" h="85725">
                <a:moveTo>
                  <a:pt x="460247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460247" y="57150"/>
                </a:lnTo>
                <a:lnTo>
                  <a:pt x="460247" y="28575"/>
                </a:lnTo>
                <a:close/>
              </a:path>
              <a:path w="546100" h="85725">
                <a:moveTo>
                  <a:pt x="517313" y="28575"/>
                </a:moveTo>
                <a:lnTo>
                  <a:pt x="474598" y="28575"/>
                </a:lnTo>
                <a:lnTo>
                  <a:pt x="474598" y="57150"/>
                </a:lnTo>
                <a:lnTo>
                  <a:pt x="517482" y="57150"/>
                </a:lnTo>
                <a:lnTo>
                  <a:pt x="545972" y="42925"/>
                </a:lnTo>
                <a:lnTo>
                  <a:pt x="517313" y="2857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3743" y="2926080"/>
            <a:ext cx="2192527" cy="30398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45353" y="291083"/>
            <a:ext cx="5390727" cy="4446516"/>
          </a:xfrm>
          <a:prstGeom prst="rect">
            <a:avLst/>
          </a:prstGeom>
        </p:spPr>
        <p:txBody>
          <a:bodyPr vert="horz" wrap="square" lIns="0" tIns="260773" rIns="0" bIns="0" rtlCol="0">
            <a:spAutoFit/>
          </a:bodyPr>
          <a:lstStyle/>
          <a:p>
            <a:pPr marL="16933">
              <a:spcBef>
                <a:spcPts val="2053"/>
              </a:spcBef>
            </a:pPr>
            <a:r>
              <a:rPr sz="3200" b="1" dirty="0">
                <a:latin typeface="Arial"/>
                <a:cs typeface="Arial"/>
              </a:rPr>
              <a:t>More</a:t>
            </a:r>
            <a:r>
              <a:rPr sz="3200" b="1" spc="-100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Complex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626518" marR="150703" indent="-507987">
              <a:spcBef>
                <a:spcPts val="1920"/>
              </a:spcBef>
              <a:buAutoNum type="arabicPeriod"/>
              <a:tabLst>
                <a:tab pos="626518" algn="l"/>
              </a:tabLst>
            </a:pPr>
            <a:r>
              <a:rPr sz="3200" dirty="0">
                <a:latin typeface="Arial MT"/>
                <a:cs typeface="Arial MT"/>
              </a:rPr>
              <a:t>Apply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PCA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[R,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G,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B] </a:t>
            </a:r>
            <a:r>
              <a:rPr sz="3200" dirty="0">
                <a:latin typeface="Arial MT"/>
                <a:cs typeface="Arial MT"/>
              </a:rPr>
              <a:t>pixels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training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set</a:t>
            </a:r>
            <a:endParaRPr sz="3200">
              <a:latin typeface="Arial MT"/>
              <a:cs typeface="Arial MT"/>
            </a:endParaRPr>
          </a:p>
          <a:p>
            <a:pPr marL="626518" marR="6773" indent="-507987">
              <a:buAutoNum type="arabicPeriod"/>
              <a:tabLst>
                <a:tab pos="626518" algn="l"/>
              </a:tabLst>
            </a:pPr>
            <a:r>
              <a:rPr sz="3200" dirty="0">
                <a:latin typeface="Arial MT"/>
                <a:cs typeface="Arial MT"/>
              </a:rPr>
              <a:t>Sample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“color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offset” </a:t>
            </a:r>
            <a:r>
              <a:rPr sz="3200" dirty="0">
                <a:latin typeface="Arial MT"/>
                <a:cs typeface="Arial MT"/>
              </a:rPr>
              <a:t>along</a:t>
            </a:r>
            <a:r>
              <a:rPr sz="3200" spc="-1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principal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component directions</a:t>
            </a:r>
            <a:endParaRPr sz="3200">
              <a:latin typeface="Arial MT"/>
              <a:cs typeface="Arial MT"/>
            </a:endParaRPr>
          </a:p>
          <a:p>
            <a:pPr marL="626518" marR="10160" indent="-507987">
              <a:spcBef>
                <a:spcPts val="7"/>
              </a:spcBef>
              <a:buAutoNum type="arabicPeriod"/>
              <a:tabLst>
                <a:tab pos="626518" algn="l"/>
              </a:tabLst>
            </a:pPr>
            <a:r>
              <a:rPr sz="3200" dirty="0">
                <a:latin typeface="Arial MT"/>
                <a:cs typeface="Arial MT"/>
              </a:rPr>
              <a:t>Add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offset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pixels</a:t>
            </a:r>
            <a:r>
              <a:rPr sz="3200" spc="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67" dirty="0">
                <a:latin typeface="Arial MT"/>
                <a:cs typeface="Arial MT"/>
              </a:rPr>
              <a:t>a </a:t>
            </a:r>
            <a:r>
              <a:rPr sz="3200" dirty="0">
                <a:latin typeface="Arial MT"/>
                <a:cs typeface="Arial MT"/>
              </a:rPr>
              <a:t>training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image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8" name="object 8"/>
          <p:cNvSpPr txBox="1"/>
          <p:nvPr/>
        </p:nvSpPr>
        <p:spPr>
          <a:xfrm>
            <a:off x="6270412" y="5601953"/>
            <a:ext cx="51765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(As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seen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in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i="1" dirty="0">
                <a:latin typeface="Arial"/>
                <a:cs typeface="Arial"/>
              </a:rPr>
              <a:t>[Krizhevsky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et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al.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2012],</a:t>
            </a:r>
            <a:r>
              <a:rPr sz="1867" i="1" spc="-40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ResNet,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etc)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761242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92447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60" dirty="0"/>
              <a:t> </a:t>
            </a:r>
            <a:r>
              <a:rPr dirty="0"/>
              <a:t>A</a:t>
            </a:r>
            <a:r>
              <a:rPr spc="-7" dirty="0"/>
              <a:t> </a:t>
            </a:r>
            <a:r>
              <a:rPr dirty="0"/>
              <a:t>common</a:t>
            </a:r>
            <a:r>
              <a:rPr spc="-27" dirty="0"/>
              <a:t> </a:t>
            </a:r>
            <a:r>
              <a:rPr spc="-13" dirty="0"/>
              <a:t>pattern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225687" y="947421"/>
            <a:ext cx="6447367" cy="29459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Add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noise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Marginalize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over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noise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52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3468707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r>
              <a:rPr sz="2533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spc="-13" dirty="0">
                <a:solidFill>
                  <a:srgbClr val="FF0000"/>
                </a:solidFill>
                <a:latin typeface="Arial MT"/>
                <a:cs typeface="Arial MT"/>
              </a:rPr>
              <a:t>Augmentation</a:t>
            </a:r>
            <a:endParaRPr sz="25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1350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47944" y="3134943"/>
            <a:ext cx="953135" cy="450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spcBef>
                <a:spcPts val="140"/>
              </a:spcBef>
            </a:pPr>
            <a:r>
              <a:rPr sz="2750" spc="229" dirty="0">
                <a:latin typeface="MS UI Gothic"/>
                <a:cs typeface="MS UI Gothic"/>
              </a:rPr>
              <a:t>h</a:t>
            </a:r>
            <a:r>
              <a:rPr sz="2925" b="1" spc="-1087" baseline="-11396" dirty="0">
                <a:latin typeface="Yu Gothic UI"/>
                <a:cs typeface="Yu Gothic UI"/>
              </a:rPr>
              <a:t>✓</a:t>
            </a:r>
            <a:r>
              <a:rPr sz="2925" b="1" spc="-494" baseline="-11396" dirty="0">
                <a:latin typeface="Yu Gothic UI"/>
                <a:cs typeface="Yu Gothic UI"/>
              </a:rPr>
              <a:t> </a:t>
            </a:r>
            <a:r>
              <a:rPr sz="2750" spc="185" dirty="0">
                <a:latin typeface="Lucida Sans Unicode"/>
                <a:cs typeface="Lucida Sans Unicode"/>
              </a:rPr>
              <a:t>(</a:t>
            </a:r>
            <a:r>
              <a:rPr sz="2750" b="1" spc="170" dirty="0">
                <a:latin typeface="Trebuchet MS"/>
                <a:cs typeface="Trebuchet MS"/>
              </a:rPr>
              <a:t>x</a:t>
            </a:r>
            <a:r>
              <a:rPr sz="2750" spc="185" dirty="0">
                <a:latin typeface="Lucida Sans Unicode"/>
                <a:cs typeface="Lucida Sans Unicode"/>
              </a:rPr>
              <a:t>)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76699" y="193151"/>
            <a:ext cx="364426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Neural</a:t>
            </a:r>
            <a:r>
              <a:rPr spc="-5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15942" y="5245051"/>
            <a:ext cx="143383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R="2540" algn="ctr">
              <a:spcBef>
                <a:spcPts val="1060"/>
              </a:spcBef>
            </a:pP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  <a:p>
            <a:pPr algn="ctr">
              <a:spcBef>
                <a:spcPts val="655"/>
              </a:spcBef>
            </a:pPr>
            <a:r>
              <a:rPr sz="1850" spc="5" dirty="0">
                <a:latin typeface="Calibri"/>
                <a:cs typeface="Calibri"/>
              </a:rPr>
              <a:t>(Output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Layer)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78024" y="1528574"/>
            <a:ext cx="5377815" cy="3583940"/>
            <a:chOff x="1654023" y="1528574"/>
            <a:chExt cx="5377815" cy="3583940"/>
          </a:xfrm>
        </p:grpSpPr>
        <p:sp>
          <p:nvSpPr>
            <p:cNvPr id="7" name="object 7"/>
            <p:cNvSpPr/>
            <p:nvPr/>
          </p:nvSpPr>
          <p:spPr>
            <a:xfrm>
              <a:off x="1666723" y="4371254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30" h="728979">
                  <a:moveTo>
                    <a:pt x="0" y="364218"/>
                  </a:moveTo>
                  <a:lnTo>
                    <a:pt x="2863" y="318531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2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1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39"/>
                  </a:lnTo>
                  <a:lnTo>
                    <a:pt x="669092" y="572304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2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600"/>
                  </a:lnTo>
                  <a:lnTo>
                    <a:pt x="367464" y="728437"/>
                  </a:lnTo>
                  <a:lnTo>
                    <a:pt x="321370" y="725600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4"/>
                  </a:lnTo>
                  <a:lnTo>
                    <a:pt x="43054" y="535439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6723" y="3424286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30" h="728979">
                  <a:moveTo>
                    <a:pt x="0" y="364218"/>
                  </a:moveTo>
                  <a:lnTo>
                    <a:pt x="2863" y="318532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2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2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40"/>
                  </a:lnTo>
                  <a:lnTo>
                    <a:pt x="669092" y="572305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2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600"/>
                  </a:lnTo>
                  <a:lnTo>
                    <a:pt x="367464" y="728437"/>
                  </a:lnTo>
                  <a:lnTo>
                    <a:pt x="321370" y="725600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5"/>
                  </a:lnTo>
                  <a:lnTo>
                    <a:pt x="43054" y="535440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723" y="2477320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30" h="728980">
                  <a:moveTo>
                    <a:pt x="0" y="364218"/>
                  </a:moveTo>
                  <a:lnTo>
                    <a:pt x="2863" y="318531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2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1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40"/>
                  </a:lnTo>
                  <a:lnTo>
                    <a:pt x="669092" y="572304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2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599"/>
                  </a:lnTo>
                  <a:lnTo>
                    <a:pt x="367464" y="728437"/>
                  </a:lnTo>
                  <a:lnTo>
                    <a:pt x="321370" y="725599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4"/>
                  </a:lnTo>
                  <a:lnTo>
                    <a:pt x="43054" y="535440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1033" y="3424286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29" h="728979">
                  <a:moveTo>
                    <a:pt x="0" y="364218"/>
                  </a:moveTo>
                  <a:lnTo>
                    <a:pt x="2863" y="318532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1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2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40"/>
                  </a:lnTo>
                  <a:lnTo>
                    <a:pt x="669092" y="572305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1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600"/>
                  </a:lnTo>
                  <a:lnTo>
                    <a:pt x="367464" y="728437"/>
                  </a:lnTo>
                  <a:lnTo>
                    <a:pt x="321370" y="725600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5"/>
                  </a:lnTo>
                  <a:lnTo>
                    <a:pt x="43054" y="535440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1653" y="2841538"/>
              <a:ext cx="1226820" cy="930275"/>
            </a:xfrm>
            <a:custGeom>
              <a:avLst/>
              <a:gdLst/>
              <a:ahLst/>
              <a:cxnLst/>
              <a:rect l="l" t="t" r="r" b="b"/>
              <a:pathLst>
                <a:path w="1226820" h="930275">
                  <a:moveTo>
                    <a:pt x="0" y="0"/>
                  </a:moveTo>
                  <a:lnTo>
                    <a:pt x="1226764" y="92981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4760" y="3663497"/>
              <a:ext cx="136255" cy="1249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01653" y="3788506"/>
              <a:ext cx="1221105" cy="1905"/>
            </a:xfrm>
            <a:custGeom>
              <a:avLst/>
              <a:gdLst/>
              <a:ahLst/>
              <a:cxnLst/>
              <a:rect l="l" t="t" r="r" b="b"/>
              <a:pathLst>
                <a:path w="1221104" h="1904">
                  <a:moveTo>
                    <a:pt x="0" y="0"/>
                  </a:moveTo>
                  <a:lnTo>
                    <a:pt x="1221006" y="15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554" y="3723627"/>
              <a:ext cx="130462" cy="1326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01653" y="3805657"/>
              <a:ext cx="1226820" cy="930275"/>
            </a:xfrm>
            <a:custGeom>
              <a:avLst/>
              <a:gdLst/>
              <a:ahLst/>
              <a:cxnLst/>
              <a:rect l="l" t="t" r="r" b="b"/>
              <a:pathLst>
                <a:path w="1226820" h="930275">
                  <a:moveTo>
                    <a:pt x="0" y="929815"/>
                  </a:moveTo>
                  <a:lnTo>
                    <a:pt x="122676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4760" y="3788529"/>
              <a:ext cx="136255" cy="1249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51033" y="4371254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29" h="728979">
                  <a:moveTo>
                    <a:pt x="0" y="364218"/>
                  </a:moveTo>
                  <a:lnTo>
                    <a:pt x="2863" y="318531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1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1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39"/>
                  </a:lnTo>
                  <a:lnTo>
                    <a:pt x="669092" y="572304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1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600"/>
                  </a:lnTo>
                  <a:lnTo>
                    <a:pt x="367464" y="728437"/>
                  </a:lnTo>
                  <a:lnTo>
                    <a:pt x="321370" y="725600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4"/>
                  </a:lnTo>
                  <a:lnTo>
                    <a:pt x="43054" y="535439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1653" y="2841538"/>
              <a:ext cx="1233805" cy="1870710"/>
            </a:xfrm>
            <a:custGeom>
              <a:avLst/>
              <a:gdLst/>
              <a:ahLst/>
              <a:cxnLst/>
              <a:rect l="l" t="t" r="r" b="b"/>
              <a:pathLst>
                <a:path w="1233804" h="1870710">
                  <a:moveTo>
                    <a:pt x="0" y="0"/>
                  </a:moveTo>
                  <a:lnTo>
                    <a:pt x="1233748" y="187021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0150" y="4597962"/>
              <a:ext cx="120865" cy="1374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01653" y="3788506"/>
              <a:ext cx="1226820" cy="930275"/>
            </a:xfrm>
            <a:custGeom>
              <a:avLst/>
              <a:gdLst/>
              <a:ahLst/>
              <a:cxnLst/>
              <a:rect l="l" t="t" r="r" b="b"/>
              <a:pathLst>
                <a:path w="1226820" h="930275">
                  <a:moveTo>
                    <a:pt x="0" y="0"/>
                  </a:moveTo>
                  <a:lnTo>
                    <a:pt x="1226764" y="92981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4760" y="4610465"/>
              <a:ext cx="136255" cy="1249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01653" y="4735475"/>
              <a:ext cx="1221105" cy="1905"/>
            </a:xfrm>
            <a:custGeom>
              <a:avLst/>
              <a:gdLst/>
              <a:ahLst/>
              <a:cxnLst/>
              <a:rect l="l" t="t" r="r" b="b"/>
              <a:pathLst>
                <a:path w="1221104" h="1904">
                  <a:moveTo>
                    <a:pt x="0" y="0"/>
                  </a:moveTo>
                  <a:lnTo>
                    <a:pt x="1221006" y="15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554" y="4670595"/>
              <a:ext cx="130462" cy="13264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01653" y="2841541"/>
              <a:ext cx="1221105" cy="1905"/>
            </a:xfrm>
            <a:custGeom>
              <a:avLst/>
              <a:gdLst/>
              <a:ahLst/>
              <a:cxnLst/>
              <a:rect l="l" t="t" r="r" b="b"/>
              <a:pathLst>
                <a:path w="1221104" h="1905">
                  <a:moveTo>
                    <a:pt x="0" y="0"/>
                  </a:moveTo>
                  <a:lnTo>
                    <a:pt x="1221006" y="15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554" y="2776660"/>
              <a:ext cx="130462" cy="13264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01653" y="2858689"/>
              <a:ext cx="1226820" cy="930275"/>
            </a:xfrm>
            <a:custGeom>
              <a:avLst/>
              <a:gdLst/>
              <a:ahLst/>
              <a:cxnLst/>
              <a:rect l="l" t="t" r="r" b="b"/>
              <a:pathLst>
                <a:path w="1226820" h="930275">
                  <a:moveTo>
                    <a:pt x="0" y="929815"/>
                  </a:moveTo>
                  <a:lnTo>
                    <a:pt x="122676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4760" y="2841561"/>
              <a:ext cx="136255" cy="1249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01653" y="2865254"/>
              <a:ext cx="1233805" cy="1870710"/>
            </a:xfrm>
            <a:custGeom>
              <a:avLst/>
              <a:gdLst/>
              <a:ahLst/>
              <a:cxnLst/>
              <a:rect l="l" t="t" r="r" b="b"/>
              <a:pathLst>
                <a:path w="1233804" h="1870710">
                  <a:moveTo>
                    <a:pt x="0" y="1870217"/>
                  </a:moveTo>
                  <a:lnTo>
                    <a:pt x="123374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0150" y="2841585"/>
              <a:ext cx="120865" cy="1374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51033" y="2477320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29" h="728980">
                  <a:moveTo>
                    <a:pt x="0" y="364218"/>
                  </a:moveTo>
                  <a:lnTo>
                    <a:pt x="2863" y="318531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1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1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40"/>
                  </a:lnTo>
                  <a:lnTo>
                    <a:pt x="669092" y="572304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1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599"/>
                  </a:lnTo>
                  <a:lnTo>
                    <a:pt x="367464" y="728437"/>
                  </a:lnTo>
                  <a:lnTo>
                    <a:pt x="321370" y="725599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4"/>
                  </a:lnTo>
                  <a:lnTo>
                    <a:pt x="43054" y="535440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96780" y="3460332"/>
              <a:ext cx="706755" cy="1905"/>
            </a:xfrm>
            <a:custGeom>
              <a:avLst/>
              <a:gdLst/>
              <a:ahLst/>
              <a:cxnLst/>
              <a:rect l="l" t="t" r="r" b="b"/>
              <a:pathLst>
                <a:path w="706754" h="1904">
                  <a:moveTo>
                    <a:pt x="0" y="0"/>
                  </a:moveTo>
                  <a:lnTo>
                    <a:pt x="706657" y="152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1286" y="3395351"/>
              <a:ext cx="130507" cy="13264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61850" y="3096111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29" h="728979">
                  <a:moveTo>
                    <a:pt x="367465" y="0"/>
                  </a:moveTo>
                  <a:lnTo>
                    <a:pt x="321371" y="2837"/>
                  </a:lnTo>
                  <a:lnTo>
                    <a:pt x="276986" y="11123"/>
                  </a:lnTo>
                  <a:lnTo>
                    <a:pt x="234653" y="24516"/>
                  </a:lnTo>
                  <a:lnTo>
                    <a:pt x="194718" y="42674"/>
                  </a:lnTo>
                  <a:lnTo>
                    <a:pt x="157525" y="65255"/>
                  </a:lnTo>
                  <a:lnTo>
                    <a:pt x="123417" y="91920"/>
                  </a:lnTo>
                  <a:lnTo>
                    <a:pt x="92740" y="122326"/>
                  </a:lnTo>
                  <a:lnTo>
                    <a:pt x="65837" y="156132"/>
                  </a:lnTo>
                  <a:lnTo>
                    <a:pt x="43054" y="192997"/>
                  </a:lnTo>
                  <a:lnTo>
                    <a:pt x="24734" y="232580"/>
                  </a:lnTo>
                  <a:lnTo>
                    <a:pt x="11222" y="274538"/>
                  </a:lnTo>
                  <a:lnTo>
                    <a:pt x="2863" y="318531"/>
                  </a:lnTo>
                  <a:lnTo>
                    <a:pt x="0" y="364218"/>
                  </a:lnTo>
                  <a:lnTo>
                    <a:pt x="2863" y="409905"/>
                  </a:lnTo>
                  <a:lnTo>
                    <a:pt x="11222" y="453898"/>
                  </a:lnTo>
                  <a:lnTo>
                    <a:pt x="24734" y="495857"/>
                  </a:lnTo>
                  <a:lnTo>
                    <a:pt x="43054" y="535439"/>
                  </a:lnTo>
                  <a:lnTo>
                    <a:pt x="65837" y="572304"/>
                  </a:lnTo>
                  <a:lnTo>
                    <a:pt x="92740" y="606110"/>
                  </a:lnTo>
                  <a:lnTo>
                    <a:pt x="123417" y="636516"/>
                  </a:lnTo>
                  <a:lnTo>
                    <a:pt x="157525" y="663181"/>
                  </a:lnTo>
                  <a:lnTo>
                    <a:pt x="194718" y="685763"/>
                  </a:lnTo>
                  <a:lnTo>
                    <a:pt x="234653" y="703921"/>
                  </a:lnTo>
                  <a:lnTo>
                    <a:pt x="276986" y="717314"/>
                  </a:lnTo>
                  <a:lnTo>
                    <a:pt x="321371" y="725599"/>
                  </a:lnTo>
                  <a:lnTo>
                    <a:pt x="367465" y="728437"/>
                  </a:lnTo>
                  <a:lnTo>
                    <a:pt x="413559" y="725599"/>
                  </a:lnTo>
                  <a:lnTo>
                    <a:pt x="457944" y="717314"/>
                  </a:lnTo>
                  <a:lnTo>
                    <a:pt x="500277" y="703921"/>
                  </a:lnTo>
                  <a:lnTo>
                    <a:pt x="540212" y="685763"/>
                  </a:lnTo>
                  <a:lnTo>
                    <a:pt x="577405" y="663181"/>
                  </a:lnTo>
                  <a:lnTo>
                    <a:pt x="611513" y="636516"/>
                  </a:lnTo>
                  <a:lnTo>
                    <a:pt x="642190" y="606110"/>
                  </a:lnTo>
                  <a:lnTo>
                    <a:pt x="669092" y="572304"/>
                  </a:lnTo>
                  <a:lnTo>
                    <a:pt x="691875" y="535439"/>
                  </a:lnTo>
                  <a:lnTo>
                    <a:pt x="710195" y="495857"/>
                  </a:lnTo>
                  <a:lnTo>
                    <a:pt x="723707" y="453898"/>
                  </a:lnTo>
                  <a:lnTo>
                    <a:pt x="732066" y="409905"/>
                  </a:lnTo>
                  <a:lnTo>
                    <a:pt x="734929" y="364218"/>
                  </a:lnTo>
                  <a:lnTo>
                    <a:pt x="732066" y="318531"/>
                  </a:lnTo>
                  <a:lnTo>
                    <a:pt x="723707" y="274538"/>
                  </a:lnTo>
                  <a:lnTo>
                    <a:pt x="710195" y="232580"/>
                  </a:lnTo>
                  <a:lnTo>
                    <a:pt x="691875" y="192997"/>
                  </a:lnTo>
                  <a:lnTo>
                    <a:pt x="669092" y="156132"/>
                  </a:lnTo>
                  <a:lnTo>
                    <a:pt x="642190" y="122326"/>
                  </a:lnTo>
                  <a:lnTo>
                    <a:pt x="611513" y="91920"/>
                  </a:lnTo>
                  <a:lnTo>
                    <a:pt x="577405" y="65255"/>
                  </a:lnTo>
                  <a:lnTo>
                    <a:pt x="540212" y="42674"/>
                  </a:lnTo>
                  <a:lnTo>
                    <a:pt x="500277" y="24516"/>
                  </a:lnTo>
                  <a:lnTo>
                    <a:pt x="457944" y="11123"/>
                  </a:lnTo>
                  <a:lnTo>
                    <a:pt x="413559" y="2837"/>
                  </a:lnTo>
                  <a:lnTo>
                    <a:pt x="367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61850" y="3096111"/>
              <a:ext cx="735330" cy="728980"/>
            </a:xfrm>
            <a:custGeom>
              <a:avLst/>
              <a:gdLst/>
              <a:ahLst/>
              <a:cxnLst/>
              <a:rect l="l" t="t" r="r" b="b"/>
              <a:pathLst>
                <a:path w="735329" h="728979">
                  <a:moveTo>
                    <a:pt x="0" y="364218"/>
                  </a:moveTo>
                  <a:lnTo>
                    <a:pt x="2863" y="318532"/>
                  </a:lnTo>
                  <a:lnTo>
                    <a:pt x="11222" y="274538"/>
                  </a:lnTo>
                  <a:lnTo>
                    <a:pt x="24734" y="232580"/>
                  </a:lnTo>
                  <a:lnTo>
                    <a:pt x="43054" y="192997"/>
                  </a:lnTo>
                  <a:lnTo>
                    <a:pt x="65837" y="156132"/>
                  </a:lnTo>
                  <a:lnTo>
                    <a:pt x="92739" y="122326"/>
                  </a:lnTo>
                  <a:lnTo>
                    <a:pt x="123416" y="91920"/>
                  </a:lnTo>
                  <a:lnTo>
                    <a:pt x="157524" y="65255"/>
                  </a:lnTo>
                  <a:lnTo>
                    <a:pt x="194717" y="42673"/>
                  </a:lnTo>
                  <a:lnTo>
                    <a:pt x="234652" y="24516"/>
                  </a:lnTo>
                  <a:lnTo>
                    <a:pt x="276985" y="11123"/>
                  </a:lnTo>
                  <a:lnTo>
                    <a:pt x="321370" y="2837"/>
                  </a:lnTo>
                  <a:lnTo>
                    <a:pt x="367464" y="0"/>
                  </a:lnTo>
                  <a:lnTo>
                    <a:pt x="413558" y="2837"/>
                  </a:lnTo>
                  <a:lnTo>
                    <a:pt x="457944" y="11123"/>
                  </a:lnTo>
                  <a:lnTo>
                    <a:pt x="500276" y="24516"/>
                  </a:lnTo>
                  <a:lnTo>
                    <a:pt x="540211" y="42673"/>
                  </a:lnTo>
                  <a:lnTo>
                    <a:pt x="577405" y="65255"/>
                  </a:lnTo>
                  <a:lnTo>
                    <a:pt x="611512" y="91920"/>
                  </a:lnTo>
                  <a:lnTo>
                    <a:pt x="642190" y="122326"/>
                  </a:lnTo>
                  <a:lnTo>
                    <a:pt x="669092" y="156132"/>
                  </a:lnTo>
                  <a:lnTo>
                    <a:pt x="691875" y="192997"/>
                  </a:lnTo>
                  <a:lnTo>
                    <a:pt x="710195" y="232580"/>
                  </a:lnTo>
                  <a:lnTo>
                    <a:pt x="723707" y="274538"/>
                  </a:lnTo>
                  <a:lnTo>
                    <a:pt x="732066" y="318532"/>
                  </a:lnTo>
                  <a:lnTo>
                    <a:pt x="734929" y="364218"/>
                  </a:lnTo>
                  <a:lnTo>
                    <a:pt x="732066" y="409905"/>
                  </a:lnTo>
                  <a:lnTo>
                    <a:pt x="723707" y="453899"/>
                  </a:lnTo>
                  <a:lnTo>
                    <a:pt x="710195" y="495857"/>
                  </a:lnTo>
                  <a:lnTo>
                    <a:pt x="691875" y="535440"/>
                  </a:lnTo>
                  <a:lnTo>
                    <a:pt x="669092" y="572305"/>
                  </a:lnTo>
                  <a:lnTo>
                    <a:pt x="642190" y="606111"/>
                  </a:lnTo>
                  <a:lnTo>
                    <a:pt x="611512" y="636517"/>
                  </a:lnTo>
                  <a:lnTo>
                    <a:pt x="577405" y="663181"/>
                  </a:lnTo>
                  <a:lnTo>
                    <a:pt x="540211" y="685763"/>
                  </a:lnTo>
                  <a:lnTo>
                    <a:pt x="500276" y="703921"/>
                  </a:lnTo>
                  <a:lnTo>
                    <a:pt x="457944" y="717314"/>
                  </a:lnTo>
                  <a:lnTo>
                    <a:pt x="413558" y="725600"/>
                  </a:lnTo>
                  <a:lnTo>
                    <a:pt x="367464" y="728437"/>
                  </a:lnTo>
                  <a:lnTo>
                    <a:pt x="321370" y="725600"/>
                  </a:lnTo>
                  <a:lnTo>
                    <a:pt x="276985" y="717314"/>
                  </a:lnTo>
                  <a:lnTo>
                    <a:pt x="234652" y="703921"/>
                  </a:lnTo>
                  <a:lnTo>
                    <a:pt x="194717" y="685763"/>
                  </a:lnTo>
                  <a:lnTo>
                    <a:pt x="157524" y="663181"/>
                  </a:lnTo>
                  <a:lnTo>
                    <a:pt x="123416" y="636517"/>
                  </a:lnTo>
                  <a:lnTo>
                    <a:pt x="92739" y="606111"/>
                  </a:lnTo>
                  <a:lnTo>
                    <a:pt x="65837" y="572305"/>
                  </a:lnTo>
                  <a:lnTo>
                    <a:pt x="43054" y="535440"/>
                  </a:lnTo>
                  <a:lnTo>
                    <a:pt x="24734" y="495857"/>
                  </a:lnTo>
                  <a:lnTo>
                    <a:pt x="11222" y="453899"/>
                  </a:lnTo>
                  <a:lnTo>
                    <a:pt x="2863" y="409905"/>
                  </a:lnTo>
                  <a:lnTo>
                    <a:pt x="0" y="364218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85964" y="2841538"/>
              <a:ext cx="1150620" cy="606425"/>
            </a:xfrm>
            <a:custGeom>
              <a:avLst/>
              <a:gdLst/>
              <a:ahLst/>
              <a:cxnLst/>
              <a:rect l="l" t="t" r="r" b="b"/>
              <a:pathLst>
                <a:path w="1150620" h="606425">
                  <a:moveTo>
                    <a:pt x="0" y="0"/>
                  </a:moveTo>
                  <a:lnTo>
                    <a:pt x="1150454" y="60591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652" y="3346959"/>
              <a:ext cx="138855" cy="1194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385964" y="3468304"/>
              <a:ext cx="1148715" cy="320675"/>
            </a:xfrm>
            <a:custGeom>
              <a:avLst/>
              <a:gdLst/>
              <a:ahLst/>
              <a:cxnLst/>
              <a:rect l="l" t="t" r="r" b="b"/>
              <a:pathLst>
                <a:path w="1148714" h="320675">
                  <a:moveTo>
                    <a:pt x="0" y="320201"/>
                  </a:moveTo>
                  <a:lnTo>
                    <a:pt x="114823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2367" y="3427342"/>
              <a:ext cx="139139" cy="12790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385964" y="3481556"/>
              <a:ext cx="1156335" cy="1254125"/>
            </a:xfrm>
            <a:custGeom>
              <a:avLst/>
              <a:gdLst/>
              <a:ahLst/>
              <a:cxnLst/>
              <a:rect l="l" t="t" r="r" b="b"/>
              <a:pathLst>
                <a:path w="1156335" h="1254125">
                  <a:moveTo>
                    <a:pt x="0" y="1253916"/>
                  </a:moveTo>
                  <a:lnTo>
                    <a:pt x="115632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1435" y="3460710"/>
              <a:ext cx="130072" cy="1334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6395" y="2734537"/>
              <a:ext cx="290747" cy="1963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6715" y="3688434"/>
              <a:ext cx="298202" cy="1963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715" y="4636349"/>
              <a:ext cx="300687" cy="2012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48783" y="2669584"/>
              <a:ext cx="339431" cy="3127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0646" y="3624249"/>
              <a:ext cx="339431" cy="3127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6360" y="4579085"/>
              <a:ext cx="339431" cy="31632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674000" y="1541274"/>
              <a:ext cx="721360" cy="715010"/>
            </a:xfrm>
            <a:custGeom>
              <a:avLst/>
              <a:gdLst/>
              <a:ahLst/>
              <a:cxnLst/>
              <a:rect l="l" t="t" r="r" b="b"/>
              <a:pathLst>
                <a:path w="721360" h="715010">
                  <a:moveTo>
                    <a:pt x="0" y="357247"/>
                  </a:moveTo>
                  <a:lnTo>
                    <a:pt x="3290" y="308771"/>
                  </a:lnTo>
                  <a:lnTo>
                    <a:pt x="12874" y="262277"/>
                  </a:lnTo>
                  <a:lnTo>
                    <a:pt x="28324" y="218190"/>
                  </a:lnTo>
                  <a:lnTo>
                    <a:pt x="49209" y="176938"/>
                  </a:lnTo>
                  <a:lnTo>
                    <a:pt x="75100" y="138944"/>
                  </a:lnTo>
                  <a:lnTo>
                    <a:pt x="105568" y="104635"/>
                  </a:lnTo>
                  <a:lnTo>
                    <a:pt x="140182" y="74437"/>
                  </a:lnTo>
                  <a:lnTo>
                    <a:pt x="178515" y="48774"/>
                  </a:lnTo>
                  <a:lnTo>
                    <a:pt x="220135" y="28074"/>
                  </a:lnTo>
                  <a:lnTo>
                    <a:pt x="264614" y="12761"/>
                  </a:lnTo>
                  <a:lnTo>
                    <a:pt x="311523" y="3261"/>
                  </a:lnTo>
                  <a:lnTo>
                    <a:pt x="360431" y="0"/>
                  </a:lnTo>
                  <a:lnTo>
                    <a:pt x="409340" y="3261"/>
                  </a:lnTo>
                  <a:lnTo>
                    <a:pt x="456248" y="12761"/>
                  </a:lnTo>
                  <a:lnTo>
                    <a:pt x="500728" y="28074"/>
                  </a:lnTo>
                  <a:lnTo>
                    <a:pt x="542348" y="48774"/>
                  </a:lnTo>
                  <a:lnTo>
                    <a:pt x="580681" y="74437"/>
                  </a:lnTo>
                  <a:lnTo>
                    <a:pt x="615295" y="104635"/>
                  </a:lnTo>
                  <a:lnTo>
                    <a:pt x="645763" y="138944"/>
                  </a:lnTo>
                  <a:lnTo>
                    <a:pt x="671654" y="176938"/>
                  </a:lnTo>
                  <a:lnTo>
                    <a:pt x="692539" y="218190"/>
                  </a:lnTo>
                  <a:lnTo>
                    <a:pt x="707988" y="262277"/>
                  </a:lnTo>
                  <a:lnTo>
                    <a:pt x="717573" y="308771"/>
                  </a:lnTo>
                  <a:lnTo>
                    <a:pt x="720863" y="357247"/>
                  </a:lnTo>
                  <a:lnTo>
                    <a:pt x="717573" y="405724"/>
                  </a:lnTo>
                  <a:lnTo>
                    <a:pt x="707988" y="452218"/>
                  </a:lnTo>
                  <a:lnTo>
                    <a:pt x="692539" y="496304"/>
                  </a:lnTo>
                  <a:lnTo>
                    <a:pt x="671654" y="537557"/>
                  </a:lnTo>
                  <a:lnTo>
                    <a:pt x="645763" y="575551"/>
                  </a:lnTo>
                  <a:lnTo>
                    <a:pt x="615295" y="609860"/>
                  </a:lnTo>
                  <a:lnTo>
                    <a:pt x="580681" y="640058"/>
                  </a:lnTo>
                  <a:lnTo>
                    <a:pt x="542348" y="665721"/>
                  </a:lnTo>
                  <a:lnTo>
                    <a:pt x="500728" y="686421"/>
                  </a:lnTo>
                  <a:lnTo>
                    <a:pt x="456248" y="701734"/>
                  </a:lnTo>
                  <a:lnTo>
                    <a:pt x="409340" y="711234"/>
                  </a:lnTo>
                  <a:lnTo>
                    <a:pt x="360431" y="714495"/>
                  </a:lnTo>
                  <a:lnTo>
                    <a:pt x="311523" y="711234"/>
                  </a:lnTo>
                  <a:lnTo>
                    <a:pt x="264614" y="701734"/>
                  </a:lnTo>
                  <a:lnTo>
                    <a:pt x="220135" y="686421"/>
                  </a:lnTo>
                  <a:lnTo>
                    <a:pt x="178515" y="665721"/>
                  </a:lnTo>
                  <a:lnTo>
                    <a:pt x="140182" y="640058"/>
                  </a:lnTo>
                  <a:lnTo>
                    <a:pt x="105568" y="609860"/>
                  </a:lnTo>
                  <a:lnTo>
                    <a:pt x="75100" y="575551"/>
                  </a:lnTo>
                  <a:lnTo>
                    <a:pt x="49209" y="537557"/>
                  </a:lnTo>
                  <a:lnTo>
                    <a:pt x="28324" y="496304"/>
                  </a:lnTo>
                  <a:lnTo>
                    <a:pt x="12874" y="452218"/>
                  </a:lnTo>
                  <a:lnTo>
                    <a:pt x="3290" y="405724"/>
                  </a:lnTo>
                  <a:lnTo>
                    <a:pt x="0" y="357247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94864" y="1898523"/>
              <a:ext cx="1234440" cy="926465"/>
            </a:xfrm>
            <a:custGeom>
              <a:avLst/>
              <a:gdLst/>
              <a:ahLst/>
              <a:cxnLst/>
              <a:rect l="l" t="t" r="r" b="b"/>
              <a:pathLst>
                <a:path w="1234439" h="926464">
                  <a:moveTo>
                    <a:pt x="0" y="0"/>
                  </a:moveTo>
                  <a:lnTo>
                    <a:pt x="1233826" y="92595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5008" y="2716795"/>
              <a:ext cx="136362" cy="12470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952148" y="5245051"/>
            <a:ext cx="125730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1600">
              <a:spcBef>
                <a:spcPts val="1060"/>
              </a:spcBef>
            </a:pP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spcBef>
                <a:spcPts val="655"/>
              </a:spcBef>
            </a:pPr>
            <a:r>
              <a:rPr sz="1850" spc="5" dirty="0">
                <a:latin typeface="Calibri"/>
                <a:cs typeface="Calibri"/>
              </a:rPr>
              <a:t>(Input</a:t>
            </a:r>
            <a:r>
              <a:rPr sz="1850" spc="-7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Layer)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31990" y="5245051"/>
            <a:ext cx="143764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R="6350" algn="ctr">
              <a:spcBef>
                <a:spcPts val="1060"/>
              </a:spcBef>
            </a:pP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algn="ctr">
              <a:spcBef>
                <a:spcPts val="655"/>
              </a:spcBef>
            </a:pPr>
            <a:r>
              <a:rPr sz="1850" spc="5" dirty="0">
                <a:latin typeface="Calibri"/>
                <a:cs typeface="Calibri"/>
              </a:rPr>
              <a:t>(Hidden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Layer)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1434" y="1566315"/>
            <a:ext cx="45656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3050" spc="110" dirty="0">
                <a:latin typeface="MS UI Gothic"/>
                <a:cs typeface="MS UI Gothic"/>
              </a:rPr>
              <a:t>x</a:t>
            </a:r>
            <a:r>
              <a:rPr sz="3225" spc="165" baseline="-11627" dirty="0">
                <a:latin typeface="Lucida Sans Unicode"/>
                <a:cs typeface="Lucida Sans Unicode"/>
              </a:rPr>
              <a:t>0</a:t>
            </a:r>
            <a:endParaRPr sz="3225" baseline="-11627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08365" y="1641692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bias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904576" y="1523727"/>
            <a:ext cx="3181350" cy="3211830"/>
            <a:chOff x="2380576" y="1523727"/>
            <a:chExt cx="3181350" cy="3211830"/>
          </a:xfrm>
        </p:grpSpPr>
        <p:sp>
          <p:nvSpPr>
            <p:cNvPr id="55" name="object 55"/>
            <p:cNvSpPr/>
            <p:nvPr/>
          </p:nvSpPr>
          <p:spPr>
            <a:xfrm>
              <a:off x="2394864" y="1898523"/>
              <a:ext cx="1241425" cy="1866900"/>
            </a:xfrm>
            <a:custGeom>
              <a:avLst/>
              <a:gdLst/>
              <a:ahLst/>
              <a:cxnLst/>
              <a:rect l="l" t="t" r="r" b="b"/>
              <a:pathLst>
                <a:path w="1241425" h="1866900">
                  <a:moveTo>
                    <a:pt x="0" y="0"/>
                  </a:moveTo>
                  <a:lnTo>
                    <a:pt x="1240807" y="186630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0264" y="3651029"/>
              <a:ext cx="121105" cy="13741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394864" y="1898523"/>
              <a:ext cx="1245235" cy="2811145"/>
            </a:xfrm>
            <a:custGeom>
              <a:avLst/>
              <a:gdLst/>
              <a:ahLst/>
              <a:cxnLst/>
              <a:rect l="l" t="t" r="r" b="b"/>
              <a:pathLst>
                <a:path w="1245235" h="2811145">
                  <a:moveTo>
                    <a:pt x="0" y="0"/>
                  </a:moveTo>
                  <a:lnTo>
                    <a:pt x="1245023" y="281093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3246" y="4595752"/>
              <a:ext cx="122721" cy="13963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28590" y="1536426"/>
              <a:ext cx="721360" cy="715010"/>
            </a:xfrm>
            <a:custGeom>
              <a:avLst/>
              <a:gdLst/>
              <a:ahLst/>
              <a:cxnLst/>
              <a:rect l="l" t="t" r="r" b="b"/>
              <a:pathLst>
                <a:path w="721360" h="715010">
                  <a:moveTo>
                    <a:pt x="360432" y="0"/>
                  </a:moveTo>
                  <a:lnTo>
                    <a:pt x="311523" y="3261"/>
                  </a:lnTo>
                  <a:lnTo>
                    <a:pt x="264614" y="12761"/>
                  </a:lnTo>
                  <a:lnTo>
                    <a:pt x="220135" y="28074"/>
                  </a:lnTo>
                  <a:lnTo>
                    <a:pt x="178514" y="48775"/>
                  </a:lnTo>
                  <a:lnTo>
                    <a:pt x="140182" y="74437"/>
                  </a:lnTo>
                  <a:lnTo>
                    <a:pt x="105567" y="104635"/>
                  </a:lnTo>
                  <a:lnTo>
                    <a:pt x="75100" y="138944"/>
                  </a:lnTo>
                  <a:lnTo>
                    <a:pt x="49209" y="176938"/>
                  </a:lnTo>
                  <a:lnTo>
                    <a:pt x="28324" y="218191"/>
                  </a:lnTo>
                  <a:lnTo>
                    <a:pt x="12874" y="262277"/>
                  </a:lnTo>
                  <a:lnTo>
                    <a:pt x="3290" y="308772"/>
                  </a:lnTo>
                  <a:lnTo>
                    <a:pt x="0" y="357248"/>
                  </a:lnTo>
                  <a:lnTo>
                    <a:pt x="3290" y="405725"/>
                  </a:lnTo>
                  <a:lnTo>
                    <a:pt x="12874" y="452219"/>
                  </a:lnTo>
                  <a:lnTo>
                    <a:pt x="28324" y="496305"/>
                  </a:lnTo>
                  <a:lnTo>
                    <a:pt x="49209" y="537558"/>
                  </a:lnTo>
                  <a:lnTo>
                    <a:pt x="75100" y="575552"/>
                  </a:lnTo>
                  <a:lnTo>
                    <a:pt x="105567" y="609861"/>
                  </a:lnTo>
                  <a:lnTo>
                    <a:pt x="140182" y="640059"/>
                  </a:lnTo>
                  <a:lnTo>
                    <a:pt x="178514" y="665722"/>
                  </a:lnTo>
                  <a:lnTo>
                    <a:pt x="220135" y="686422"/>
                  </a:lnTo>
                  <a:lnTo>
                    <a:pt x="264614" y="701735"/>
                  </a:lnTo>
                  <a:lnTo>
                    <a:pt x="311523" y="711235"/>
                  </a:lnTo>
                  <a:lnTo>
                    <a:pt x="360432" y="714496"/>
                  </a:lnTo>
                  <a:lnTo>
                    <a:pt x="409340" y="711235"/>
                  </a:lnTo>
                  <a:lnTo>
                    <a:pt x="456249" y="701735"/>
                  </a:lnTo>
                  <a:lnTo>
                    <a:pt x="500728" y="686422"/>
                  </a:lnTo>
                  <a:lnTo>
                    <a:pt x="542349" y="665722"/>
                  </a:lnTo>
                  <a:lnTo>
                    <a:pt x="580681" y="640059"/>
                  </a:lnTo>
                  <a:lnTo>
                    <a:pt x="615295" y="609861"/>
                  </a:lnTo>
                  <a:lnTo>
                    <a:pt x="645763" y="575552"/>
                  </a:lnTo>
                  <a:lnTo>
                    <a:pt x="671654" y="537558"/>
                  </a:lnTo>
                  <a:lnTo>
                    <a:pt x="692539" y="496305"/>
                  </a:lnTo>
                  <a:lnTo>
                    <a:pt x="707988" y="452219"/>
                  </a:lnTo>
                  <a:lnTo>
                    <a:pt x="717573" y="405725"/>
                  </a:lnTo>
                  <a:lnTo>
                    <a:pt x="720863" y="357248"/>
                  </a:lnTo>
                  <a:lnTo>
                    <a:pt x="717573" y="308772"/>
                  </a:lnTo>
                  <a:lnTo>
                    <a:pt x="707988" y="262277"/>
                  </a:lnTo>
                  <a:lnTo>
                    <a:pt x="692539" y="218191"/>
                  </a:lnTo>
                  <a:lnTo>
                    <a:pt x="671654" y="176938"/>
                  </a:lnTo>
                  <a:lnTo>
                    <a:pt x="645763" y="138944"/>
                  </a:lnTo>
                  <a:lnTo>
                    <a:pt x="615295" y="104635"/>
                  </a:lnTo>
                  <a:lnTo>
                    <a:pt x="580681" y="74437"/>
                  </a:lnTo>
                  <a:lnTo>
                    <a:pt x="542349" y="48775"/>
                  </a:lnTo>
                  <a:lnTo>
                    <a:pt x="500728" y="28074"/>
                  </a:lnTo>
                  <a:lnTo>
                    <a:pt x="456249" y="12761"/>
                  </a:lnTo>
                  <a:lnTo>
                    <a:pt x="409340" y="3261"/>
                  </a:lnTo>
                  <a:lnTo>
                    <a:pt x="360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28590" y="1536427"/>
              <a:ext cx="721360" cy="715010"/>
            </a:xfrm>
            <a:custGeom>
              <a:avLst/>
              <a:gdLst/>
              <a:ahLst/>
              <a:cxnLst/>
              <a:rect l="l" t="t" r="r" b="b"/>
              <a:pathLst>
                <a:path w="721360" h="715010">
                  <a:moveTo>
                    <a:pt x="0" y="357247"/>
                  </a:moveTo>
                  <a:lnTo>
                    <a:pt x="3290" y="308771"/>
                  </a:lnTo>
                  <a:lnTo>
                    <a:pt x="12874" y="262277"/>
                  </a:lnTo>
                  <a:lnTo>
                    <a:pt x="28324" y="218190"/>
                  </a:lnTo>
                  <a:lnTo>
                    <a:pt x="49209" y="176937"/>
                  </a:lnTo>
                  <a:lnTo>
                    <a:pt x="75100" y="138944"/>
                  </a:lnTo>
                  <a:lnTo>
                    <a:pt x="105568" y="104635"/>
                  </a:lnTo>
                  <a:lnTo>
                    <a:pt x="140182" y="74437"/>
                  </a:lnTo>
                  <a:lnTo>
                    <a:pt x="178514" y="48774"/>
                  </a:lnTo>
                  <a:lnTo>
                    <a:pt x="220135" y="28074"/>
                  </a:lnTo>
                  <a:lnTo>
                    <a:pt x="264614" y="12761"/>
                  </a:lnTo>
                  <a:lnTo>
                    <a:pt x="311523" y="3261"/>
                  </a:lnTo>
                  <a:lnTo>
                    <a:pt x="360431" y="0"/>
                  </a:lnTo>
                  <a:lnTo>
                    <a:pt x="409340" y="3261"/>
                  </a:lnTo>
                  <a:lnTo>
                    <a:pt x="456248" y="12761"/>
                  </a:lnTo>
                  <a:lnTo>
                    <a:pt x="500728" y="28074"/>
                  </a:lnTo>
                  <a:lnTo>
                    <a:pt x="542348" y="48774"/>
                  </a:lnTo>
                  <a:lnTo>
                    <a:pt x="580681" y="74437"/>
                  </a:lnTo>
                  <a:lnTo>
                    <a:pt x="615295" y="104635"/>
                  </a:lnTo>
                  <a:lnTo>
                    <a:pt x="645763" y="138944"/>
                  </a:lnTo>
                  <a:lnTo>
                    <a:pt x="671654" y="176937"/>
                  </a:lnTo>
                  <a:lnTo>
                    <a:pt x="692539" y="218190"/>
                  </a:lnTo>
                  <a:lnTo>
                    <a:pt x="707988" y="262277"/>
                  </a:lnTo>
                  <a:lnTo>
                    <a:pt x="717573" y="308771"/>
                  </a:lnTo>
                  <a:lnTo>
                    <a:pt x="720863" y="357247"/>
                  </a:lnTo>
                  <a:lnTo>
                    <a:pt x="717573" y="405724"/>
                  </a:lnTo>
                  <a:lnTo>
                    <a:pt x="707988" y="452218"/>
                  </a:lnTo>
                  <a:lnTo>
                    <a:pt x="692539" y="496304"/>
                  </a:lnTo>
                  <a:lnTo>
                    <a:pt x="671654" y="537557"/>
                  </a:lnTo>
                  <a:lnTo>
                    <a:pt x="645763" y="575551"/>
                  </a:lnTo>
                  <a:lnTo>
                    <a:pt x="615295" y="609860"/>
                  </a:lnTo>
                  <a:lnTo>
                    <a:pt x="580681" y="640058"/>
                  </a:lnTo>
                  <a:lnTo>
                    <a:pt x="542348" y="665721"/>
                  </a:lnTo>
                  <a:lnTo>
                    <a:pt x="500728" y="686421"/>
                  </a:lnTo>
                  <a:lnTo>
                    <a:pt x="456248" y="701734"/>
                  </a:lnTo>
                  <a:lnTo>
                    <a:pt x="409340" y="711234"/>
                  </a:lnTo>
                  <a:lnTo>
                    <a:pt x="360431" y="714495"/>
                  </a:lnTo>
                  <a:lnTo>
                    <a:pt x="311523" y="711234"/>
                  </a:lnTo>
                  <a:lnTo>
                    <a:pt x="264614" y="701734"/>
                  </a:lnTo>
                  <a:lnTo>
                    <a:pt x="220135" y="686421"/>
                  </a:lnTo>
                  <a:lnTo>
                    <a:pt x="178514" y="665721"/>
                  </a:lnTo>
                  <a:lnTo>
                    <a:pt x="140182" y="640058"/>
                  </a:lnTo>
                  <a:lnTo>
                    <a:pt x="105568" y="609860"/>
                  </a:lnTo>
                  <a:lnTo>
                    <a:pt x="75100" y="575551"/>
                  </a:lnTo>
                  <a:lnTo>
                    <a:pt x="49209" y="537557"/>
                  </a:lnTo>
                  <a:lnTo>
                    <a:pt x="28324" y="496304"/>
                  </a:lnTo>
                  <a:lnTo>
                    <a:pt x="12874" y="452218"/>
                  </a:lnTo>
                  <a:lnTo>
                    <a:pt x="3290" y="405724"/>
                  </a:lnTo>
                  <a:lnTo>
                    <a:pt x="0" y="357247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349454" y="1893675"/>
              <a:ext cx="1195070" cy="1544955"/>
            </a:xfrm>
            <a:custGeom>
              <a:avLst/>
              <a:gdLst/>
              <a:ahLst/>
              <a:cxnLst/>
              <a:rect l="l" t="t" r="r" b="b"/>
              <a:pathLst>
                <a:path w="1195070" h="1544954">
                  <a:moveTo>
                    <a:pt x="0" y="0"/>
                  </a:moveTo>
                  <a:lnTo>
                    <a:pt x="1194706" y="154443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35951" y="3324515"/>
              <a:ext cx="125558" cy="13602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285531" y="1532118"/>
            <a:ext cx="50292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spcBef>
                <a:spcPts val="110"/>
              </a:spcBef>
            </a:pPr>
            <a:r>
              <a:rPr sz="3225" spc="127" baseline="-28423" dirty="0">
                <a:latin typeface="MS Gothic"/>
                <a:cs typeface="MS Gothic"/>
              </a:rPr>
              <a:t>a</a:t>
            </a:r>
            <a:r>
              <a:rPr sz="1500" spc="85" dirty="0">
                <a:latin typeface="Lucida Sans Unicode"/>
                <a:cs typeface="Lucida Sans Unicode"/>
              </a:rPr>
              <a:t>(2)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56187" y="1830591"/>
            <a:ext cx="135255" cy="24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1500" spc="-90" dirty="0">
                <a:latin typeface="Lucida Sans Unicode"/>
                <a:cs typeface="Lucida Sans Unicode"/>
              </a:rPr>
              <a:t>0</a:t>
            </a:r>
            <a:endParaRPr sz="15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433223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78596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87" dirty="0"/>
              <a:t> </a:t>
            </a:r>
            <a:r>
              <a:rPr spc="-13" dirty="0"/>
              <a:t>DropConnect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985" y="5859204"/>
            <a:ext cx="53475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Wan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</a:t>
            </a:r>
            <a:r>
              <a:rPr sz="1200" spc="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al,</a:t>
            </a:r>
            <a:r>
              <a:rPr sz="1200" spc="13" dirty="0">
                <a:latin typeface="Arial MT"/>
                <a:cs typeface="Arial MT"/>
              </a:rPr>
              <a:t> </a:t>
            </a:r>
            <a:r>
              <a:rPr sz="1200" spc="-13" dirty="0">
                <a:latin typeface="Arial MT"/>
                <a:cs typeface="Arial MT"/>
              </a:rPr>
              <a:t>“Regularization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Neural</a:t>
            </a:r>
            <a:r>
              <a:rPr sz="1200" spc="-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Networks</a:t>
            </a:r>
            <a:r>
              <a:rPr sz="1200" spc="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using</a:t>
            </a:r>
            <a:r>
              <a:rPr sz="1200" spc="-7" dirty="0">
                <a:latin typeface="Arial MT"/>
                <a:cs typeface="Arial MT"/>
              </a:rPr>
              <a:t> </a:t>
            </a:r>
            <a:r>
              <a:rPr sz="1200" spc="-13" dirty="0">
                <a:latin typeface="Arial MT"/>
                <a:cs typeface="Arial MT"/>
              </a:rPr>
              <a:t>DropConnect”,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ICML</a:t>
            </a:r>
            <a:r>
              <a:rPr sz="1200" spc="47" dirty="0">
                <a:latin typeface="Arial MT"/>
                <a:cs typeface="Arial MT"/>
              </a:rPr>
              <a:t> </a:t>
            </a:r>
            <a:r>
              <a:rPr sz="1200" spc="-27" dirty="0">
                <a:latin typeface="Arial MT"/>
                <a:cs typeface="Arial MT"/>
              </a:rPr>
              <a:t>2013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271" y="2220976"/>
            <a:ext cx="2881376" cy="32979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747759" y="2220976"/>
            <a:ext cx="2882053" cy="3298613"/>
            <a:chOff x="6560819" y="1665732"/>
            <a:chExt cx="2161540" cy="2473960"/>
          </a:xfrm>
        </p:grpSpPr>
        <p:sp>
          <p:nvSpPr>
            <p:cNvPr id="6" name="object 6"/>
            <p:cNvSpPr/>
            <p:nvPr/>
          </p:nvSpPr>
          <p:spPr>
            <a:xfrm>
              <a:off x="6721856" y="1939289"/>
              <a:ext cx="1870075" cy="1934845"/>
            </a:xfrm>
            <a:custGeom>
              <a:avLst/>
              <a:gdLst/>
              <a:ahLst/>
              <a:cxnLst/>
              <a:rect l="l" t="t" r="r" b="b"/>
              <a:pathLst>
                <a:path w="1870075" h="1934845">
                  <a:moveTo>
                    <a:pt x="518541" y="1143889"/>
                  </a:moveTo>
                  <a:lnTo>
                    <a:pt x="355104" y="802284"/>
                  </a:lnTo>
                  <a:lnTo>
                    <a:pt x="379006" y="790829"/>
                  </a:lnTo>
                  <a:lnTo>
                    <a:pt x="380873" y="789940"/>
                  </a:lnTo>
                  <a:lnTo>
                    <a:pt x="313893" y="737793"/>
                  </a:lnTo>
                  <a:lnTo>
                    <a:pt x="313944" y="737616"/>
                  </a:lnTo>
                  <a:lnTo>
                    <a:pt x="313778" y="737692"/>
                  </a:lnTo>
                  <a:lnTo>
                    <a:pt x="235839" y="771652"/>
                  </a:lnTo>
                  <a:lnTo>
                    <a:pt x="257721" y="789978"/>
                  </a:lnTo>
                  <a:lnTo>
                    <a:pt x="0" y="1098042"/>
                  </a:lnTo>
                  <a:lnTo>
                    <a:pt x="14732" y="1110361"/>
                  </a:lnTo>
                  <a:lnTo>
                    <a:pt x="272376" y="802246"/>
                  </a:lnTo>
                  <a:lnTo>
                    <a:pt x="294259" y="820547"/>
                  </a:lnTo>
                  <a:lnTo>
                    <a:pt x="303834" y="780161"/>
                  </a:lnTo>
                  <a:lnTo>
                    <a:pt x="313664" y="738784"/>
                  </a:lnTo>
                  <a:lnTo>
                    <a:pt x="312166" y="822833"/>
                  </a:lnTo>
                  <a:lnTo>
                    <a:pt x="337985" y="810475"/>
                  </a:lnTo>
                  <a:lnTo>
                    <a:pt x="501269" y="1152144"/>
                  </a:lnTo>
                  <a:lnTo>
                    <a:pt x="518541" y="1143889"/>
                  </a:lnTo>
                  <a:close/>
                </a:path>
                <a:path w="1870075" h="1934845">
                  <a:moveTo>
                    <a:pt x="816356" y="0"/>
                  </a:moveTo>
                  <a:lnTo>
                    <a:pt x="738505" y="34671"/>
                  </a:lnTo>
                  <a:lnTo>
                    <a:pt x="760564" y="52832"/>
                  </a:lnTo>
                  <a:lnTo>
                    <a:pt x="411480" y="477266"/>
                  </a:lnTo>
                  <a:lnTo>
                    <a:pt x="426212" y="489331"/>
                  </a:lnTo>
                  <a:lnTo>
                    <a:pt x="775258" y="64935"/>
                  </a:lnTo>
                  <a:lnTo>
                    <a:pt x="797306" y="83058"/>
                  </a:lnTo>
                  <a:lnTo>
                    <a:pt x="806475" y="43053"/>
                  </a:lnTo>
                  <a:lnTo>
                    <a:pt x="816356" y="0"/>
                  </a:lnTo>
                  <a:close/>
                </a:path>
                <a:path w="1870075" h="1934845">
                  <a:moveTo>
                    <a:pt x="959866" y="120396"/>
                  </a:moveTo>
                  <a:lnTo>
                    <a:pt x="953516" y="107696"/>
                  </a:lnTo>
                  <a:lnTo>
                    <a:pt x="921766" y="44196"/>
                  </a:lnTo>
                  <a:lnTo>
                    <a:pt x="883666" y="120396"/>
                  </a:lnTo>
                  <a:lnTo>
                    <a:pt x="912241" y="120396"/>
                  </a:lnTo>
                  <a:lnTo>
                    <a:pt x="912241" y="440182"/>
                  </a:lnTo>
                  <a:lnTo>
                    <a:pt x="931291" y="440182"/>
                  </a:lnTo>
                  <a:lnTo>
                    <a:pt x="931291" y="120396"/>
                  </a:lnTo>
                  <a:lnTo>
                    <a:pt x="959866" y="120396"/>
                  </a:lnTo>
                  <a:close/>
                </a:path>
                <a:path w="1870075" h="1934845">
                  <a:moveTo>
                    <a:pt x="1125855" y="1920621"/>
                  </a:moveTo>
                  <a:lnTo>
                    <a:pt x="847166" y="1523212"/>
                  </a:lnTo>
                  <a:lnTo>
                    <a:pt x="1056703" y="1405166"/>
                  </a:lnTo>
                  <a:lnTo>
                    <a:pt x="1070737" y="1430020"/>
                  </a:lnTo>
                  <a:lnTo>
                    <a:pt x="1102931" y="1382268"/>
                  </a:lnTo>
                  <a:lnTo>
                    <a:pt x="1118362" y="1359408"/>
                  </a:lnTo>
                  <a:lnTo>
                    <a:pt x="1033272" y="1363599"/>
                  </a:lnTo>
                  <a:lnTo>
                    <a:pt x="1047318" y="1388529"/>
                  </a:lnTo>
                  <a:lnTo>
                    <a:pt x="836142" y="1507502"/>
                  </a:lnTo>
                  <a:lnTo>
                    <a:pt x="772185" y="1416278"/>
                  </a:lnTo>
                  <a:lnTo>
                    <a:pt x="787006" y="1405890"/>
                  </a:lnTo>
                  <a:lnTo>
                    <a:pt x="795528" y="1399921"/>
                  </a:lnTo>
                  <a:lnTo>
                    <a:pt x="720598" y="1359408"/>
                  </a:lnTo>
                  <a:lnTo>
                    <a:pt x="733171" y="1443609"/>
                  </a:lnTo>
                  <a:lnTo>
                    <a:pt x="756577" y="1427213"/>
                  </a:lnTo>
                  <a:lnTo>
                    <a:pt x="819480" y="1516900"/>
                  </a:lnTo>
                  <a:lnTo>
                    <a:pt x="624967" y="1626476"/>
                  </a:lnTo>
                  <a:lnTo>
                    <a:pt x="624967" y="1479804"/>
                  </a:lnTo>
                  <a:lnTo>
                    <a:pt x="653542" y="1479804"/>
                  </a:lnTo>
                  <a:lnTo>
                    <a:pt x="647192" y="1467104"/>
                  </a:lnTo>
                  <a:lnTo>
                    <a:pt x="615442" y="1403604"/>
                  </a:lnTo>
                  <a:lnTo>
                    <a:pt x="577342" y="1479804"/>
                  </a:lnTo>
                  <a:lnTo>
                    <a:pt x="605917" y="1479804"/>
                  </a:lnTo>
                  <a:lnTo>
                    <a:pt x="605917" y="1637220"/>
                  </a:lnTo>
                  <a:lnTo>
                    <a:pt x="400278" y="1753069"/>
                  </a:lnTo>
                  <a:lnTo>
                    <a:pt x="164109" y="1416278"/>
                  </a:lnTo>
                  <a:lnTo>
                    <a:pt x="178930" y="1405890"/>
                  </a:lnTo>
                  <a:lnTo>
                    <a:pt x="187452" y="1399921"/>
                  </a:lnTo>
                  <a:lnTo>
                    <a:pt x="112522" y="1359408"/>
                  </a:lnTo>
                  <a:lnTo>
                    <a:pt x="125095" y="1443609"/>
                  </a:lnTo>
                  <a:lnTo>
                    <a:pt x="148501" y="1427213"/>
                  </a:lnTo>
                  <a:lnTo>
                    <a:pt x="383654" y="1762442"/>
                  </a:lnTo>
                  <a:lnTo>
                    <a:pt x="107823" y="1917827"/>
                  </a:lnTo>
                  <a:lnTo>
                    <a:pt x="117221" y="1934400"/>
                  </a:lnTo>
                  <a:lnTo>
                    <a:pt x="394652" y="1778127"/>
                  </a:lnTo>
                  <a:lnTo>
                    <a:pt x="502285" y="1931543"/>
                  </a:lnTo>
                  <a:lnTo>
                    <a:pt x="517779" y="1920621"/>
                  </a:lnTo>
                  <a:lnTo>
                    <a:pt x="411276" y="1768754"/>
                  </a:lnTo>
                  <a:lnTo>
                    <a:pt x="605917" y="1659115"/>
                  </a:lnTo>
                  <a:lnTo>
                    <a:pt x="605917" y="1883029"/>
                  </a:lnTo>
                  <a:lnTo>
                    <a:pt x="624967" y="1883029"/>
                  </a:lnTo>
                  <a:lnTo>
                    <a:pt x="624967" y="1648383"/>
                  </a:lnTo>
                  <a:lnTo>
                    <a:pt x="830491" y="1532597"/>
                  </a:lnTo>
                  <a:lnTo>
                    <a:pt x="1110361" y="1931543"/>
                  </a:lnTo>
                  <a:lnTo>
                    <a:pt x="1125855" y="1920621"/>
                  </a:lnTo>
                  <a:close/>
                </a:path>
                <a:path w="1870075" h="1934845">
                  <a:moveTo>
                    <a:pt x="1536319" y="432308"/>
                  </a:moveTo>
                  <a:lnTo>
                    <a:pt x="1090599" y="42913"/>
                  </a:lnTo>
                  <a:lnTo>
                    <a:pt x="1097902" y="34544"/>
                  </a:lnTo>
                  <a:lnTo>
                    <a:pt x="1109345" y="21463"/>
                  </a:lnTo>
                  <a:lnTo>
                    <a:pt x="1026922" y="0"/>
                  </a:lnTo>
                  <a:lnTo>
                    <a:pt x="1059180" y="78867"/>
                  </a:lnTo>
                  <a:lnTo>
                    <a:pt x="1078039" y="57289"/>
                  </a:lnTo>
                  <a:lnTo>
                    <a:pt x="1523746" y="446659"/>
                  </a:lnTo>
                  <a:lnTo>
                    <a:pt x="1536319" y="432308"/>
                  </a:lnTo>
                  <a:close/>
                </a:path>
                <a:path w="1870075" h="1934845">
                  <a:moveTo>
                    <a:pt x="1733931" y="1920621"/>
                  </a:moveTo>
                  <a:lnTo>
                    <a:pt x="1539036" y="1642706"/>
                  </a:lnTo>
                  <a:lnTo>
                    <a:pt x="1690192" y="1427213"/>
                  </a:lnTo>
                  <a:lnTo>
                    <a:pt x="1713611" y="1443609"/>
                  </a:lnTo>
                  <a:lnTo>
                    <a:pt x="1719237" y="1405890"/>
                  </a:lnTo>
                  <a:lnTo>
                    <a:pt x="1726184" y="1359408"/>
                  </a:lnTo>
                  <a:lnTo>
                    <a:pt x="1651254" y="1399921"/>
                  </a:lnTo>
                  <a:lnTo>
                    <a:pt x="1674583" y="1416278"/>
                  </a:lnTo>
                  <a:lnTo>
                    <a:pt x="1527416" y="1626146"/>
                  </a:lnTo>
                  <a:lnTo>
                    <a:pt x="1380261" y="1416278"/>
                  </a:lnTo>
                  <a:lnTo>
                    <a:pt x="1395082" y="1405890"/>
                  </a:lnTo>
                  <a:lnTo>
                    <a:pt x="1403604" y="1399921"/>
                  </a:lnTo>
                  <a:lnTo>
                    <a:pt x="1328674" y="1359408"/>
                  </a:lnTo>
                  <a:lnTo>
                    <a:pt x="1341247" y="1443609"/>
                  </a:lnTo>
                  <a:lnTo>
                    <a:pt x="1364653" y="1427213"/>
                  </a:lnTo>
                  <a:lnTo>
                    <a:pt x="1515808" y="1642706"/>
                  </a:lnTo>
                  <a:lnTo>
                    <a:pt x="1320927" y="1920621"/>
                  </a:lnTo>
                  <a:lnTo>
                    <a:pt x="1336421" y="1931543"/>
                  </a:lnTo>
                  <a:lnTo>
                    <a:pt x="1527416" y="1659255"/>
                  </a:lnTo>
                  <a:lnTo>
                    <a:pt x="1718437" y="1931543"/>
                  </a:lnTo>
                  <a:lnTo>
                    <a:pt x="1733931" y="1920621"/>
                  </a:lnTo>
                  <a:close/>
                </a:path>
                <a:path w="1870075" h="1934845">
                  <a:moveTo>
                    <a:pt x="1838960" y="1098169"/>
                  </a:moveTo>
                  <a:lnTo>
                    <a:pt x="1585683" y="790397"/>
                  </a:lnTo>
                  <a:lnTo>
                    <a:pt x="1597660" y="780542"/>
                  </a:lnTo>
                  <a:lnTo>
                    <a:pt x="1607693" y="772287"/>
                  </a:lnTo>
                  <a:lnTo>
                    <a:pt x="1529969" y="737679"/>
                  </a:lnTo>
                  <a:lnTo>
                    <a:pt x="1529842" y="737616"/>
                  </a:lnTo>
                  <a:lnTo>
                    <a:pt x="1462151" y="789305"/>
                  </a:lnTo>
                  <a:lnTo>
                    <a:pt x="1487792" y="801878"/>
                  </a:lnTo>
                  <a:lnTo>
                    <a:pt x="1381353" y="1018959"/>
                  </a:lnTo>
                  <a:lnTo>
                    <a:pt x="852690" y="835444"/>
                  </a:lnTo>
                  <a:lnTo>
                    <a:pt x="880452" y="802246"/>
                  </a:lnTo>
                  <a:lnTo>
                    <a:pt x="902335" y="820547"/>
                  </a:lnTo>
                  <a:lnTo>
                    <a:pt x="911910" y="780161"/>
                  </a:lnTo>
                  <a:lnTo>
                    <a:pt x="922020" y="737616"/>
                  </a:lnTo>
                  <a:lnTo>
                    <a:pt x="843915" y="771652"/>
                  </a:lnTo>
                  <a:lnTo>
                    <a:pt x="865797" y="789978"/>
                  </a:lnTo>
                  <a:lnTo>
                    <a:pt x="833361" y="828738"/>
                  </a:lnTo>
                  <a:lnTo>
                    <a:pt x="493915" y="710907"/>
                  </a:lnTo>
                  <a:lnTo>
                    <a:pt x="495350" y="706755"/>
                  </a:lnTo>
                  <a:lnTo>
                    <a:pt x="503301" y="683895"/>
                  </a:lnTo>
                  <a:lnTo>
                    <a:pt x="418846" y="694944"/>
                  </a:lnTo>
                  <a:lnTo>
                    <a:pt x="478282" y="755904"/>
                  </a:lnTo>
                  <a:lnTo>
                    <a:pt x="487654" y="728929"/>
                  </a:lnTo>
                  <a:lnTo>
                    <a:pt x="820280" y="844397"/>
                  </a:lnTo>
                  <a:lnTo>
                    <a:pt x="608076" y="1098042"/>
                  </a:lnTo>
                  <a:lnTo>
                    <a:pt x="622808" y="1110361"/>
                  </a:lnTo>
                  <a:lnTo>
                    <a:pt x="839597" y="851103"/>
                  </a:lnTo>
                  <a:lnTo>
                    <a:pt x="1372895" y="1036218"/>
                  </a:lnTo>
                  <a:lnTo>
                    <a:pt x="1320165" y="1143762"/>
                  </a:lnTo>
                  <a:lnTo>
                    <a:pt x="1337183" y="1152271"/>
                  </a:lnTo>
                  <a:lnTo>
                    <a:pt x="1391018" y="1042504"/>
                  </a:lnTo>
                  <a:lnTo>
                    <a:pt x="1723390" y="1157859"/>
                  </a:lnTo>
                  <a:lnTo>
                    <a:pt x="1729613" y="1139825"/>
                  </a:lnTo>
                  <a:lnTo>
                    <a:pt x="1399476" y="1025245"/>
                  </a:lnTo>
                  <a:lnTo>
                    <a:pt x="1504924" y="810260"/>
                  </a:lnTo>
                  <a:lnTo>
                    <a:pt x="1530604" y="822833"/>
                  </a:lnTo>
                  <a:lnTo>
                    <a:pt x="1530350" y="790448"/>
                  </a:lnTo>
                  <a:lnTo>
                    <a:pt x="1529969" y="738200"/>
                  </a:lnTo>
                  <a:lnTo>
                    <a:pt x="1548892" y="820674"/>
                  </a:lnTo>
                  <a:lnTo>
                    <a:pt x="1570926" y="802538"/>
                  </a:lnTo>
                  <a:lnTo>
                    <a:pt x="1824228" y="1110234"/>
                  </a:lnTo>
                  <a:lnTo>
                    <a:pt x="1838960" y="1098169"/>
                  </a:lnTo>
                  <a:close/>
                </a:path>
                <a:path w="1870075" h="1934845">
                  <a:moveTo>
                    <a:pt x="1869694" y="1479804"/>
                  </a:moveTo>
                  <a:lnTo>
                    <a:pt x="1863344" y="1467104"/>
                  </a:lnTo>
                  <a:lnTo>
                    <a:pt x="1831594" y="1403604"/>
                  </a:lnTo>
                  <a:lnTo>
                    <a:pt x="1793494" y="1479804"/>
                  </a:lnTo>
                  <a:lnTo>
                    <a:pt x="1822069" y="1479804"/>
                  </a:lnTo>
                  <a:lnTo>
                    <a:pt x="1822069" y="1883029"/>
                  </a:lnTo>
                  <a:lnTo>
                    <a:pt x="1841119" y="1883029"/>
                  </a:lnTo>
                  <a:lnTo>
                    <a:pt x="1841119" y="1479804"/>
                  </a:lnTo>
                  <a:lnTo>
                    <a:pt x="1869694" y="147980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579869" y="1684782"/>
              <a:ext cx="2123440" cy="2435860"/>
            </a:xfrm>
            <a:custGeom>
              <a:avLst/>
              <a:gdLst/>
              <a:ahLst/>
              <a:cxnLst/>
              <a:rect l="l" t="t" r="r" b="b"/>
              <a:pathLst>
                <a:path w="2123440" h="2435860">
                  <a:moveTo>
                    <a:pt x="0" y="1508759"/>
                  </a:moveTo>
                  <a:lnTo>
                    <a:pt x="7577" y="1461576"/>
                  </a:lnTo>
                  <a:lnTo>
                    <a:pt x="28675" y="1420581"/>
                  </a:lnTo>
                  <a:lnTo>
                    <a:pt x="60844" y="1388242"/>
                  </a:lnTo>
                  <a:lnTo>
                    <a:pt x="101632" y="1367027"/>
                  </a:lnTo>
                  <a:lnTo>
                    <a:pt x="148589" y="1359407"/>
                  </a:lnTo>
                  <a:lnTo>
                    <a:pt x="195547" y="1367027"/>
                  </a:lnTo>
                  <a:lnTo>
                    <a:pt x="236335" y="1388242"/>
                  </a:lnTo>
                  <a:lnTo>
                    <a:pt x="268504" y="1420581"/>
                  </a:lnTo>
                  <a:lnTo>
                    <a:pt x="289602" y="1461576"/>
                  </a:lnTo>
                  <a:lnTo>
                    <a:pt x="297179" y="1508759"/>
                  </a:lnTo>
                  <a:lnTo>
                    <a:pt x="289602" y="1555943"/>
                  </a:lnTo>
                  <a:lnTo>
                    <a:pt x="268504" y="1596938"/>
                  </a:lnTo>
                  <a:lnTo>
                    <a:pt x="236335" y="1629277"/>
                  </a:lnTo>
                  <a:lnTo>
                    <a:pt x="195547" y="1650491"/>
                  </a:lnTo>
                  <a:lnTo>
                    <a:pt x="148589" y="1658111"/>
                  </a:lnTo>
                  <a:lnTo>
                    <a:pt x="101632" y="1650491"/>
                  </a:lnTo>
                  <a:lnTo>
                    <a:pt x="60844" y="1629277"/>
                  </a:lnTo>
                  <a:lnTo>
                    <a:pt x="28675" y="1596938"/>
                  </a:lnTo>
                  <a:lnTo>
                    <a:pt x="7577" y="1555943"/>
                  </a:lnTo>
                  <a:lnTo>
                    <a:pt x="0" y="1508759"/>
                  </a:lnTo>
                  <a:close/>
                </a:path>
                <a:path w="2123440" h="2435860">
                  <a:moveTo>
                    <a:pt x="608076" y="1508759"/>
                  </a:moveTo>
                  <a:lnTo>
                    <a:pt x="615696" y="1461576"/>
                  </a:lnTo>
                  <a:lnTo>
                    <a:pt x="636910" y="1420581"/>
                  </a:lnTo>
                  <a:lnTo>
                    <a:pt x="669249" y="1388242"/>
                  </a:lnTo>
                  <a:lnTo>
                    <a:pt x="710244" y="1367027"/>
                  </a:lnTo>
                  <a:lnTo>
                    <a:pt x="757427" y="1359407"/>
                  </a:lnTo>
                  <a:lnTo>
                    <a:pt x="804611" y="1367027"/>
                  </a:lnTo>
                  <a:lnTo>
                    <a:pt x="845606" y="1388242"/>
                  </a:lnTo>
                  <a:lnTo>
                    <a:pt x="877945" y="1420581"/>
                  </a:lnTo>
                  <a:lnTo>
                    <a:pt x="899159" y="1461576"/>
                  </a:lnTo>
                  <a:lnTo>
                    <a:pt x="906779" y="1508759"/>
                  </a:lnTo>
                  <a:lnTo>
                    <a:pt x="899159" y="1555943"/>
                  </a:lnTo>
                  <a:lnTo>
                    <a:pt x="877945" y="1596938"/>
                  </a:lnTo>
                  <a:lnTo>
                    <a:pt x="845606" y="1629277"/>
                  </a:lnTo>
                  <a:lnTo>
                    <a:pt x="804611" y="1650491"/>
                  </a:lnTo>
                  <a:lnTo>
                    <a:pt x="757427" y="1658111"/>
                  </a:lnTo>
                  <a:lnTo>
                    <a:pt x="710244" y="1650491"/>
                  </a:lnTo>
                  <a:lnTo>
                    <a:pt x="669249" y="1629277"/>
                  </a:lnTo>
                  <a:lnTo>
                    <a:pt x="636910" y="1596938"/>
                  </a:lnTo>
                  <a:lnTo>
                    <a:pt x="615696" y="1555943"/>
                  </a:lnTo>
                  <a:lnTo>
                    <a:pt x="608076" y="1508759"/>
                  </a:lnTo>
                  <a:close/>
                </a:path>
                <a:path w="2123440" h="2435860">
                  <a:moveTo>
                    <a:pt x="1216152" y="1508759"/>
                  </a:moveTo>
                  <a:lnTo>
                    <a:pt x="1223772" y="1461576"/>
                  </a:lnTo>
                  <a:lnTo>
                    <a:pt x="1244986" y="1420581"/>
                  </a:lnTo>
                  <a:lnTo>
                    <a:pt x="1277325" y="1388242"/>
                  </a:lnTo>
                  <a:lnTo>
                    <a:pt x="1318320" y="1367027"/>
                  </a:lnTo>
                  <a:lnTo>
                    <a:pt x="1365503" y="1359407"/>
                  </a:lnTo>
                  <a:lnTo>
                    <a:pt x="1412687" y="1367027"/>
                  </a:lnTo>
                  <a:lnTo>
                    <a:pt x="1453682" y="1388242"/>
                  </a:lnTo>
                  <a:lnTo>
                    <a:pt x="1486021" y="1420581"/>
                  </a:lnTo>
                  <a:lnTo>
                    <a:pt x="1507235" y="1461576"/>
                  </a:lnTo>
                  <a:lnTo>
                    <a:pt x="1514855" y="1508759"/>
                  </a:lnTo>
                  <a:lnTo>
                    <a:pt x="1507235" y="1555943"/>
                  </a:lnTo>
                  <a:lnTo>
                    <a:pt x="1486021" y="1596938"/>
                  </a:lnTo>
                  <a:lnTo>
                    <a:pt x="1453682" y="1629277"/>
                  </a:lnTo>
                  <a:lnTo>
                    <a:pt x="1412687" y="1650491"/>
                  </a:lnTo>
                  <a:lnTo>
                    <a:pt x="1365503" y="1658111"/>
                  </a:lnTo>
                  <a:lnTo>
                    <a:pt x="1318320" y="1650491"/>
                  </a:lnTo>
                  <a:lnTo>
                    <a:pt x="1277325" y="1629277"/>
                  </a:lnTo>
                  <a:lnTo>
                    <a:pt x="1244986" y="1596938"/>
                  </a:lnTo>
                  <a:lnTo>
                    <a:pt x="1223772" y="1555943"/>
                  </a:lnTo>
                  <a:lnTo>
                    <a:pt x="1216152" y="1508759"/>
                  </a:lnTo>
                  <a:close/>
                </a:path>
                <a:path w="2123440" h="2435860">
                  <a:moveTo>
                    <a:pt x="1824227" y="1508759"/>
                  </a:moveTo>
                  <a:lnTo>
                    <a:pt x="1831848" y="1461576"/>
                  </a:lnTo>
                  <a:lnTo>
                    <a:pt x="1853062" y="1420581"/>
                  </a:lnTo>
                  <a:lnTo>
                    <a:pt x="1885401" y="1388242"/>
                  </a:lnTo>
                  <a:lnTo>
                    <a:pt x="1926396" y="1367027"/>
                  </a:lnTo>
                  <a:lnTo>
                    <a:pt x="1973579" y="1359407"/>
                  </a:lnTo>
                  <a:lnTo>
                    <a:pt x="2020763" y="1367027"/>
                  </a:lnTo>
                  <a:lnTo>
                    <a:pt x="2061758" y="1388242"/>
                  </a:lnTo>
                  <a:lnTo>
                    <a:pt x="2094097" y="1420581"/>
                  </a:lnTo>
                  <a:lnTo>
                    <a:pt x="2115311" y="1461576"/>
                  </a:lnTo>
                  <a:lnTo>
                    <a:pt x="2122931" y="1508759"/>
                  </a:lnTo>
                  <a:lnTo>
                    <a:pt x="2115311" y="1555943"/>
                  </a:lnTo>
                  <a:lnTo>
                    <a:pt x="2094097" y="1596938"/>
                  </a:lnTo>
                  <a:lnTo>
                    <a:pt x="2061758" y="1629277"/>
                  </a:lnTo>
                  <a:lnTo>
                    <a:pt x="2020763" y="1650491"/>
                  </a:lnTo>
                  <a:lnTo>
                    <a:pt x="1973579" y="1658111"/>
                  </a:lnTo>
                  <a:lnTo>
                    <a:pt x="1926396" y="1650491"/>
                  </a:lnTo>
                  <a:lnTo>
                    <a:pt x="1885401" y="1629277"/>
                  </a:lnTo>
                  <a:lnTo>
                    <a:pt x="1853062" y="1596938"/>
                  </a:lnTo>
                  <a:lnTo>
                    <a:pt x="1831848" y="1555943"/>
                  </a:lnTo>
                  <a:lnTo>
                    <a:pt x="1824227" y="1508759"/>
                  </a:lnTo>
                  <a:close/>
                </a:path>
                <a:path w="2123440" h="2435860">
                  <a:moveTo>
                    <a:pt x="0" y="2285999"/>
                  </a:moveTo>
                  <a:lnTo>
                    <a:pt x="7577" y="2238792"/>
                  </a:lnTo>
                  <a:lnTo>
                    <a:pt x="28675" y="2197793"/>
                  </a:lnTo>
                  <a:lnTo>
                    <a:pt x="60844" y="2165463"/>
                  </a:lnTo>
                  <a:lnTo>
                    <a:pt x="101632" y="2144261"/>
                  </a:lnTo>
                  <a:lnTo>
                    <a:pt x="148589" y="2136647"/>
                  </a:lnTo>
                  <a:lnTo>
                    <a:pt x="195547" y="2144261"/>
                  </a:lnTo>
                  <a:lnTo>
                    <a:pt x="236335" y="2165463"/>
                  </a:lnTo>
                  <a:lnTo>
                    <a:pt x="268504" y="2197793"/>
                  </a:lnTo>
                  <a:lnTo>
                    <a:pt x="289602" y="2238792"/>
                  </a:lnTo>
                  <a:lnTo>
                    <a:pt x="297179" y="2285999"/>
                  </a:lnTo>
                  <a:lnTo>
                    <a:pt x="289602" y="2333207"/>
                  </a:lnTo>
                  <a:lnTo>
                    <a:pt x="268504" y="2374206"/>
                  </a:lnTo>
                  <a:lnTo>
                    <a:pt x="236335" y="2406536"/>
                  </a:lnTo>
                  <a:lnTo>
                    <a:pt x="195547" y="2427738"/>
                  </a:lnTo>
                  <a:lnTo>
                    <a:pt x="148589" y="2435352"/>
                  </a:lnTo>
                  <a:lnTo>
                    <a:pt x="101632" y="2427738"/>
                  </a:lnTo>
                  <a:lnTo>
                    <a:pt x="60844" y="2406536"/>
                  </a:lnTo>
                  <a:lnTo>
                    <a:pt x="28675" y="2374206"/>
                  </a:lnTo>
                  <a:lnTo>
                    <a:pt x="7577" y="2333207"/>
                  </a:lnTo>
                  <a:lnTo>
                    <a:pt x="0" y="2285999"/>
                  </a:lnTo>
                  <a:close/>
                </a:path>
                <a:path w="2123440" h="2435860">
                  <a:moveTo>
                    <a:pt x="608076" y="2285999"/>
                  </a:moveTo>
                  <a:lnTo>
                    <a:pt x="615696" y="2238792"/>
                  </a:lnTo>
                  <a:lnTo>
                    <a:pt x="636910" y="2197793"/>
                  </a:lnTo>
                  <a:lnTo>
                    <a:pt x="669249" y="2165463"/>
                  </a:lnTo>
                  <a:lnTo>
                    <a:pt x="710244" y="2144261"/>
                  </a:lnTo>
                  <a:lnTo>
                    <a:pt x="757427" y="2136647"/>
                  </a:lnTo>
                  <a:lnTo>
                    <a:pt x="804611" y="2144261"/>
                  </a:lnTo>
                  <a:lnTo>
                    <a:pt x="845606" y="2165463"/>
                  </a:lnTo>
                  <a:lnTo>
                    <a:pt x="877945" y="2197793"/>
                  </a:lnTo>
                  <a:lnTo>
                    <a:pt x="899159" y="2238792"/>
                  </a:lnTo>
                  <a:lnTo>
                    <a:pt x="906779" y="2285999"/>
                  </a:lnTo>
                  <a:lnTo>
                    <a:pt x="899159" y="2333207"/>
                  </a:lnTo>
                  <a:lnTo>
                    <a:pt x="877945" y="2374206"/>
                  </a:lnTo>
                  <a:lnTo>
                    <a:pt x="845606" y="2406536"/>
                  </a:lnTo>
                  <a:lnTo>
                    <a:pt x="804611" y="2427738"/>
                  </a:lnTo>
                  <a:lnTo>
                    <a:pt x="757427" y="2435352"/>
                  </a:lnTo>
                  <a:lnTo>
                    <a:pt x="710244" y="2427738"/>
                  </a:lnTo>
                  <a:lnTo>
                    <a:pt x="669249" y="2406536"/>
                  </a:lnTo>
                  <a:lnTo>
                    <a:pt x="636910" y="2374206"/>
                  </a:lnTo>
                  <a:lnTo>
                    <a:pt x="615696" y="2333207"/>
                  </a:lnTo>
                  <a:lnTo>
                    <a:pt x="608076" y="2285999"/>
                  </a:lnTo>
                  <a:close/>
                </a:path>
                <a:path w="2123440" h="2435860">
                  <a:moveTo>
                    <a:pt x="1216152" y="2285999"/>
                  </a:moveTo>
                  <a:lnTo>
                    <a:pt x="1223772" y="2238792"/>
                  </a:lnTo>
                  <a:lnTo>
                    <a:pt x="1244986" y="2197793"/>
                  </a:lnTo>
                  <a:lnTo>
                    <a:pt x="1277325" y="2165463"/>
                  </a:lnTo>
                  <a:lnTo>
                    <a:pt x="1318320" y="2144261"/>
                  </a:lnTo>
                  <a:lnTo>
                    <a:pt x="1365503" y="2136647"/>
                  </a:lnTo>
                  <a:lnTo>
                    <a:pt x="1412687" y="2144261"/>
                  </a:lnTo>
                  <a:lnTo>
                    <a:pt x="1453682" y="2165463"/>
                  </a:lnTo>
                  <a:lnTo>
                    <a:pt x="1486021" y="2197793"/>
                  </a:lnTo>
                  <a:lnTo>
                    <a:pt x="1507235" y="2238792"/>
                  </a:lnTo>
                  <a:lnTo>
                    <a:pt x="1514855" y="2285999"/>
                  </a:lnTo>
                  <a:lnTo>
                    <a:pt x="1507235" y="2333207"/>
                  </a:lnTo>
                  <a:lnTo>
                    <a:pt x="1486021" y="2374206"/>
                  </a:lnTo>
                  <a:lnTo>
                    <a:pt x="1453682" y="2406536"/>
                  </a:lnTo>
                  <a:lnTo>
                    <a:pt x="1412687" y="2427738"/>
                  </a:lnTo>
                  <a:lnTo>
                    <a:pt x="1365503" y="2435352"/>
                  </a:lnTo>
                  <a:lnTo>
                    <a:pt x="1318320" y="2427738"/>
                  </a:lnTo>
                  <a:lnTo>
                    <a:pt x="1277325" y="2406536"/>
                  </a:lnTo>
                  <a:lnTo>
                    <a:pt x="1244986" y="2374206"/>
                  </a:lnTo>
                  <a:lnTo>
                    <a:pt x="1223772" y="2333207"/>
                  </a:lnTo>
                  <a:lnTo>
                    <a:pt x="1216152" y="2285999"/>
                  </a:lnTo>
                  <a:close/>
                </a:path>
                <a:path w="2123440" h="2435860">
                  <a:moveTo>
                    <a:pt x="1824227" y="2285999"/>
                  </a:moveTo>
                  <a:lnTo>
                    <a:pt x="1831848" y="2238792"/>
                  </a:lnTo>
                  <a:lnTo>
                    <a:pt x="1853062" y="2197793"/>
                  </a:lnTo>
                  <a:lnTo>
                    <a:pt x="1885401" y="2165463"/>
                  </a:lnTo>
                  <a:lnTo>
                    <a:pt x="1926396" y="2144261"/>
                  </a:lnTo>
                  <a:lnTo>
                    <a:pt x="1973579" y="2136647"/>
                  </a:lnTo>
                  <a:lnTo>
                    <a:pt x="2020763" y="2144261"/>
                  </a:lnTo>
                  <a:lnTo>
                    <a:pt x="2061758" y="2165463"/>
                  </a:lnTo>
                  <a:lnTo>
                    <a:pt x="2094097" y="2197793"/>
                  </a:lnTo>
                  <a:lnTo>
                    <a:pt x="2115311" y="2238792"/>
                  </a:lnTo>
                  <a:lnTo>
                    <a:pt x="2122931" y="2285999"/>
                  </a:lnTo>
                  <a:lnTo>
                    <a:pt x="2115311" y="2333207"/>
                  </a:lnTo>
                  <a:lnTo>
                    <a:pt x="2094097" y="2374206"/>
                  </a:lnTo>
                  <a:lnTo>
                    <a:pt x="2061758" y="2406536"/>
                  </a:lnTo>
                  <a:lnTo>
                    <a:pt x="2020763" y="2427738"/>
                  </a:lnTo>
                  <a:lnTo>
                    <a:pt x="1973579" y="2435352"/>
                  </a:lnTo>
                  <a:lnTo>
                    <a:pt x="1926396" y="2427738"/>
                  </a:lnTo>
                  <a:lnTo>
                    <a:pt x="1885401" y="2406536"/>
                  </a:lnTo>
                  <a:lnTo>
                    <a:pt x="1853062" y="2374206"/>
                  </a:lnTo>
                  <a:lnTo>
                    <a:pt x="1831848" y="2333207"/>
                  </a:lnTo>
                  <a:lnTo>
                    <a:pt x="1824227" y="2285999"/>
                  </a:lnTo>
                  <a:close/>
                </a:path>
                <a:path w="2123440" h="2435860">
                  <a:moveTo>
                    <a:pt x="306324" y="843533"/>
                  </a:moveTo>
                  <a:lnTo>
                    <a:pt x="313944" y="796576"/>
                  </a:lnTo>
                  <a:lnTo>
                    <a:pt x="335158" y="755788"/>
                  </a:lnTo>
                  <a:lnTo>
                    <a:pt x="367497" y="723619"/>
                  </a:lnTo>
                  <a:lnTo>
                    <a:pt x="408492" y="702521"/>
                  </a:lnTo>
                  <a:lnTo>
                    <a:pt x="455675" y="694943"/>
                  </a:lnTo>
                  <a:lnTo>
                    <a:pt x="502859" y="702521"/>
                  </a:lnTo>
                  <a:lnTo>
                    <a:pt x="543854" y="723619"/>
                  </a:lnTo>
                  <a:lnTo>
                    <a:pt x="576193" y="755788"/>
                  </a:lnTo>
                  <a:lnTo>
                    <a:pt x="597407" y="796576"/>
                  </a:lnTo>
                  <a:lnTo>
                    <a:pt x="605027" y="843533"/>
                  </a:lnTo>
                  <a:lnTo>
                    <a:pt x="597407" y="890491"/>
                  </a:lnTo>
                  <a:lnTo>
                    <a:pt x="576193" y="931279"/>
                  </a:lnTo>
                  <a:lnTo>
                    <a:pt x="543854" y="963448"/>
                  </a:lnTo>
                  <a:lnTo>
                    <a:pt x="502859" y="984546"/>
                  </a:lnTo>
                  <a:lnTo>
                    <a:pt x="455675" y="992123"/>
                  </a:lnTo>
                  <a:lnTo>
                    <a:pt x="408492" y="984546"/>
                  </a:lnTo>
                  <a:lnTo>
                    <a:pt x="367497" y="963448"/>
                  </a:lnTo>
                  <a:lnTo>
                    <a:pt x="335158" y="931279"/>
                  </a:lnTo>
                  <a:lnTo>
                    <a:pt x="313944" y="890491"/>
                  </a:lnTo>
                  <a:lnTo>
                    <a:pt x="306324" y="843533"/>
                  </a:lnTo>
                  <a:close/>
                </a:path>
                <a:path w="2123440" h="2435860">
                  <a:moveTo>
                    <a:pt x="914400" y="843533"/>
                  </a:moveTo>
                  <a:lnTo>
                    <a:pt x="922020" y="796576"/>
                  </a:lnTo>
                  <a:lnTo>
                    <a:pt x="943234" y="755788"/>
                  </a:lnTo>
                  <a:lnTo>
                    <a:pt x="975573" y="723619"/>
                  </a:lnTo>
                  <a:lnTo>
                    <a:pt x="1016568" y="702521"/>
                  </a:lnTo>
                  <a:lnTo>
                    <a:pt x="1063752" y="694943"/>
                  </a:lnTo>
                  <a:lnTo>
                    <a:pt x="1110935" y="702521"/>
                  </a:lnTo>
                  <a:lnTo>
                    <a:pt x="1151930" y="723619"/>
                  </a:lnTo>
                  <a:lnTo>
                    <a:pt x="1184269" y="755788"/>
                  </a:lnTo>
                  <a:lnTo>
                    <a:pt x="1205483" y="796576"/>
                  </a:lnTo>
                  <a:lnTo>
                    <a:pt x="1213103" y="843533"/>
                  </a:lnTo>
                  <a:lnTo>
                    <a:pt x="1205483" y="890491"/>
                  </a:lnTo>
                  <a:lnTo>
                    <a:pt x="1184269" y="931279"/>
                  </a:lnTo>
                  <a:lnTo>
                    <a:pt x="1151930" y="963448"/>
                  </a:lnTo>
                  <a:lnTo>
                    <a:pt x="1110935" y="984546"/>
                  </a:lnTo>
                  <a:lnTo>
                    <a:pt x="1063752" y="992123"/>
                  </a:lnTo>
                  <a:lnTo>
                    <a:pt x="1016568" y="984546"/>
                  </a:lnTo>
                  <a:lnTo>
                    <a:pt x="975573" y="963448"/>
                  </a:lnTo>
                  <a:lnTo>
                    <a:pt x="943234" y="931279"/>
                  </a:lnTo>
                  <a:lnTo>
                    <a:pt x="922020" y="890491"/>
                  </a:lnTo>
                  <a:lnTo>
                    <a:pt x="914400" y="843533"/>
                  </a:lnTo>
                  <a:close/>
                </a:path>
                <a:path w="2123440" h="2435860">
                  <a:moveTo>
                    <a:pt x="1522476" y="843533"/>
                  </a:moveTo>
                  <a:lnTo>
                    <a:pt x="1530096" y="796576"/>
                  </a:lnTo>
                  <a:lnTo>
                    <a:pt x="1551310" y="755788"/>
                  </a:lnTo>
                  <a:lnTo>
                    <a:pt x="1583649" y="723619"/>
                  </a:lnTo>
                  <a:lnTo>
                    <a:pt x="1624644" y="702521"/>
                  </a:lnTo>
                  <a:lnTo>
                    <a:pt x="1671827" y="694943"/>
                  </a:lnTo>
                  <a:lnTo>
                    <a:pt x="1719011" y="702521"/>
                  </a:lnTo>
                  <a:lnTo>
                    <a:pt x="1760006" y="723619"/>
                  </a:lnTo>
                  <a:lnTo>
                    <a:pt x="1792345" y="755788"/>
                  </a:lnTo>
                  <a:lnTo>
                    <a:pt x="1813559" y="796576"/>
                  </a:lnTo>
                  <a:lnTo>
                    <a:pt x="1821179" y="843533"/>
                  </a:lnTo>
                  <a:lnTo>
                    <a:pt x="1813559" y="890491"/>
                  </a:lnTo>
                  <a:lnTo>
                    <a:pt x="1792345" y="931279"/>
                  </a:lnTo>
                  <a:lnTo>
                    <a:pt x="1760006" y="963448"/>
                  </a:lnTo>
                  <a:lnTo>
                    <a:pt x="1719011" y="984546"/>
                  </a:lnTo>
                  <a:lnTo>
                    <a:pt x="1671827" y="992123"/>
                  </a:lnTo>
                  <a:lnTo>
                    <a:pt x="1624644" y="984546"/>
                  </a:lnTo>
                  <a:lnTo>
                    <a:pt x="1583649" y="963448"/>
                  </a:lnTo>
                  <a:lnTo>
                    <a:pt x="1551310" y="931279"/>
                  </a:lnTo>
                  <a:lnTo>
                    <a:pt x="1530096" y="890491"/>
                  </a:lnTo>
                  <a:lnTo>
                    <a:pt x="1522476" y="843533"/>
                  </a:lnTo>
                  <a:close/>
                </a:path>
                <a:path w="2123440" h="2435860">
                  <a:moveTo>
                    <a:pt x="914400" y="149351"/>
                  </a:moveTo>
                  <a:lnTo>
                    <a:pt x="922020" y="102168"/>
                  </a:lnTo>
                  <a:lnTo>
                    <a:pt x="943234" y="61173"/>
                  </a:lnTo>
                  <a:lnTo>
                    <a:pt x="975573" y="28834"/>
                  </a:lnTo>
                  <a:lnTo>
                    <a:pt x="1016568" y="7620"/>
                  </a:lnTo>
                  <a:lnTo>
                    <a:pt x="1063752" y="0"/>
                  </a:lnTo>
                  <a:lnTo>
                    <a:pt x="1110935" y="7620"/>
                  </a:lnTo>
                  <a:lnTo>
                    <a:pt x="1151930" y="28834"/>
                  </a:lnTo>
                  <a:lnTo>
                    <a:pt x="1184269" y="61173"/>
                  </a:lnTo>
                  <a:lnTo>
                    <a:pt x="1205483" y="102168"/>
                  </a:lnTo>
                  <a:lnTo>
                    <a:pt x="1213103" y="149351"/>
                  </a:lnTo>
                  <a:lnTo>
                    <a:pt x="1205483" y="196535"/>
                  </a:lnTo>
                  <a:lnTo>
                    <a:pt x="1184269" y="237530"/>
                  </a:lnTo>
                  <a:lnTo>
                    <a:pt x="1151930" y="269869"/>
                  </a:lnTo>
                  <a:lnTo>
                    <a:pt x="1110935" y="291083"/>
                  </a:lnTo>
                  <a:lnTo>
                    <a:pt x="1063752" y="298703"/>
                  </a:lnTo>
                  <a:lnTo>
                    <a:pt x="1016568" y="291083"/>
                  </a:lnTo>
                  <a:lnTo>
                    <a:pt x="975573" y="269869"/>
                  </a:lnTo>
                  <a:lnTo>
                    <a:pt x="943234" y="237530"/>
                  </a:lnTo>
                  <a:lnTo>
                    <a:pt x="922020" y="196535"/>
                  </a:lnTo>
                  <a:lnTo>
                    <a:pt x="914400" y="14935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5687" y="947421"/>
            <a:ext cx="11463867" cy="33356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Drop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connections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between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neurons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(set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weights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0)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connections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52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8484235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</a:t>
            </a:r>
            <a:r>
              <a:rPr sz="2533" spc="-13" dirty="0">
                <a:solidFill>
                  <a:srgbClr val="FF0000"/>
                </a:solidFill>
                <a:latin typeface="Arial MT"/>
                <a:cs typeface="Arial MT"/>
              </a:rPr>
              <a:t>DropConnect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126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829057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8" y="245395"/>
            <a:ext cx="91431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107" dirty="0"/>
              <a:t> </a:t>
            </a:r>
            <a:r>
              <a:rPr dirty="0"/>
              <a:t>Fractional</a:t>
            </a:r>
            <a:r>
              <a:rPr spc="-60" dirty="0"/>
              <a:t> </a:t>
            </a:r>
            <a:r>
              <a:rPr spc="-13" dirty="0"/>
              <a:t>Pooling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986" y="5859204"/>
            <a:ext cx="313097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Graham,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“Fractional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Max</a:t>
            </a:r>
            <a:r>
              <a:rPr sz="1200" spc="-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Pooling”,</a:t>
            </a:r>
            <a:r>
              <a:rPr sz="1200" spc="-4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arXiv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spc="-27" dirty="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0273" y="2935847"/>
            <a:ext cx="6302059" cy="18597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687" y="947420"/>
            <a:ext cx="9088967" cy="37254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52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randomized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pooling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regions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Average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predictions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152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several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regions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52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5711471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DropConnect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Fractional</a:t>
            </a:r>
            <a:r>
              <a:rPr sz="2533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Max</a:t>
            </a:r>
            <a:r>
              <a:rPr sz="2533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spc="-13" dirty="0">
                <a:solidFill>
                  <a:srgbClr val="FF0000"/>
                </a:solidFill>
                <a:latin typeface="Arial MT"/>
                <a:cs typeface="Arial MT"/>
              </a:rPr>
              <a:t>Pooling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127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9269724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88730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67" dirty="0"/>
              <a:t> </a:t>
            </a:r>
            <a:r>
              <a:rPr dirty="0"/>
              <a:t>Stochastic</a:t>
            </a:r>
            <a:r>
              <a:rPr spc="-7" dirty="0"/>
              <a:t> </a:t>
            </a:r>
            <a:r>
              <a:rPr spc="-13" dirty="0"/>
              <a:t>Depth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947421"/>
            <a:ext cx="7597140" cy="41152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Skip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some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layers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network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layer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52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4219681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DropConnect </a:t>
            </a:r>
            <a:r>
              <a:rPr sz="2533" dirty="0">
                <a:latin typeface="Arial MT"/>
                <a:cs typeface="Arial MT"/>
              </a:rPr>
              <a:t>Fractional</a:t>
            </a:r>
            <a:r>
              <a:rPr sz="2533" spc="-6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Max</a:t>
            </a:r>
            <a:r>
              <a:rPr sz="2533" spc="-10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Pooling </a:t>
            </a:r>
            <a:r>
              <a:rPr sz="2533" dirty="0">
                <a:solidFill>
                  <a:srgbClr val="FF0000"/>
                </a:solidFill>
                <a:latin typeface="Arial MT"/>
                <a:cs typeface="Arial MT"/>
              </a:rPr>
              <a:t>Stochastic</a:t>
            </a:r>
            <a:r>
              <a:rPr sz="2533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533" spc="-13" dirty="0">
                <a:solidFill>
                  <a:srgbClr val="FF0000"/>
                </a:solidFill>
                <a:latin typeface="Arial MT"/>
                <a:cs typeface="Arial MT"/>
              </a:rPr>
              <a:t>Depth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86" y="5859204"/>
            <a:ext cx="443568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Huang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al,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“Deep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Networks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with</a:t>
            </a:r>
            <a:r>
              <a:rPr sz="1200" spc="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Stochastic</a:t>
            </a:r>
            <a:r>
              <a:rPr sz="1200" spc="-7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Depth”,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ECCV</a:t>
            </a:r>
            <a:r>
              <a:rPr sz="1200" spc="-13" dirty="0">
                <a:latin typeface="Arial MT"/>
                <a:cs typeface="Arial MT"/>
              </a:rPr>
              <a:t> </a:t>
            </a:r>
            <a:r>
              <a:rPr sz="1200" spc="-27" dirty="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6121" y="1032255"/>
            <a:ext cx="5222748" cy="48295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925658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45395"/>
            <a:ext cx="58911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Regularization:</a:t>
            </a:r>
            <a:r>
              <a:rPr spc="-73" dirty="0"/>
              <a:t> </a:t>
            </a:r>
            <a:r>
              <a:rPr spc="-13" dirty="0"/>
              <a:t>Mixup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87" y="947421"/>
            <a:ext cx="8028940" cy="37254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Training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0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blends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images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b="1" dirty="0">
                <a:latin typeface="Arial"/>
                <a:cs typeface="Arial"/>
              </a:rPr>
              <a:t>Testing</a:t>
            </a:r>
            <a:r>
              <a:rPr sz="3200" dirty="0">
                <a:latin typeface="Arial MT"/>
                <a:cs typeface="Arial MT"/>
              </a:rPr>
              <a:t>: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original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images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2152"/>
              </a:spcBef>
            </a:pPr>
            <a:r>
              <a:rPr sz="3200" b="1" spc="-13" dirty="0">
                <a:latin typeface="Arial"/>
                <a:cs typeface="Arial"/>
              </a:rPr>
              <a:t>Examples</a:t>
            </a:r>
            <a:r>
              <a:rPr sz="3200" spc="-13" dirty="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92284">
              <a:spcBef>
                <a:spcPts val="13"/>
              </a:spcBef>
            </a:pPr>
            <a:r>
              <a:rPr sz="2533" spc="-13" dirty="0">
                <a:latin typeface="Arial MT"/>
                <a:cs typeface="Arial MT"/>
              </a:rPr>
              <a:t>Dropout</a:t>
            </a:r>
            <a:endParaRPr sz="2533">
              <a:latin typeface="Arial MT"/>
              <a:cs typeface="Arial MT"/>
            </a:endParaRPr>
          </a:p>
          <a:p>
            <a:pPr marL="92284" marR="4650622"/>
            <a:r>
              <a:rPr sz="2533" dirty="0">
                <a:latin typeface="Arial MT"/>
                <a:cs typeface="Arial MT"/>
              </a:rPr>
              <a:t>Batch</a:t>
            </a:r>
            <a:r>
              <a:rPr sz="2533" spc="-8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Normalization </a:t>
            </a:r>
            <a:r>
              <a:rPr sz="2533" dirty="0">
                <a:latin typeface="Arial MT"/>
                <a:cs typeface="Arial MT"/>
              </a:rPr>
              <a:t>Data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Augmentation DropConnect </a:t>
            </a:r>
            <a:r>
              <a:rPr sz="2533" dirty="0">
                <a:latin typeface="Arial MT"/>
                <a:cs typeface="Arial MT"/>
              </a:rPr>
              <a:t>Fractional</a:t>
            </a:r>
            <a:r>
              <a:rPr sz="2533" spc="-60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Max</a:t>
            </a:r>
            <a:r>
              <a:rPr sz="2533" spc="-100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Pooling</a:t>
            </a:r>
            <a:endParaRPr sz="2533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86" y="4617720"/>
            <a:ext cx="4698153" cy="146003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13355" marR="1251342">
              <a:spcBef>
                <a:spcPts val="127"/>
              </a:spcBef>
            </a:pPr>
            <a:r>
              <a:rPr sz="2533" dirty="0">
                <a:latin typeface="Arial MT"/>
                <a:cs typeface="Arial MT"/>
              </a:rPr>
              <a:t>Stochastic</a:t>
            </a:r>
            <a:r>
              <a:rPr sz="2533" spc="-93" dirty="0">
                <a:latin typeface="Arial MT"/>
                <a:cs typeface="Arial MT"/>
              </a:rPr>
              <a:t> </a:t>
            </a:r>
            <a:r>
              <a:rPr sz="2533" spc="-13" dirty="0">
                <a:latin typeface="Arial MT"/>
                <a:cs typeface="Arial MT"/>
              </a:rPr>
              <a:t>Depth </a:t>
            </a:r>
            <a:r>
              <a:rPr sz="2533" dirty="0">
                <a:latin typeface="Arial MT"/>
                <a:cs typeface="Arial MT"/>
              </a:rPr>
              <a:t>Cutout</a:t>
            </a:r>
            <a:r>
              <a:rPr sz="2533" spc="-53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/</a:t>
            </a:r>
            <a:r>
              <a:rPr sz="2533" spc="-67" dirty="0">
                <a:latin typeface="Arial MT"/>
                <a:cs typeface="Arial MT"/>
              </a:rPr>
              <a:t> </a:t>
            </a:r>
            <a:r>
              <a:rPr sz="2533" dirty="0">
                <a:latin typeface="Arial MT"/>
                <a:cs typeface="Arial MT"/>
              </a:rPr>
              <a:t>Random</a:t>
            </a:r>
            <a:r>
              <a:rPr sz="2533" spc="-20" dirty="0">
                <a:latin typeface="Arial MT"/>
                <a:cs typeface="Arial MT"/>
              </a:rPr>
              <a:t> </a:t>
            </a:r>
            <a:r>
              <a:rPr sz="2533" spc="-27" dirty="0">
                <a:latin typeface="Arial MT"/>
                <a:cs typeface="Arial MT"/>
              </a:rPr>
              <a:t>Crop </a:t>
            </a:r>
            <a:r>
              <a:rPr sz="2533" spc="-13" dirty="0">
                <a:latin typeface="Arial MT"/>
                <a:cs typeface="Arial MT"/>
              </a:rPr>
              <a:t>Mixup</a:t>
            </a:r>
            <a:endParaRPr sz="2533">
              <a:latin typeface="Arial MT"/>
              <a:cs typeface="Arial MT"/>
            </a:endParaRPr>
          </a:p>
          <a:p>
            <a:pPr marL="16933">
              <a:spcBef>
                <a:spcPts val="740"/>
              </a:spcBef>
            </a:pPr>
            <a:r>
              <a:rPr sz="1200" dirty="0">
                <a:latin typeface="Arial MT"/>
                <a:cs typeface="Arial MT"/>
              </a:rPr>
              <a:t>Zhang</a:t>
            </a:r>
            <a:r>
              <a:rPr sz="1200" spc="-4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</a:t>
            </a:r>
            <a:r>
              <a:rPr sz="1200" spc="-1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al,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“</a:t>
            </a:r>
            <a:r>
              <a:rPr sz="1200" i="1" dirty="0">
                <a:latin typeface="Arial"/>
                <a:cs typeface="Arial"/>
              </a:rPr>
              <a:t>mixup</a:t>
            </a:r>
            <a:r>
              <a:rPr sz="1200" dirty="0">
                <a:latin typeface="Arial MT"/>
                <a:cs typeface="Arial MT"/>
              </a:rPr>
              <a:t>:</a:t>
            </a:r>
            <a:r>
              <a:rPr sz="1200" spc="-4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Beyond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Empirical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Risk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Minimization”,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ICLR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7" dirty="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0527" y="2101088"/>
            <a:ext cx="1792224" cy="16824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0527" y="3891280"/>
            <a:ext cx="1792224" cy="1680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6528" y="2101089"/>
            <a:ext cx="2540000" cy="23815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0090" y="4606712"/>
            <a:ext cx="3213100" cy="100093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Randomly</a:t>
            </a:r>
            <a:r>
              <a:rPr sz="2133" spc="-8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blend</a:t>
            </a:r>
            <a:r>
              <a:rPr sz="2133" spc="-6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the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pixels </a:t>
            </a:r>
            <a:r>
              <a:rPr sz="2133" dirty="0">
                <a:latin typeface="Arial MT"/>
                <a:cs typeface="Arial MT"/>
              </a:rPr>
              <a:t>of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pairs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of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training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images,</a:t>
            </a:r>
            <a:endParaRPr sz="2133">
              <a:latin typeface="Arial MT"/>
              <a:cs typeface="Arial MT"/>
            </a:endParaRPr>
          </a:p>
          <a:p>
            <a:pPr marL="16933"/>
            <a:r>
              <a:rPr sz="2133" dirty="0">
                <a:latin typeface="Arial MT"/>
                <a:cs typeface="Arial MT"/>
              </a:rPr>
              <a:t>e.g.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40%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cat,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60%</a:t>
            </a:r>
            <a:r>
              <a:rPr sz="2133" spc="-33" dirty="0">
                <a:latin typeface="Arial MT"/>
                <a:cs typeface="Arial MT"/>
              </a:rPr>
              <a:t> dog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67809" y="2402586"/>
            <a:ext cx="1314873" cy="1683173"/>
            <a:chOff x="6725856" y="1801939"/>
            <a:chExt cx="986155" cy="1262380"/>
          </a:xfrm>
        </p:grpSpPr>
        <p:sp>
          <p:nvSpPr>
            <p:cNvPr id="10" name="object 10"/>
            <p:cNvSpPr/>
            <p:nvPr/>
          </p:nvSpPr>
          <p:spPr>
            <a:xfrm>
              <a:off x="6730618" y="1806701"/>
              <a:ext cx="976630" cy="1252855"/>
            </a:xfrm>
            <a:custGeom>
              <a:avLst/>
              <a:gdLst/>
              <a:ahLst/>
              <a:cxnLst/>
              <a:rect l="l" t="t" r="r" b="b"/>
              <a:pathLst>
                <a:path w="976629" h="1252855">
                  <a:moveTo>
                    <a:pt x="0" y="0"/>
                  </a:moveTo>
                  <a:lnTo>
                    <a:pt x="253" y="1252601"/>
                  </a:lnTo>
                  <a:lnTo>
                    <a:pt x="976376" y="1008253"/>
                  </a:lnTo>
                  <a:lnTo>
                    <a:pt x="976249" y="24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0618" y="1806701"/>
              <a:ext cx="976630" cy="1252855"/>
            </a:xfrm>
            <a:custGeom>
              <a:avLst/>
              <a:gdLst/>
              <a:ahLst/>
              <a:cxnLst/>
              <a:rect l="l" t="t" r="r" b="b"/>
              <a:pathLst>
                <a:path w="976629" h="1252855">
                  <a:moveTo>
                    <a:pt x="0" y="0"/>
                  </a:moveTo>
                  <a:lnTo>
                    <a:pt x="976249" y="243840"/>
                  </a:lnTo>
                  <a:lnTo>
                    <a:pt x="976376" y="1008253"/>
                  </a:lnTo>
                  <a:lnTo>
                    <a:pt x="253" y="12526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222908" y="3077464"/>
            <a:ext cx="7721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3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5102" y="2786481"/>
            <a:ext cx="1540933" cy="100093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Target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label:</a:t>
            </a:r>
            <a:endParaRPr sz="2133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2133" dirty="0">
                <a:latin typeface="Arial MT"/>
                <a:cs typeface="Arial MT"/>
              </a:rPr>
              <a:t>cat: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spc="-33" dirty="0">
                <a:latin typeface="Arial MT"/>
                <a:cs typeface="Arial MT"/>
              </a:rPr>
              <a:t>0.4</a:t>
            </a:r>
            <a:endParaRPr sz="2133">
              <a:latin typeface="Arial MT"/>
              <a:cs typeface="Arial MT"/>
            </a:endParaRPr>
          </a:p>
          <a:p>
            <a:pPr marL="16933"/>
            <a:r>
              <a:rPr sz="2133" dirty="0">
                <a:latin typeface="Arial MT"/>
                <a:cs typeface="Arial MT"/>
              </a:rPr>
              <a:t>dog:</a:t>
            </a:r>
            <a:r>
              <a:rPr sz="2133" spc="-33" dirty="0">
                <a:latin typeface="Arial MT"/>
                <a:cs typeface="Arial MT"/>
              </a:rPr>
              <a:t> 0.6</a:t>
            </a:r>
            <a:endParaRPr sz="2133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1488" y="121434"/>
            <a:ext cx="2749869" cy="169807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129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735232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8" y="2861150"/>
            <a:ext cx="310303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Transfer</a:t>
            </a:r>
            <a:r>
              <a:rPr sz="3200" spc="-33" dirty="0"/>
              <a:t> </a:t>
            </a:r>
            <a:r>
              <a:rPr sz="3200" spc="-13" dirty="0">
                <a:solidFill>
                  <a:srgbClr val="002060"/>
                </a:solidFill>
              </a:rPr>
              <a:t>learning</a:t>
            </a: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130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3682969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6149" y="2166171"/>
            <a:ext cx="8553873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You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need</a:t>
            </a:r>
            <a:r>
              <a:rPr sz="4000" spc="-40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a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lot</a:t>
            </a:r>
            <a:r>
              <a:rPr sz="4000" spc="-2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of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a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data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if</a:t>
            </a:r>
            <a:r>
              <a:rPr sz="4000" spc="-13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you</a:t>
            </a:r>
            <a:r>
              <a:rPr sz="4000" spc="-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want</a:t>
            </a:r>
            <a:r>
              <a:rPr sz="4000" spc="-33" dirty="0">
                <a:solidFill>
                  <a:srgbClr val="002060"/>
                </a:solidFill>
              </a:rPr>
              <a:t> to </a:t>
            </a:r>
            <a:r>
              <a:rPr sz="4000" dirty="0">
                <a:solidFill>
                  <a:srgbClr val="002060"/>
                </a:solidFill>
              </a:rPr>
              <a:t>train/use</a:t>
            </a:r>
            <a:r>
              <a:rPr sz="4000" spc="-80" dirty="0">
                <a:solidFill>
                  <a:srgbClr val="002060"/>
                </a:solidFill>
              </a:rPr>
              <a:t> </a:t>
            </a:r>
            <a:r>
              <a:rPr sz="4000" spc="-13" dirty="0">
                <a:solidFill>
                  <a:srgbClr val="002060"/>
                </a:solidFill>
              </a:rPr>
              <a:t>CNNs?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2462" y="6387970"/>
            <a:ext cx="7543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131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2167921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37" y="260189"/>
            <a:ext cx="527558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Transfer</a:t>
            </a:r>
            <a:r>
              <a:rPr sz="3200" spc="-100" dirty="0"/>
              <a:t> </a:t>
            </a:r>
            <a:r>
              <a:rPr sz="3200" dirty="0"/>
              <a:t>Learning</a:t>
            </a:r>
            <a:r>
              <a:rPr sz="3200" spc="-67" dirty="0"/>
              <a:t> </a:t>
            </a:r>
            <a:r>
              <a:rPr sz="3200" dirty="0"/>
              <a:t>with</a:t>
            </a:r>
            <a:r>
              <a:rPr sz="3200" spc="-80" dirty="0"/>
              <a:t> </a:t>
            </a:r>
            <a:r>
              <a:rPr sz="3200" spc="-27" dirty="0"/>
              <a:t>CNNs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5" name="object 15"/>
          <p:cNvSpPr txBox="1"/>
          <p:nvPr/>
        </p:nvSpPr>
        <p:spPr>
          <a:xfrm>
            <a:off x="8844957" y="6445273"/>
            <a:ext cx="685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132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601" y="5887721"/>
            <a:ext cx="989753" cy="171907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95479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9901" y="511911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9901" y="4363213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9901" y="3607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9901" y="2845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9901" y="2085341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9901" y="1325372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45600" y="844635"/>
            <a:ext cx="22182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1.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Train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on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Imagenet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161" y="102955"/>
            <a:ext cx="3016673" cy="73406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933" dirty="0">
                <a:latin typeface="Arial MT"/>
                <a:cs typeface="Arial MT"/>
              </a:rPr>
              <a:t>Donahue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al,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“DeCAF: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</a:t>
            </a:r>
            <a:r>
              <a:rPr sz="933" spc="-3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Deep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Convolutional</a:t>
            </a:r>
            <a:r>
              <a:rPr sz="933" spc="-13" dirty="0">
                <a:latin typeface="Arial MT"/>
                <a:cs typeface="Arial MT"/>
              </a:rPr>
              <a:t> Activation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</a:t>
            </a:r>
            <a:r>
              <a:rPr sz="933" spc="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Generic Visual</a:t>
            </a:r>
            <a:r>
              <a:rPr sz="933" spc="-4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Recognition”,</a:t>
            </a:r>
            <a:r>
              <a:rPr sz="933" dirty="0">
                <a:latin typeface="Arial MT"/>
                <a:cs typeface="Arial MT"/>
              </a:rPr>
              <a:t> ICML</a:t>
            </a:r>
            <a:r>
              <a:rPr sz="933" spc="20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Razavian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 al,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“CNN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Features</a:t>
            </a:r>
            <a:r>
              <a:rPr sz="933" spc="13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Off-the-</a:t>
            </a:r>
            <a:r>
              <a:rPr sz="933" dirty="0">
                <a:latin typeface="Arial MT"/>
                <a:cs typeface="Arial MT"/>
              </a:rPr>
              <a:t>Shelf:</a:t>
            </a:r>
            <a:r>
              <a:rPr sz="933" spc="60" dirty="0">
                <a:latin typeface="Arial MT"/>
                <a:cs typeface="Arial MT"/>
              </a:rPr>
              <a:t> </a:t>
            </a:r>
            <a:r>
              <a:rPr sz="933" spc="-33" dirty="0">
                <a:latin typeface="Arial MT"/>
                <a:cs typeface="Arial MT"/>
              </a:rPr>
              <a:t>An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Astounding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Baseline</a:t>
            </a:r>
            <a:r>
              <a:rPr sz="933" spc="-4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Recognition”, CVPR</a:t>
            </a:r>
            <a:r>
              <a:rPr sz="933" spc="-6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Workshops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endParaRPr sz="9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150610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37" y="260189"/>
            <a:ext cx="527558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Transfer</a:t>
            </a:r>
            <a:r>
              <a:rPr sz="3200" spc="-100" dirty="0"/>
              <a:t> </a:t>
            </a:r>
            <a:r>
              <a:rPr sz="3200" dirty="0"/>
              <a:t>Learning</a:t>
            </a:r>
            <a:r>
              <a:rPr sz="3200" spc="-67" dirty="0"/>
              <a:t> </a:t>
            </a:r>
            <a:r>
              <a:rPr sz="3200" dirty="0"/>
              <a:t>with</a:t>
            </a:r>
            <a:r>
              <a:rPr sz="3200" spc="-80" dirty="0"/>
              <a:t> </a:t>
            </a:r>
            <a:r>
              <a:rPr sz="3200" spc="-27" dirty="0"/>
              <a:t>CNNs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82601" y="5887721"/>
            <a:ext cx="989753" cy="171907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95479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9901" y="511911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9901" y="4363213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9901" y="3607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9901" y="2845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9901" y="2085341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9901" y="1325372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45600" y="844635"/>
            <a:ext cx="22182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1.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Train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on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Imagenet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4744" y="5895847"/>
            <a:ext cx="989753" cy="171051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 marL="295479">
              <a:spcBef>
                <a:spcPts val="53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162044" y="5127245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162044" y="4371340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162044" y="361543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62044" y="2851404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2044" y="2091437"/>
          <a:ext cx="989753" cy="646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33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066539" y="1296923"/>
          <a:ext cx="1181099" cy="68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4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472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3735323" y="867833"/>
            <a:ext cx="302429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2.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Small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Dataset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(C</a:t>
            </a:r>
            <a:r>
              <a:rPr sz="1867" spc="-13" dirty="0">
                <a:latin typeface="Arial MT"/>
                <a:cs typeface="Arial MT"/>
              </a:rPr>
              <a:t> classes)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9831" y="1435608"/>
            <a:ext cx="448733" cy="4428913"/>
            <a:chOff x="3944873" y="1076705"/>
            <a:chExt cx="336550" cy="3321685"/>
          </a:xfrm>
        </p:grpSpPr>
        <p:sp>
          <p:nvSpPr>
            <p:cNvPr id="20" name="object 20"/>
            <p:cNvSpPr/>
            <p:nvPr/>
          </p:nvSpPr>
          <p:spPr>
            <a:xfrm>
              <a:off x="3944873" y="1076705"/>
              <a:ext cx="336550" cy="194945"/>
            </a:xfrm>
            <a:custGeom>
              <a:avLst/>
              <a:gdLst/>
              <a:ahLst/>
              <a:cxnLst/>
              <a:rect l="l" t="t" r="r" b="b"/>
              <a:pathLst>
                <a:path w="336550" h="194944">
                  <a:moveTo>
                    <a:pt x="71103" y="29071"/>
                  </a:moveTo>
                  <a:lnTo>
                    <a:pt x="61740" y="45728"/>
                  </a:lnTo>
                  <a:lnTo>
                    <a:pt x="326771" y="194945"/>
                  </a:lnTo>
                  <a:lnTo>
                    <a:pt x="336168" y="178308"/>
                  </a:lnTo>
                  <a:lnTo>
                    <a:pt x="71103" y="29071"/>
                  </a:lnTo>
                  <a:close/>
                </a:path>
                <a:path w="336550" h="194944">
                  <a:moveTo>
                    <a:pt x="0" y="0"/>
                  </a:moveTo>
                  <a:lnTo>
                    <a:pt x="47751" y="70612"/>
                  </a:lnTo>
                  <a:lnTo>
                    <a:pt x="61740" y="45728"/>
                  </a:lnTo>
                  <a:lnTo>
                    <a:pt x="50673" y="39497"/>
                  </a:lnTo>
                  <a:lnTo>
                    <a:pt x="60071" y="22860"/>
                  </a:lnTo>
                  <a:lnTo>
                    <a:pt x="74595" y="22860"/>
                  </a:lnTo>
                  <a:lnTo>
                    <a:pt x="85089" y="4191"/>
                  </a:lnTo>
                  <a:lnTo>
                    <a:pt x="0" y="0"/>
                  </a:lnTo>
                  <a:close/>
                </a:path>
                <a:path w="336550" h="194944">
                  <a:moveTo>
                    <a:pt x="60071" y="22860"/>
                  </a:moveTo>
                  <a:lnTo>
                    <a:pt x="50673" y="39497"/>
                  </a:lnTo>
                  <a:lnTo>
                    <a:pt x="61740" y="45728"/>
                  </a:lnTo>
                  <a:lnTo>
                    <a:pt x="71103" y="29071"/>
                  </a:lnTo>
                  <a:lnTo>
                    <a:pt x="60071" y="22860"/>
                  </a:lnTo>
                  <a:close/>
                </a:path>
                <a:path w="336550" h="194944">
                  <a:moveTo>
                    <a:pt x="74595" y="22860"/>
                  </a:moveTo>
                  <a:lnTo>
                    <a:pt x="60071" y="22860"/>
                  </a:lnTo>
                  <a:lnTo>
                    <a:pt x="71103" y="29071"/>
                  </a:lnTo>
                  <a:lnTo>
                    <a:pt x="74595" y="228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93641" y="1203197"/>
              <a:ext cx="224154" cy="3185160"/>
            </a:xfrm>
            <a:custGeom>
              <a:avLst/>
              <a:gdLst/>
              <a:ahLst/>
              <a:cxnLst/>
              <a:rect l="l" t="t" r="r" b="b"/>
              <a:pathLst>
                <a:path w="224154" h="3185160">
                  <a:moveTo>
                    <a:pt x="0" y="0"/>
                  </a:moveTo>
                  <a:lnTo>
                    <a:pt x="56529" y="34741"/>
                  </a:lnTo>
                  <a:lnTo>
                    <a:pt x="79200" y="74533"/>
                  </a:lnTo>
                  <a:lnTo>
                    <a:pt x="96717" y="126040"/>
                  </a:lnTo>
                  <a:lnTo>
                    <a:pt x="108011" y="186839"/>
                  </a:lnTo>
                  <a:lnTo>
                    <a:pt x="112013" y="254507"/>
                  </a:lnTo>
                  <a:lnTo>
                    <a:pt x="112013" y="1338071"/>
                  </a:lnTo>
                  <a:lnTo>
                    <a:pt x="116016" y="1405740"/>
                  </a:lnTo>
                  <a:lnTo>
                    <a:pt x="127310" y="1466539"/>
                  </a:lnTo>
                  <a:lnTo>
                    <a:pt x="144827" y="1518046"/>
                  </a:lnTo>
                  <a:lnTo>
                    <a:pt x="167498" y="1557838"/>
                  </a:lnTo>
                  <a:lnTo>
                    <a:pt x="224028" y="1592579"/>
                  </a:lnTo>
                  <a:lnTo>
                    <a:pt x="194255" y="1601669"/>
                  </a:lnTo>
                  <a:lnTo>
                    <a:pt x="144827" y="1667113"/>
                  </a:lnTo>
                  <a:lnTo>
                    <a:pt x="127310" y="1718620"/>
                  </a:lnTo>
                  <a:lnTo>
                    <a:pt x="116016" y="1779419"/>
                  </a:lnTo>
                  <a:lnTo>
                    <a:pt x="112013" y="1847088"/>
                  </a:lnTo>
                  <a:lnTo>
                    <a:pt x="112013" y="2930664"/>
                  </a:lnTo>
                  <a:lnTo>
                    <a:pt x="108011" y="2998318"/>
                  </a:lnTo>
                  <a:lnTo>
                    <a:pt x="96717" y="3059112"/>
                  </a:lnTo>
                  <a:lnTo>
                    <a:pt x="79200" y="3110618"/>
                  </a:lnTo>
                  <a:lnTo>
                    <a:pt x="56529" y="3150413"/>
                  </a:lnTo>
                  <a:lnTo>
                    <a:pt x="29772" y="3176068"/>
                  </a:lnTo>
                  <a:lnTo>
                    <a:pt x="0" y="318516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01868" y="3570733"/>
            <a:ext cx="1417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Freeze</a:t>
            </a:r>
            <a:r>
              <a:rPr sz="18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 MT"/>
                <a:cs typeface="Arial MT"/>
              </a:rPr>
              <a:t>these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28" name="object 28"/>
          <p:cNvSpPr txBox="1"/>
          <p:nvPr/>
        </p:nvSpPr>
        <p:spPr>
          <a:xfrm>
            <a:off x="8844957" y="6445273"/>
            <a:ext cx="685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27530" y="1583943"/>
            <a:ext cx="139107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Reinitialize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this</a:t>
            </a:r>
            <a:r>
              <a:rPr sz="18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53161" y="102955"/>
            <a:ext cx="3016673" cy="73406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933" dirty="0">
                <a:latin typeface="Arial MT"/>
                <a:cs typeface="Arial MT"/>
              </a:rPr>
              <a:t>Donahue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al,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“DeCAF: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</a:t>
            </a:r>
            <a:r>
              <a:rPr sz="933" spc="-3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Deep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Convolutional</a:t>
            </a:r>
            <a:r>
              <a:rPr sz="933" spc="-13" dirty="0">
                <a:latin typeface="Arial MT"/>
                <a:cs typeface="Arial MT"/>
              </a:rPr>
              <a:t> Activation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</a:t>
            </a:r>
            <a:r>
              <a:rPr sz="933" spc="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Generic Visual</a:t>
            </a:r>
            <a:r>
              <a:rPr sz="933" spc="-4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Recognition”,</a:t>
            </a:r>
            <a:r>
              <a:rPr sz="933" dirty="0">
                <a:latin typeface="Arial MT"/>
                <a:cs typeface="Arial MT"/>
              </a:rPr>
              <a:t> ICML</a:t>
            </a:r>
            <a:r>
              <a:rPr sz="933" spc="20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Razavian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 al,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“CNN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Features</a:t>
            </a:r>
            <a:r>
              <a:rPr sz="933" spc="13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Off-the-</a:t>
            </a:r>
            <a:r>
              <a:rPr sz="933" dirty="0">
                <a:latin typeface="Arial MT"/>
                <a:cs typeface="Arial MT"/>
              </a:rPr>
              <a:t>Shelf:</a:t>
            </a:r>
            <a:r>
              <a:rPr sz="933" spc="60" dirty="0">
                <a:latin typeface="Arial MT"/>
                <a:cs typeface="Arial MT"/>
              </a:rPr>
              <a:t> </a:t>
            </a:r>
            <a:r>
              <a:rPr sz="933" spc="-33" dirty="0">
                <a:latin typeface="Arial MT"/>
                <a:cs typeface="Arial MT"/>
              </a:rPr>
              <a:t>An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Astounding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Baseline</a:t>
            </a:r>
            <a:r>
              <a:rPr sz="933" spc="-4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Recognition”, CVPR</a:t>
            </a:r>
            <a:r>
              <a:rPr sz="933" spc="-6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Workshops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endParaRPr sz="9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04246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63303" y="2053674"/>
            <a:ext cx="4091940" cy="3345180"/>
            <a:chOff x="5822477" y="1540255"/>
            <a:chExt cx="3068955" cy="2508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2477" y="2201930"/>
              <a:ext cx="3068672" cy="18469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08189" y="1540255"/>
              <a:ext cx="765175" cy="1327150"/>
            </a:xfrm>
            <a:custGeom>
              <a:avLst/>
              <a:gdLst/>
              <a:ahLst/>
              <a:cxnLst/>
              <a:rect l="l" t="t" r="r" b="b"/>
              <a:pathLst>
                <a:path w="765175" h="1327150">
                  <a:moveTo>
                    <a:pt x="764667" y="979932"/>
                  </a:moveTo>
                  <a:lnTo>
                    <a:pt x="755840" y="935609"/>
                  </a:lnTo>
                  <a:lnTo>
                    <a:pt x="748030" y="896366"/>
                  </a:lnTo>
                  <a:lnTo>
                    <a:pt x="725487" y="913866"/>
                  </a:lnTo>
                  <a:lnTo>
                    <a:pt x="17018" y="0"/>
                  </a:lnTo>
                  <a:lnTo>
                    <a:pt x="9525" y="5842"/>
                  </a:lnTo>
                  <a:lnTo>
                    <a:pt x="0" y="6731"/>
                  </a:lnTo>
                  <a:lnTo>
                    <a:pt x="124206" y="1252156"/>
                  </a:lnTo>
                  <a:lnTo>
                    <a:pt x="95758" y="1255014"/>
                  </a:lnTo>
                  <a:lnTo>
                    <a:pt x="141224" y="1327023"/>
                  </a:lnTo>
                  <a:lnTo>
                    <a:pt x="164934" y="1264793"/>
                  </a:lnTo>
                  <a:lnTo>
                    <a:pt x="171577" y="1247394"/>
                  </a:lnTo>
                  <a:lnTo>
                    <a:pt x="143129" y="1250264"/>
                  </a:lnTo>
                  <a:lnTo>
                    <a:pt x="22326" y="37871"/>
                  </a:lnTo>
                  <a:lnTo>
                    <a:pt x="710399" y="925576"/>
                  </a:lnTo>
                  <a:lnTo>
                    <a:pt x="687832" y="943102"/>
                  </a:lnTo>
                  <a:lnTo>
                    <a:pt x="764667" y="9799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137" y="260189"/>
            <a:ext cx="527558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Transfer</a:t>
            </a:r>
            <a:r>
              <a:rPr sz="3200" spc="-100" dirty="0"/>
              <a:t> </a:t>
            </a:r>
            <a:r>
              <a:rPr sz="3200" dirty="0"/>
              <a:t>Learning</a:t>
            </a:r>
            <a:r>
              <a:rPr sz="3200" spc="-67" dirty="0"/>
              <a:t> </a:t>
            </a:r>
            <a:r>
              <a:rPr sz="3200" dirty="0"/>
              <a:t>with</a:t>
            </a:r>
            <a:r>
              <a:rPr sz="3200" spc="-80" dirty="0"/>
              <a:t> </a:t>
            </a:r>
            <a:r>
              <a:rPr sz="3200" spc="-27" dirty="0"/>
              <a:t>CNNs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82601" y="5887721"/>
            <a:ext cx="989753" cy="171907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95479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9901" y="511911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9901" y="4363213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9901" y="3607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9901" y="2845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9901" y="2085341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69901" y="1325372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45600" y="844635"/>
            <a:ext cx="22182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1.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Train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on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Imagenet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74744" y="5895847"/>
            <a:ext cx="989753" cy="171051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 marL="295479">
              <a:spcBef>
                <a:spcPts val="53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62044" y="5127245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2044" y="4371340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162044" y="361543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162044" y="2851404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162044" y="2091437"/>
          <a:ext cx="989753" cy="646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33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066539" y="1296923"/>
          <a:ext cx="1181099" cy="68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4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472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3735323" y="867833"/>
            <a:ext cx="302429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2.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Small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Dataset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(C</a:t>
            </a:r>
            <a:r>
              <a:rPr sz="1867" spc="-13" dirty="0">
                <a:latin typeface="Arial MT"/>
                <a:cs typeface="Arial MT"/>
              </a:rPr>
              <a:t> classes)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59831" y="1435608"/>
            <a:ext cx="448733" cy="4428913"/>
            <a:chOff x="3944873" y="1076705"/>
            <a:chExt cx="336550" cy="3321685"/>
          </a:xfrm>
        </p:grpSpPr>
        <p:sp>
          <p:nvSpPr>
            <p:cNvPr id="23" name="object 23"/>
            <p:cNvSpPr/>
            <p:nvPr/>
          </p:nvSpPr>
          <p:spPr>
            <a:xfrm>
              <a:off x="3944873" y="1076705"/>
              <a:ext cx="336550" cy="194945"/>
            </a:xfrm>
            <a:custGeom>
              <a:avLst/>
              <a:gdLst/>
              <a:ahLst/>
              <a:cxnLst/>
              <a:rect l="l" t="t" r="r" b="b"/>
              <a:pathLst>
                <a:path w="336550" h="194944">
                  <a:moveTo>
                    <a:pt x="71103" y="29071"/>
                  </a:moveTo>
                  <a:lnTo>
                    <a:pt x="61740" y="45728"/>
                  </a:lnTo>
                  <a:lnTo>
                    <a:pt x="326771" y="194945"/>
                  </a:lnTo>
                  <a:lnTo>
                    <a:pt x="336168" y="178308"/>
                  </a:lnTo>
                  <a:lnTo>
                    <a:pt x="71103" y="29071"/>
                  </a:lnTo>
                  <a:close/>
                </a:path>
                <a:path w="336550" h="194944">
                  <a:moveTo>
                    <a:pt x="0" y="0"/>
                  </a:moveTo>
                  <a:lnTo>
                    <a:pt x="47751" y="70612"/>
                  </a:lnTo>
                  <a:lnTo>
                    <a:pt x="61740" y="45728"/>
                  </a:lnTo>
                  <a:lnTo>
                    <a:pt x="50673" y="39497"/>
                  </a:lnTo>
                  <a:lnTo>
                    <a:pt x="60071" y="22860"/>
                  </a:lnTo>
                  <a:lnTo>
                    <a:pt x="74595" y="22860"/>
                  </a:lnTo>
                  <a:lnTo>
                    <a:pt x="85089" y="4191"/>
                  </a:lnTo>
                  <a:lnTo>
                    <a:pt x="0" y="0"/>
                  </a:lnTo>
                  <a:close/>
                </a:path>
                <a:path w="336550" h="194944">
                  <a:moveTo>
                    <a:pt x="60071" y="22860"/>
                  </a:moveTo>
                  <a:lnTo>
                    <a:pt x="50673" y="39497"/>
                  </a:lnTo>
                  <a:lnTo>
                    <a:pt x="61740" y="45728"/>
                  </a:lnTo>
                  <a:lnTo>
                    <a:pt x="71103" y="29071"/>
                  </a:lnTo>
                  <a:lnTo>
                    <a:pt x="60071" y="22860"/>
                  </a:lnTo>
                  <a:close/>
                </a:path>
                <a:path w="336550" h="194944">
                  <a:moveTo>
                    <a:pt x="74595" y="22860"/>
                  </a:moveTo>
                  <a:lnTo>
                    <a:pt x="60071" y="22860"/>
                  </a:lnTo>
                  <a:lnTo>
                    <a:pt x="71103" y="29071"/>
                  </a:lnTo>
                  <a:lnTo>
                    <a:pt x="74595" y="228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93641" y="1203197"/>
              <a:ext cx="224154" cy="3185160"/>
            </a:xfrm>
            <a:custGeom>
              <a:avLst/>
              <a:gdLst/>
              <a:ahLst/>
              <a:cxnLst/>
              <a:rect l="l" t="t" r="r" b="b"/>
              <a:pathLst>
                <a:path w="224154" h="3185160">
                  <a:moveTo>
                    <a:pt x="0" y="0"/>
                  </a:moveTo>
                  <a:lnTo>
                    <a:pt x="56529" y="34741"/>
                  </a:lnTo>
                  <a:lnTo>
                    <a:pt x="79200" y="74533"/>
                  </a:lnTo>
                  <a:lnTo>
                    <a:pt x="96717" y="126040"/>
                  </a:lnTo>
                  <a:lnTo>
                    <a:pt x="108011" y="186839"/>
                  </a:lnTo>
                  <a:lnTo>
                    <a:pt x="112013" y="254507"/>
                  </a:lnTo>
                  <a:lnTo>
                    <a:pt x="112013" y="1338071"/>
                  </a:lnTo>
                  <a:lnTo>
                    <a:pt x="116016" y="1405740"/>
                  </a:lnTo>
                  <a:lnTo>
                    <a:pt x="127310" y="1466539"/>
                  </a:lnTo>
                  <a:lnTo>
                    <a:pt x="144827" y="1518046"/>
                  </a:lnTo>
                  <a:lnTo>
                    <a:pt x="167498" y="1557838"/>
                  </a:lnTo>
                  <a:lnTo>
                    <a:pt x="224028" y="1592579"/>
                  </a:lnTo>
                  <a:lnTo>
                    <a:pt x="194255" y="1601669"/>
                  </a:lnTo>
                  <a:lnTo>
                    <a:pt x="144827" y="1667113"/>
                  </a:lnTo>
                  <a:lnTo>
                    <a:pt x="127310" y="1718620"/>
                  </a:lnTo>
                  <a:lnTo>
                    <a:pt x="116016" y="1779419"/>
                  </a:lnTo>
                  <a:lnTo>
                    <a:pt x="112013" y="1847088"/>
                  </a:lnTo>
                  <a:lnTo>
                    <a:pt x="112013" y="2930664"/>
                  </a:lnTo>
                  <a:lnTo>
                    <a:pt x="108011" y="2998318"/>
                  </a:lnTo>
                  <a:lnTo>
                    <a:pt x="96717" y="3059112"/>
                  </a:lnTo>
                  <a:lnTo>
                    <a:pt x="79200" y="3110618"/>
                  </a:lnTo>
                  <a:lnTo>
                    <a:pt x="56529" y="3150413"/>
                  </a:lnTo>
                  <a:lnTo>
                    <a:pt x="29772" y="3176068"/>
                  </a:lnTo>
                  <a:lnTo>
                    <a:pt x="0" y="318516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01868" y="3570733"/>
            <a:ext cx="1417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Freeze</a:t>
            </a:r>
            <a:r>
              <a:rPr sz="18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 MT"/>
                <a:cs typeface="Arial MT"/>
              </a:rPr>
              <a:t>these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3" name="object 33"/>
          <p:cNvSpPr txBox="1"/>
          <p:nvPr/>
        </p:nvSpPr>
        <p:spPr>
          <a:xfrm>
            <a:off x="8844957" y="6445273"/>
            <a:ext cx="685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27530" y="1583943"/>
            <a:ext cx="139107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Reinitialize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this</a:t>
            </a:r>
            <a:r>
              <a:rPr sz="18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53161" y="102955"/>
            <a:ext cx="3016673" cy="73406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933" dirty="0">
                <a:latin typeface="Arial MT"/>
                <a:cs typeface="Arial MT"/>
              </a:rPr>
              <a:t>Donahue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al,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“DeCAF: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</a:t>
            </a:r>
            <a:r>
              <a:rPr sz="933" spc="-3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Deep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Convolutional</a:t>
            </a:r>
            <a:r>
              <a:rPr sz="933" spc="-13" dirty="0">
                <a:latin typeface="Arial MT"/>
                <a:cs typeface="Arial MT"/>
              </a:rPr>
              <a:t> Activation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</a:t>
            </a:r>
            <a:r>
              <a:rPr sz="933" spc="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Generic Visual</a:t>
            </a:r>
            <a:r>
              <a:rPr sz="933" spc="-4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Recognition”,</a:t>
            </a:r>
            <a:r>
              <a:rPr sz="933" dirty="0">
                <a:latin typeface="Arial MT"/>
                <a:cs typeface="Arial MT"/>
              </a:rPr>
              <a:t> ICML</a:t>
            </a:r>
            <a:r>
              <a:rPr sz="933" spc="20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Razavian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 al,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“CNN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Features</a:t>
            </a:r>
            <a:r>
              <a:rPr sz="933" spc="13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Off-the-</a:t>
            </a:r>
            <a:r>
              <a:rPr sz="933" dirty="0">
                <a:latin typeface="Arial MT"/>
                <a:cs typeface="Arial MT"/>
              </a:rPr>
              <a:t>Shelf:</a:t>
            </a:r>
            <a:r>
              <a:rPr sz="933" spc="60" dirty="0">
                <a:latin typeface="Arial MT"/>
                <a:cs typeface="Arial MT"/>
              </a:rPr>
              <a:t> </a:t>
            </a:r>
            <a:r>
              <a:rPr sz="933" spc="-33" dirty="0">
                <a:latin typeface="Arial MT"/>
                <a:cs typeface="Arial MT"/>
              </a:rPr>
              <a:t>An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Astounding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Baseline</a:t>
            </a:r>
            <a:r>
              <a:rPr sz="933" spc="-4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Recognition”, CVPR</a:t>
            </a:r>
            <a:r>
              <a:rPr sz="933" spc="-6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Workshops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46136" y="5535303"/>
            <a:ext cx="3723640" cy="30337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1235256" algn="l"/>
              </a:tabLst>
            </a:pP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Donahue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	et</a:t>
            </a: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al,</a:t>
            </a:r>
            <a:r>
              <a:rPr sz="933" spc="-27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“DeCAF:</a:t>
            </a:r>
            <a:r>
              <a:rPr sz="933" spc="-27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Deep</a:t>
            </a:r>
            <a:r>
              <a:rPr sz="933" spc="-27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Convolutional</a:t>
            </a:r>
            <a:r>
              <a:rPr sz="933" spc="-7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Activation</a:t>
            </a:r>
            <a:endParaRPr sz="933">
              <a:latin typeface="Arial MT"/>
              <a:cs typeface="Arial MT"/>
            </a:endParaRPr>
          </a:p>
          <a:p>
            <a:pPr marL="16933"/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Feature</a:t>
            </a:r>
            <a:r>
              <a:rPr sz="933" spc="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Generic</a:t>
            </a:r>
            <a:r>
              <a:rPr sz="933" spc="1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Visual</a:t>
            </a:r>
            <a:r>
              <a:rPr sz="933" spc="-3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spc="-13" dirty="0">
                <a:solidFill>
                  <a:srgbClr val="666666"/>
                </a:solidFill>
                <a:latin typeface="Arial MT"/>
                <a:cs typeface="Arial MT"/>
              </a:rPr>
              <a:t>Recognition”,</a:t>
            </a:r>
            <a:r>
              <a:rPr sz="933" spc="7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dirty="0">
                <a:solidFill>
                  <a:srgbClr val="666666"/>
                </a:solidFill>
                <a:latin typeface="Arial MT"/>
                <a:cs typeface="Arial MT"/>
              </a:rPr>
              <a:t>ICML</a:t>
            </a:r>
            <a:r>
              <a:rPr sz="933" spc="4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933" spc="-27" dirty="0">
                <a:solidFill>
                  <a:srgbClr val="666666"/>
                </a:solidFill>
                <a:latin typeface="Arial MT"/>
                <a:cs typeface="Arial MT"/>
              </a:rPr>
              <a:t>2014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96605" y="1681073"/>
            <a:ext cx="251714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Finetuned</a:t>
            </a:r>
            <a:r>
              <a:rPr sz="1867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sz="18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AlexNet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294270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110" y="264237"/>
            <a:ext cx="527473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Transfer</a:t>
            </a:r>
            <a:r>
              <a:rPr sz="3200" spc="-120" dirty="0"/>
              <a:t> </a:t>
            </a:r>
            <a:r>
              <a:rPr sz="3200" dirty="0"/>
              <a:t>Learning</a:t>
            </a:r>
            <a:r>
              <a:rPr sz="3200" spc="-100" dirty="0"/>
              <a:t> </a:t>
            </a:r>
            <a:r>
              <a:rPr sz="3200" dirty="0"/>
              <a:t>with</a:t>
            </a:r>
            <a:r>
              <a:rPr sz="3200" spc="-100" dirty="0"/>
              <a:t> </a:t>
            </a:r>
            <a:r>
              <a:rPr sz="3200" spc="-27" dirty="0"/>
              <a:t>CNNs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82601" y="5887721"/>
            <a:ext cx="989753" cy="171907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95479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9901" y="511911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9901" y="4363213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9901" y="3607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9901" y="2845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9901" y="2085341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9901" y="1325372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45600" y="844635"/>
            <a:ext cx="22182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1.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Train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on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Imagenet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4744" y="5895847"/>
            <a:ext cx="989753" cy="171051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 marL="295479">
              <a:spcBef>
                <a:spcPts val="53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162044" y="5127245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162044" y="4371340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162044" y="3615436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62044" y="2851404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2044" y="2091437"/>
          <a:ext cx="989753" cy="646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433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8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066539" y="1296923"/>
          <a:ext cx="1181099" cy="68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487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472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3735323" y="867833"/>
            <a:ext cx="302429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2.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Small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Dataset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(C</a:t>
            </a:r>
            <a:r>
              <a:rPr sz="1867" spc="-13" dirty="0">
                <a:latin typeface="Arial MT"/>
                <a:cs typeface="Arial MT"/>
              </a:rPr>
              <a:t> classes)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9831" y="1435608"/>
            <a:ext cx="448733" cy="4428913"/>
            <a:chOff x="3944873" y="1076705"/>
            <a:chExt cx="336550" cy="3321685"/>
          </a:xfrm>
        </p:grpSpPr>
        <p:sp>
          <p:nvSpPr>
            <p:cNvPr id="20" name="object 20"/>
            <p:cNvSpPr/>
            <p:nvPr/>
          </p:nvSpPr>
          <p:spPr>
            <a:xfrm>
              <a:off x="3944873" y="1076705"/>
              <a:ext cx="336550" cy="194945"/>
            </a:xfrm>
            <a:custGeom>
              <a:avLst/>
              <a:gdLst/>
              <a:ahLst/>
              <a:cxnLst/>
              <a:rect l="l" t="t" r="r" b="b"/>
              <a:pathLst>
                <a:path w="336550" h="194944">
                  <a:moveTo>
                    <a:pt x="71103" y="29071"/>
                  </a:moveTo>
                  <a:lnTo>
                    <a:pt x="61740" y="45728"/>
                  </a:lnTo>
                  <a:lnTo>
                    <a:pt x="326771" y="194945"/>
                  </a:lnTo>
                  <a:lnTo>
                    <a:pt x="336168" y="178308"/>
                  </a:lnTo>
                  <a:lnTo>
                    <a:pt x="71103" y="29071"/>
                  </a:lnTo>
                  <a:close/>
                </a:path>
                <a:path w="336550" h="194944">
                  <a:moveTo>
                    <a:pt x="0" y="0"/>
                  </a:moveTo>
                  <a:lnTo>
                    <a:pt x="47751" y="70612"/>
                  </a:lnTo>
                  <a:lnTo>
                    <a:pt x="61740" y="45728"/>
                  </a:lnTo>
                  <a:lnTo>
                    <a:pt x="50673" y="39497"/>
                  </a:lnTo>
                  <a:lnTo>
                    <a:pt x="60071" y="22860"/>
                  </a:lnTo>
                  <a:lnTo>
                    <a:pt x="74595" y="22860"/>
                  </a:lnTo>
                  <a:lnTo>
                    <a:pt x="85089" y="4191"/>
                  </a:lnTo>
                  <a:lnTo>
                    <a:pt x="0" y="0"/>
                  </a:lnTo>
                  <a:close/>
                </a:path>
                <a:path w="336550" h="194944">
                  <a:moveTo>
                    <a:pt x="60071" y="22860"/>
                  </a:moveTo>
                  <a:lnTo>
                    <a:pt x="50673" y="39497"/>
                  </a:lnTo>
                  <a:lnTo>
                    <a:pt x="61740" y="45728"/>
                  </a:lnTo>
                  <a:lnTo>
                    <a:pt x="71103" y="29071"/>
                  </a:lnTo>
                  <a:lnTo>
                    <a:pt x="60071" y="22860"/>
                  </a:lnTo>
                  <a:close/>
                </a:path>
                <a:path w="336550" h="194944">
                  <a:moveTo>
                    <a:pt x="74595" y="22860"/>
                  </a:moveTo>
                  <a:lnTo>
                    <a:pt x="60071" y="22860"/>
                  </a:lnTo>
                  <a:lnTo>
                    <a:pt x="71103" y="29071"/>
                  </a:lnTo>
                  <a:lnTo>
                    <a:pt x="74595" y="228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93641" y="1203197"/>
              <a:ext cx="224154" cy="3185160"/>
            </a:xfrm>
            <a:custGeom>
              <a:avLst/>
              <a:gdLst/>
              <a:ahLst/>
              <a:cxnLst/>
              <a:rect l="l" t="t" r="r" b="b"/>
              <a:pathLst>
                <a:path w="224154" h="3185160">
                  <a:moveTo>
                    <a:pt x="0" y="0"/>
                  </a:moveTo>
                  <a:lnTo>
                    <a:pt x="56529" y="34741"/>
                  </a:lnTo>
                  <a:lnTo>
                    <a:pt x="79200" y="74533"/>
                  </a:lnTo>
                  <a:lnTo>
                    <a:pt x="96717" y="126040"/>
                  </a:lnTo>
                  <a:lnTo>
                    <a:pt x="108011" y="186839"/>
                  </a:lnTo>
                  <a:lnTo>
                    <a:pt x="112013" y="254507"/>
                  </a:lnTo>
                  <a:lnTo>
                    <a:pt x="112013" y="1338071"/>
                  </a:lnTo>
                  <a:lnTo>
                    <a:pt x="116016" y="1405740"/>
                  </a:lnTo>
                  <a:lnTo>
                    <a:pt x="127310" y="1466539"/>
                  </a:lnTo>
                  <a:lnTo>
                    <a:pt x="144827" y="1518046"/>
                  </a:lnTo>
                  <a:lnTo>
                    <a:pt x="167498" y="1557838"/>
                  </a:lnTo>
                  <a:lnTo>
                    <a:pt x="224028" y="1592579"/>
                  </a:lnTo>
                  <a:lnTo>
                    <a:pt x="194255" y="1601669"/>
                  </a:lnTo>
                  <a:lnTo>
                    <a:pt x="144827" y="1667113"/>
                  </a:lnTo>
                  <a:lnTo>
                    <a:pt x="127310" y="1718620"/>
                  </a:lnTo>
                  <a:lnTo>
                    <a:pt x="116016" y="1779419"/>
                  </a:lnTo>
                  <a:lnTo>
                    <a:pt x="112013" y="1847088"/>
                  </a:lnTo>
                  <a:lnTo>
                    <a:pt x="112013" y="2930664"/>
                  </a:lnTo>
                  <a:lnTo>
                    <a:pt x="108011" y="2998318"/>
                  </a:lnTo>
                  <a:lnTo>
                    <a:pt x="96717" y="3059112"/>
                  </a:lnTo>
                  <a:lnTo>
                    <a:pt x="79200" y="3110618"/>
                  </a:lnTo>
                  <a:lnTo>
                    <a:pt x="56529" y="3150413"/>
                  </a:lnTo>
                  <a:lnTo>
                    <a:pt x="29772" y="3176068"/>
                  </a:lnTo>
                  <a:lnTo>
                    <a:pt x="0" y="318516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01868" y="3570733"/>
            <a:ext cx="1417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Freeze</a:t>
            </a:r>
            <a:r>
              <a:rPr sz="18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 MT"/>
                <a:cs typeface="Arial MT"/>
              </a:rPr>
              <a:t>these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27530" y="1583943"/>
            <a:ext cx="139107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Reinitialize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this</a:t>
            </a:r>
            <a:r>
              <a:rPr sz="18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8793" y="5889753"/>
            <a:ext cx="989753" cy="171907"/>
          </a:xfrm>
          <a:prstGeom prst="rect">
            <a:avLst/>
          </a:prstGeom>
          <a:solidFill>
            <a:srgbClr val="CFE1F3"/>
          </a:solidFill>
          <a:ln w="19050">
            <a:solidFill>
              <a:srgbClr val="3C85C5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96326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Image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356093" y="512114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8356093" y="4365245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356093" y="3609340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356093" y="2845308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MaxPool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  <a:spcBef>
                          <a:spcPts val="1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Conv-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512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8260587" y="1233932"/>
            <a:ext cx="1203959" cy="1525693"/>
            <a:chOff x="6195440" y="925449"/>
            <a:chExt cx="902969" cy="1144270"/>
          </a:xfrm>
        </p:grpSpPr>
        <p:sp>
          <p:nvSpPr>
            <p:cNvPr id="30" name="object 30"/>
            <p:cNvSpPr/>
            <p:nvPr/>
          </p:nvSpPr>
          <p:spPr>
            <a:xfrm>
              <a:off x="6204965" y="934974"/>
              <a:ext cx="883919" cy="612775"/>
            </a:xfrm>
            <a:custGeom>
              <a:avLst/>
              <a:gdLst/>
              <a:ahLst/>
              <a:cxnLst/>
              <a:rect l="l" t="t" r="r" b="b"/>
              <a:pathLst>
                <a:path w="883920" h="612775">
                  <a:moveTo>
                    <a:pt x="0" y="612648"/>
                  </a:moveTo>
                  <a:lnTo>
                    <a:pt x="883919" y="612648"/>
                  </a:lnTo>
                  <a:lnTo>
                    <a:pt x="883919" y="0"/>
                  </a:lnTo>
                  <a:lnTo>
                    <a:pt x="0" y="0"/>
                  </a:lnTo>
                  <a:lnTo>
                    <a:pt x="0" y="61264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276593" y="1921002"/>
              <a:ext cx="742315" cy="139065"/>
            </a:xfrm>
            <a:custGeom>
              <a:avLst/>
              <a:gdLst/>
              <a:ahLst/>
              <a:cxnLst/>
              <a:rect l="l" t="t" r="r" b="b"/>
              <a:pathLst>
                <a:path w="742315" h="139064">
                  <a:moveTo>
                    <a:pt x="0" y="138683"/>
                  </a:moveTo>
                  <a:lnTo>
                    <a:pt x="742188" y="138683"/>
                  </a:lnTo>
                  <a:lnTo>
                    <a:pt x="742188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ln w="1905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68793" y="2561335"/>
            <a:ext cx="989753" cy="171907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7620" rIns="0" bIns="0" rtlCol="0">
            <a:spAutoFit/>
          </a:bodyPr>
          <a:lstStyle/>
          <a:p>
            <a:pPr marL="187955">
              <a:spcBef>
                <a:spcPts val="60"/>
              </a:spcBef>
            </a:pPr>
            <a:r>
              <a:rPr sz="1067" b="1" spc="-13" dirty="0">
                <a:latin typeface="Arial"/>
                <a:cs typeface="Arial"/>
              </a:rPr>
              <a:t>Conv-</a:t>
            </a:r>
            <a:r>
              <a:rPr sz="1067" b="1" spc="-33" dirty="0">
                <a:latin typeface="Arial"/>
                <a:cs typeface="Arial"/>
              </a:rPr>
              <a:t>512</a:t>
            </a:r>
            <a:endParaRPr sz="10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68793" y="2329689"/>
            <a:ext cx="989753" cy="185420"/>
          </a:xfrm>
          <a:custGeom>
            <a:avLst/>
            <a:gdLst/>
            <a:ahLst/>
            <a:cxnLst/>
            <a:rect l="l" t="t" r="r" b="b"/>
            <a:pathLst>
              <a:path w="742315" h="139064">
                <a:moveTo>
                  <a:pt x="0" y="138684"/>
                </a:moveTo>
                <a:lnTo>
                  <a:pt x="742188" y="138684"/>
                </a:lnTo>
                <a:lnTo>
                  <a:pt x="74218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905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8368793" y="2329689"/>
            <a:ext cx="989753" cy="171051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6773" rIns="0" bIns="0" rtlCol="0">
            <a:spAutoFit/>
          </a:bodyPr>
          <a:lstStyle/>
          <a:p>
            <a:pPr marL="187955">
              <a:spcBef>
                <a:spcPts val="53"/>
              </a:spcBef>
            </a:pPr>
            <a:r>
              <a:rPr sz="1067" b="1" spc="-13" dirty="0">
                <a:latin typeface="Arial"/>
                <a:cs typeface="Arial"/>
              </a:rPr>
              <a:t>Conv-</a:t>
            </a:r>
            <a:r>
              <a:rPr sz="1067" b="1" spc="-33" dirty="0">
                <a:latin typeface="Arial"/>
                <a:cs typeface="Arial"/>
              </a:rPr>
              <a:t>512</a:t>
            </a:r>
            <a:endParaRPr sz="1067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68793" y="2098041"/>
            <a:ext cx="989753" cy="185420"/>
          </a:xfrm>
          <a:custGeom>
            <a:avLst/>
            <a:gdLst/>
            <a:ahLst/>
            <a:cxnLst/>
            <a:rect l="l" t="t" r="r" b="b"/>
            <a:pathLst>
              <a:path w="742315" h="139064">
                <a:moveTo>
                  <a:pt x="0" y="138684"/>
                </a:moveTo>
                <a:lnTo>
                  <a:pt x="742188" y="138684"/>
                </a:lnTo>
                <a:lnTo>
                  <a:pt x="742188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905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8368793" y="2098041"/>
            <a:ext cx="989753" cy="171051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6773" rIns="0" bIns="0" rtlCol="0">
            <a:spAutoFit/>
          </a:bodyPr>
          <a:lstStyle/>
          <a:p>
            <a:pPr marL="212508">
              <a:spcBef>
                <a:spcPts val="53"/>
              </a:spcBef>
            </a:pPr>
            <a:r>
              <a:rPr sz="1067" b="1" spc="-13" dirty="0">
                <a:latin typeface="Arial"/>
                <a:cs typeface="Arial"/>
              </a:rPr>
              <a:t>MaxPool</a:t>
            </a:r>
            <a:endParaRPr sz="1067">
              <a:latin typeface="Arial"/>
              <a:cs typeface="Arial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356093" y="1327404"/>
          <a:ext cx="989753" cy="644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  <a:spcBef>
                          <a:spcPts val="1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FC-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4096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7929879" y="102955"/>
            <a:ext cx="4040293" cy="107268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039681" marR="6773">
              <a:spcBef>
                <a:spcPts val="127"/>
              </a:spcBef>
            </a:pPr>
            <a:r>
              <a:rPr sz="933" dirty="0">
                <a:latin typeface="Arial MT"/>
                <a:cs typeface="Arial MT"/>
              </a:rPr>
              <a:t>Donahue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al,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“DeCAF: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</a:t>
            </a:r>
            <a:r>
              <a:rPr sz="933" spc="-33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Deep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Convolutional</a:t>
            </a:r>
            <a:r>
              <a:rPr sz="933" spc="-13" dirty="0">
                <a:latin typeface="Arial MT"/>
                <a:cs typeface="Arial MT"/>
              </a:rPr>
              <a:t> Activation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</a:t>
            </a:r>
            <a:r>
              <a:rPr sz="933" spc="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Generic Visual</a:t>
            </a:r>
            <a:r>
              <a:rPr sz="933" spc="-4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Recognition”,</a:t>
            </a:r>
            <a:r>
              <a:rPr sz="933" dirty="0">
                <a:latin typeface="Arial MT"/>
                <a:cs typeface="Arial MT"/>
              </a:rPr>
              <a:t> ICML</a:t>
            </a:r>
            <a:r>
              <a:rPr sz="933" spc="20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Razavian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et al,</a:t>
            </a:r>
            <a:r>
              <a:rPr sz="933" spc="-20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“CNN</a:t>
            </a:r>
            <a:r>
              <a:rPr sz="933" spc="-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Features</a:t>
            </a:r>
            <a:r>
              <a:rPr sz="933" spc="13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Off-the-</a:t>
            </a:r>
            <a:r>
              <a:rPr sz="933" dirty="0">
                <a:latin typeface="Arial MT"/>
                <a:cs typeface="Arial MT"/>
              </a:rPr>
              <a:t>Shelf:</a:t>
            </a:r>
            <a:r>
              <a:rPr sz="933" spc="60" dirty="0">
                <a:latin typeface="Arial MT"/>
                <a:cs typeface="Arial MT"/>
              </a:rPr>
              <a:t> </a:t>
            </a:r>
            <a:r>
              <a:rPr sz="933" spc="-33" dirty="0">
                <a:latin typeface="Arial MT"/>
                <a:cs typeface="Arial MT"/>
              </a:rPr>
              <a:t>An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Astounding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Baseline</a:t>
            </a:r>
            <a:r>
              <a:rPr sz="933" spc="-4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for</a:t>
            </a:r>
            <a:r>
              <a:rPr sz="933" spc="-27" dirty="0">
                <a:latin typeface="Arial MT"/>
                <a:cs typeface="Arial MT"/>
              </a:rPr>
              <a:t> </a:t>
            </a:r>
            <a:r>
              <a:rPr sz="933" dirty="0">
                <a:latin typeface="Arial MT"/>
                <a:cs typeface="Arial MT"/>
              </a:rPr>
              <a:t>Recognition”, CVPR</a:t>
            </a:r>
            <a:r>
              <a:rPr sz="933" spc="-60" dirty="0">
                <a:latin typeface="Arial MT"/>
                <a:cs typeface="Arial MT"/>
              </a:rPr>
              <a:t> </a:t>
            </a:r>
            <a:r>
              <a:rPr sz="933" spc="-13" dirty="0">
                <a:latin typeface="Arial MT"/>
                <a:cs typeface="Arial MT"/>
              </a:rPr>
              <a:t>Workshops</a:t>
            </a:r>
            <a:r>
              <a:rPr sz="933" spc="667" dirty="0">
                <a:latin typeface="Arial MT"/>
                <a:cs typeface="Arial MT"/>
              </a:rPr>
              <a:t> </a:t>
            </a:r>
            <a:r>
              <a:rPr sz="933" spc="-27" dirty="0">
                <a:latin typeface="Arial MT"/>
                <a:cs typeface="Arial MT"/>
              </a:rPr>
              <a:t>2014</a:t>
            </a:r>
            <a:endParaRPr sz="933">
              <a:latin typeface="Arial MT"/>
              <a:cs typeface="Arial MT"/>
            </a:endParaRPr>
          </a:p>
          <a:p>
            <a:pPr marL="16933">
              <a:spcBef>
                <a:spcPts val="387"/>
              </a:spcBef>
            </a:pPr>
            <a:r>
              <a:rPr sz="1867" dirty="0">
                <a:latin typeface="Arial MT"/>
                <a:cs typeface="Arial MT"/>
              </a:rPr>
              <a:t>3.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Bigger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dataset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451848" y="1604263"/>
            <a:ext cx="613833" cy="4253653"/>
            <a:chOff x="7088885" y="1203197"/>
            <a:chExt cx="460375" cy="3190240"/>
          </a:xfrm>
        </p:grpSpPr>
        <p:sp>
          <p:nvSpPr>
            <p:cNvPr id="40" name="object 40"/>
            <p:cNvSpPr/>
            <p:nvPr/>
          </p:nvSpPr>
          <p:spPr>
            <a:xfrm>
              <a:off x="7088885" y="1203197"/>
              <a:ext cx="460375" cy="76200"/>
            </a:xfrm>
            <a:custGeom>
              <a:avLst/>
              <a:gdLst/>
              <a:ahLst/>
              <a:cxnLst/>
              <a:rect l="l" t="t" r="r" b="b"/>
              <a:pathLst>
                <a:path w="4603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460375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460375" h="76200">
                  <a:moveTo>
                    <a:pt x="459867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459867" y="47625"/>
                  </a:lnTo>
                  <a:lnTo>
                    <a:pt x="459867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137653" y="1573529"/>
              <a:ext cx="226060" cy="2810510"/>
            </a:xfrm>
            <a:custGeom>
              <a:avLst/>
              <a:gdLst/>
              <a:ahLst/>
              <a:cxnLst/>
              <a:rect l="l" t="t" r="r" b="b"/>
              <a:pathLst>
                <a:path w="226059" h="2810510">
                  <a:moveTo>
                    <a:pt x="0" y="0"/>
                  </a:moveTo>
                  <a:lnTo>
                    <a:pt x="56895" y="34976"/>
                  </a:lnTo>
                  <a:lnTo>
                    <a:pt x="79724" y="75041"/>
                  </a:lnTo>
                  <a:lnTo>
                    <a:pt x="97366" y="126905"/>
                  </a:lnTo>
                  <a:lnTo>
                    <a:pt x="108743" y="188133"/>
                  </a:lnTo>
                  <a:lnTo>
                    <a:pt x="112775" y="256286"/>
                  </a:lnTo>
                  <a:lnTo>
                    <a:pt x="112775" y="1148842"/>
                  </a:lnTo>
                  <a:lnTo>
                    <a:pt x="116808" y="1216994"/>
                  </a:lnTo>
                  <a:lnTo>
                    <a:pt x="128185" y="1278222"/>
                  </a:lnTo>
                  <a:lnTo>
                    <a:pt x="145827" y="1330086"/>
                  </a:lnTo>
                  <a:lnTo>
                    <a:pt x="168656" y="1370151"/>
                  </a:lnTo>
                  <a:lnTo>
                    <a:pt x="225551" y="1405128"/>
                  </a:lnTo>
                  <a:lnTo>
                    <a:pt x="195590" y="1414278"/>
                  </a:lnTo>
                  <a:lnTo>
                    <a:pt x="145827" y="1480169"/>
                  </a:lnTo>
                  <a:lnTo>
                    <a:pt x="128185" y="1532033"/>
                  </a:lnTo>
                  <a:lnTo>
                    <a:pt x="116808" y="1593261"/>
                  </a:lnTo>
                  <a:lnTo>
                    <a:pt x="112775" y="1661414"/>
                  </a:lnTo>
                  <a:lnTo>
                    <a:pt x="112775" y="2554033"/>
                  </a:lnTo>
                  <a:lnTo>
                    <a:pt x="108743" y="2622146"/>
                  </a:lnTo>
                  <a:lnTo>
                    <a:pt x="97366" y="2683351"/>
                  </a:lnTo>
                  <a:lnTo>
                    <a:pt x="79724" y="2735208"/>
                  </a:lnTo>
                  <a:lnTo>
                    <a:pt x="56895" y="2775273"/>
                  </a:lnTo>
                  <a:lnTo>
                    <a:pt x="29961" y="2801103"/>
                  </a:lnTo>
                  <a:lnTo>
                    <a:pt x="0" y="2810256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921918" y="3816604"/>
            <a:ext cx="2059940" cy="215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1597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Arial MT"/>
                <a:cs typeface="Arial MT"/>
              </a:rPr>
              <a:t>Freeze</a:t>
            </a:r>
            <a:r>
              <a:rPr sz="18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0000FF"/>
                </a:solidFill>
                <a:latin typeface="Arial MT"/>
                <a:cs typeface="Arial MT"/>
              </a:rPr>
              <a:t>these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967"/>
              </a:spcBef>
            </a:pPr>
            <a:endParaRPr sz="1867">
              <a:latin typeface="Arial MT"/>
              <a:cs typeface="Arial MT"/>
            </a:endParaRPr>
          </a:p>
          <a:p>
            <a:pPr marL="16933" marR="6773"/>
            <a:r>
              <a:rPr sz="1867" dirty="0">
                <a:latin typeface="Arial MT"/>
                <a:cs typeface="Arial MT"/>
              </a:rPr>
              <a:t>Lower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learning</a:t>
            </a:r>
            <a:r>
              <a:rPr sz="1867" spc="-8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rate </a:t>
            </a:r>
            <a:r>
              <a:rPr sz="1867" dirty="0">
                <a:latin typeface="Arial MT"/>
                <a:cs typeface="Arial MT"/>
              </a:rPr>
              <a:t>when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finetuning; </a:t>
            </a:r>
            <a:r>
              <a:rPr sz="1867" dirty="0">
                <a:latin typeface="Arial MT"/>
                <a:cs typeface="Arial MT"/>
              </a:rPr>
              <a:t>1/10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of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original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LR </a:t>
            </a:r>
            <a:r>
              <a:rPr sz="1867" dirty="0">
                <a:latin typeface="Arial MT"/>
                <a:cs typeface="Arial MT"/>
              </a:rPr>
              <a:t>is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good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starting point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48" name="object 48"/>
          <p:cNvSpPr txBox="1"/>
          <p:nvPr/>
        </p:nvSpPr>
        <p:spPr>
          <a:xfrm>
            <a:off x="8844957" y="6445273"/>
            <a:ext cx="685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135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214525" y="1526540"/>
            <a:ext cx="1220892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Train</a:t>
            </a:r>
            <a:r>
              <a:rPr sz="18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FF0000"/>
                </a:solidFill>
                <a:latin typeface="Arial MT"/>
                <a:cs typeface="Arial MT"/>
              </a:rPr>
              <a:t>these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82445" y="2292198"/>
            <a:ext cx="1402927" cy="8799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With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bigger </a:t>
            </a:r>
            <a:r>
              <a:rPr sz="1867" dirty="0">
                <a:latin typeface="Arial MT"/>
                <a:cs typeface="Arial MT"/>
              </a:rPr>
              <a:t>dataset,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train </a:t>
            </a:r>
            <a:r>
              <a:rPr sz="1867" dirty="0">
                <a:latin typeface="Arial MT"/>
                <a:cs typeface="Arial MT"/>
              </a:rPr>
              <a:t>more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layers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1139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4349" y="33020"/>
            <a:ext cx="67691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Neural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networks 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14838" y="1619638"/>
            <a:ext cx="3019425" cy="2238375"/>
            <a:chOff x="2890837" y="1619637"/>
            <a:chExt cx="3019425" cy="2238375"/>
          </a:xfrm>
        </p:grpSpPr>
        <p:sp>
          <p:nvSpPr>
            <p:cNvPr id="4" name="object 4"/>
            <p:cNvSpPr/>
            <p:nvPr/>
          </p:nvSpPr>
          <p:spPr>
            <a:xfrm>
              <a:off x="5615947" y="1624399"/>
              <a:ext cx="289560" cy="305435"/>
            </a:xfrm>
            <a:custGeom>
              <a:avLst/>
              <a:gdLst/>
              <a:ahLst/>
              <a:cxnLst/>
              <a:rect l="l" t="t" r="r" b="b"/>
              <a:pathLst>
                <a:path w="289560" h="305435">
                  <a:moveTo>
                    <a:pt x="0" y="152567"/>
                  </a:moveTo>
                  <a:lnTo>
                    <a:pt x="7379" y="104344"/>
                  </a:lnTo>
                  <a:lnTo>
                    <a:pt x="27927" y="62462"/>
                  </a:lnTo>
                  <a:lnTo>
                    <a:pt x="59260" y="29436"/>
                  </a:lnTo>
                  <a:lnTo>
                    <a:pt x="98994" y="7777"/>
                  </a:lnTo>
                  <a:lnTo>
                    <a:pt x="144745" y="0"/>
                  </a:lnTo>
                  <a:lnTo>
                    <a:pt x="190495" y="7777"/>
                  </a:lnTo>
                  <a:lnTo>
                    <a:pt x="230229" y="29436"/>
                  </a:lnTo>
                  <a:lnTo>
                    <a:pt x="261562" y="62462"/>
                  </a:lnTo>
                  <a:lnTo>
                    <a:pt x="282110" y="104344"/>
                  </a:lnTo>
                  <a:lnTo>
                    <a:pt x="289490" y="152567"/>
                  </a:lnTo>
                  <a:lnTo>
                    <a:pt x="282110" y="200789"/>
                  </a:lnTo>
                  <a:lnTo>
                    <a:pt x="261562" y="242671"/>
                  </a:lnTo>
                  <a:lnTo>
                    <a:pt x="230229" y="275697"/>
                  </a:lnTo>
                  <a:lnTo>
                    <a:pt x="190495" y="297356"/>
                  </a:lnTo>
                  <a:lnTo>
                    <a:pt x="144745" y="305134"/>
                  </a:lnTo>
                  <a:lnTo>
                    <a:pt x="98994" y="297356"/>
                  </a:lnTo>
                  <a:lnTo>
                    <a:pt x="59260" y="275697"/>
                  </a:lnTo>
                  <a:lnTo>
                    <a:pt x="27927" y="242671"/>
                  </a:lnTo>
                  <a:lnTo>
                    <a:pt x="7379" y="200789"/>
                  </a:lnTo>
                  <a:lnTo>
                    <a:pt x="0" y="1525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5947" y="2565393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1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1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4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5947" y="3545759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2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2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3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64948" y="2886249"/>
              <a:ext cx="0" cy="647700"/>
            </a:xfrm>
            <a:custGeom>
              <a:avLst/>
              <a:gdLst/>
              <a:ahLst/>
              <a:cxnLst/>
              <a:rect l="l" t="t" r="r" b="b"/>
              <a:pathLst>
                <a:path h="647700">
                  <a:moveTo>
                    <a:pt x="0" y="647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26849" y="28608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71334" y="1938935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h="650239">
                  <a:moveTo>
                    <a:pt x="0" y="6500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3234" y="191353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9164" y="1624399"/>
              <a:ext cx="289560" cy="305435"/>
            </a:xfrm>
            <a:custGeom>
              <a:avLst/>
              <a:gdLst/>
              <a:ahLst/>
              <a:cxnLst/>
              <a:rect l="l" t="t" r="r" b="b"/>
              <a:pathLst>
                <a:path w="289560" h="305435">
                  <a:moveTo>
                    <a:pt x="0" y="152567"/>
                  </a:moveTo>
                  <a:lnTo>
                    <a:pt x="7379" y="104344"/>
                  </a:lnTo>
                  <a:lnTo>
                    <a:pt x="27927" y="62462"/>
                  </a:lnTo>
                  <a:lnTo>
                    <a:pt x="59260" y="29436"/>
                  </a:lnTo>
                  <a:lnTo>
                    <a:pt x="98994" y="7777"/>
                  </a:lnTo>
                  <a:lnTo>
                    <a:pt x="144745" y="0"/>
                  </a:lnTo>
                  <a:lnTo>
                    <a:pt x="190495" y="7777"/>
                  </a:lnTo>
                  <a:lnTo>
                    <a:pt x="230229" y="29436"/>
                  </a:lnTo>
                  <a:lnTo>
                    <a:pt x="261562" y="62462"/>
                  </a:lnTo>
                  <a:lnTo>
                    <a:pt x="282110" y="104344"/>
                  </a:lnTo>
                  <a:lnTo>
                    <a:pt x="289490" y="152567"/>
                  </a:lnTo>
                  <a:lnTo>
                    <a:pt x="282110" y="200789"/>
                  </a:lnTo>
                  <a:lnTo>
                    <a:pt x="261562" y="242671"/>
                  </a:lnTo>
                  <a:lnTo>
                    <a:pt x="230229" y="275697"/>
                  </a:lnTo>
                  <a:lnTo>
                    <a:pt x="190495" y="297356"/>
                  </a:lnTo>
                  <a:lnTo>
                    <a:pt x="144745" y="305134"/>
                  </a:lnTo>
                  <a:lnTo>
                    <a:pt x="98994" y="297356"/>
                  </a:lnTo>
                  <a:lnTo>
                    <a:pt x="59260" y="275697"/>
                  </a:lnTo>
                  <a:lnTo>
                    <a:pt x="27927" y="242671"/>
                  </a:lnTo>
                  <a:lnTo>
                    <a:pt x="7379" y="200789"/>
                  </a:lnTo>
                  <a:lnTo>
                    <a:pt x="0" y="1525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09164" y="2565393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1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1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4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9164" y="3545759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2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2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3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2423" y="2898060"/>
              <a:ext cx="0" cy="647700"/>
            </a:xfrm>
            <a:custGeom>
              <a:avLst/>
              <a:gdLst/>
              <a:ahLst/>
              <a:cxnLst/>
              <a:rect l="l" t="t" r="r" b="b"/>
              <a:pathLst>
                <a:path h="647700">
                  <a:moveTo>
                    <a:pt x="0" y="647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24323" y="28726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70938" y="1950746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h="650239">
                  <a:moveTo>
                    <a:pt x="0" y="6500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32838" y="19253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02382" y="1624399"/>
              <a:ext cx="289560" cy="305435"/>
            </a:xfrm>
            <a:custGeom>
              <a:avLst/>
              <a:gdLst/>
              <a:ahLst/>
              <a:cxnLst/>
              <a:rect l="l" t="t" r="r" b="b"/>
              <a:pathLst>
                <a:path w="289560" h="305435">
                  <a:moveTo>
                    <a:pt x="0" y="152567"/>
                  </a:moveTo>
                  <a:lnTo>
                    <a:pt x="7379" y="104344"/>
                  </a:lnTo>
                  <a:lnTo>
                    <a:pt x="27927" y="62462"/>
                  </a:lnTo>
                  <a:lnTo>
                    <a:pt x="59260" y="29436"/>
                  </a:lnTo>
                  <a:lnTo>
                    <a:pt x="98994" y="7777"/>
                  </a:lnTo>
                  <a:lnTo>
                    <a:pt x="144744" y="0"/>
                  </a:lnTo>
                  <a:lnTo>
                    <a:pt x="190495" y="7777"/>
                  </a:lnTo>
                  <a:lnTo>
                    <a:pt x="230229" y="29436"/>
                  </a:lnTo>
                  <a:lnTo>
                    <a:pt x="261562" y="62462"/>
                  </a:lnTo>
                  <a:lnTo>
                    <a:pt x="282110" y="104344"/>
                  </a:lnTo>
                  <a:lnTo>
                    <a:pt x="289490" y="152567"/>
                  </a:lnTo>
                  <a:lnTo>
                    <a:pt x="282110" y="200789"/>
                  </a:lnTo>
                  <a:lnTo>
                    <a:pt x="261562" y="242671"/>
                  </a:lnTo>
                  <a:lnTo>
                    <a:pt x="230229" y="275697"/>
                  </a:lnTo>
                  <a:lnTo>
                    <a:pt x="190495" y="297356"/>
                  </a:lnTo>
                  <a:lnTo>
                    <a:pt x="144744" y="305134"/>
                  </a:lnTo>
                  <a:lnTo>
                    <a:pt x="98994" y="297356"/>
                  </a:lnTo>
                  <a:lnTo>
                    <a:pt x="59260" y="275697"/>
                  </a:lnTo>
                  <a:lnTo>
                    <a:pt x="27927" y="242671"/>
                  </a:lnTo>
                  <a:lnTo>
                    <a:pt x="7379" y="200789"/>
                  </a:lnTo>
                  <a:lnTo>
                    <a:pt x="0" y="1525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02382" y="2565393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1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4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1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4" y="307104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2382" y="3545759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2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4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90" y="153552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4" y="307103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6482" y="2898060"/>
              <a:ext cx="0" cy="647700"/>
            </a:xfrm>
            <a:custGeom>
              <a:avLst/>
              <a:gdLst/>
              <a:ahLst/>
              <a:cxnLst/>
              <a:rect l="l" t="t" r="r" b="b"/>
              <a:pathLst>
                <a:path h="647700">
                  <a:moveTo>
                    <a:pt x="0" y="647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98383" y="28726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44998" y="1950746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h="650239">
                  <a:moveTo>
                    <a:pt x="0" y="6500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06898" y="19253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95599" y="1624399"/>
              <a:ext cx="289560" cy="305435"/>
            </a:xfrm>
            <a:custGeom>
              <a:avLst/>
              <a:gdLst/>
              <a:ahLst/>
              <a:cxnLst/>
              <a:rect l="l" t="t" r="r" b="b"/>
              <a:pathLst>
                <a:path w="289560" h="305435">
                  <a:moveTo>
                    <a:pt x="0" y="152567"/>
                  </a:moveTo>
                  <a:lnTo>
                    <a:pt x="7379" y="104344"/>
                  </a:lnTo>
                  <a:lnTo>
                    <a:pt x="27927" y="62462"/>
                  </a:lnTo>
                  <a:lnTo>
                    <a:pt x="59260" y="29436"/>
                  </a:lnTo>
                  <a:lnTo>
                    <a:pt x="98994" y="7777"/>
                  </a:lnTo>
                  <a:lnTo>
                    <a:pt x="144745" y="0"/>
                  </a:lnTo>
                  <a:lnTo>
                    <a:pt x="190495" y="7777"/>
                  </a:lnTo>
                  <a:lnTo>
                    <a:pt x="230229" y="29436"/>
                  </a:lnTo>
                  <a:lnTo>
                    <a:pt x="261562" y="62462"/>
                  </a:lnTo>
                  <a:lnTo>
                    <a:pt x="282110" y="104344"/>
                  </a:lnTo>
                  <a:lnTo>
                    <a:pt x="289489" y="152567"/>
                  </a:lnTo>
                  <a:lnTo>
                    <a:pt x="282110" y="200789"/>
                  </a:lnTo>
                  <a:lnTo>
                    <a:pt x="261562" y="242671"/>
                  </a:lnTo>
                  <a:lnTo>
                    <a:pt x="230229" y="275697"/>
                  </a:lnTo>
                  <a:lnTo>
                    <a:pt x="190495" y="297356"/>
                  </a:lnTo>
                  <a:lnTo>
                    <a:pt x="144745" y="305134"/>
                  </a:lnTo>
                  <a:lnTo>
                    <a:pt x="98994" y="297356"/>
                  </a:lnTo>
                  <a:lnTo>
                    <a:pt x="59260" y="275697"/>
                  </a:lnTo>
                  <a:lnTo>
                    <a:pt x="27927" y="242671"/>
                  </a:lnTo>
                  <a:lnTo>
                    <a:pt x="7379" y="200789"/>
                  </a:lnTo>
                  <a:lnTo>
                    <a:pt x="0" y="1525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95599" y="2565393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1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89" y="153551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4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95599" y="3545759"/>
              <a:ext cx="289560" cy="307340"/>
            </a:xfrm>
            <a:custGeom>
              <a:avLst/>
              <a:gdLst/>
              <a:ahLst/>
              <a:cxnLst/>
              <a:rect l="l" t="t" r="r" b="b"/>
              <a:pathLst>
                <a:path w="289560" h="307339">
                  <a:moveTo>
                    <a:pt x="0" y="153552"/>
                  </a:moveTo>
                  <a:lnTo>
                    <a:pt x="7379" y="105017"/>
                  </a:lnTo>
                  <a:lnTo>
                    <a:pt x="27927" y="62866"/>
                  </a:lnTo>
                  <a:lnTo>
                    <a:pt x="59260" y="29626"/>
                  </a:lnTo>
                  <a:lnTo>
                    <a:pt x="98994" y="7828"/>
                  </a:lnTo>
                  <a:lnTo>
                    <a:pt x="144745" y="0"/>
                  </a:lnTo>
                  <a:lnTo>
                    <a:pt x="190495" y="7828"/>
                  </a:lnTo>
                  <a:lnTo>
                    <a:pt x="230229" y="29626"/>
                  </a:lnTo>
                  <a:lnTo>
                    <a:pt x="261562" y="62866"/>
                  </a:lnTo>
                  <a:lnTo>
                    <a:pt x="282110" y="105017"/>
                  </a:lnTo>
                  <a:lnTo>
                    <a:pt x="289489" y="153552"/>
                  </a:lnTo>
                  <a:lnTo>
                    <a:pt x="282110" y="202086"/>
                  </a:lnTo>
                  <a:lnTo>
                    <a:pt x="261562" y="244237"/>
                  </a:lnTo>
                  <a:lnTo>
                    <a:pt x="230229" y="277477"/>
                  </a:lnTo>
                  <a:lnTo>
                    <a:pt x="190495" y="299275"/>
                  </a:lnTo>
                  <a:lnTo>
                    <a:pt x="144745" y="307103"/>
                  </a:lnTo>
                  <a:lnTo>
                    <a:pt x="98994" y="299275"/>
                  </a:lnTo>
                  <a:lnTo>
                    <a:pt x="59260" y="277477"/>
                  </a:lnTo>
                  <a:lnTo>
                    <a:pt x="27927" y="244237"/>
                  </a:lnTo>
                  <a:lnTo>
                    <a:pt x="7379" y="202086"/>
                  </a:lnTo>
                  <a:lnTo>
                    <a:pt x="0" y="15355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10543" y="2898060"/>
              <a:ext cx="0" cy="647700"/>
            </a:xfrm>
            <a:custGeom>
              <a:avLst/>
              <a:gdLst/>
              <a:ahLst/>
              <a:cxnLst/>
              <a:rect l="l" t="t" r="r" b="b"/>
              <a:pathLst>
                <a:path h="647700">
                  <a:moveTo>
                    <a:pt x="0" y="647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72443" y="28726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19059" y="1950746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h="650239">
                  <a:moveTo>
                    <a:pt x="0" y="6500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80959" y="19253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72273" y="1951501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61262" y="1935664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29" y="0"/>
                  </a:moveTo>
                  <a:lnTo>
                    <a:pt x="0" y="17725"/>
                  </a:lnTo>
                  <a:lnTo>
                    <a:pt x="47511" y="77298"/>
                  </a:lnTo>
                  <a:lnTo>
                    <a:pt x="83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6084" y="1969218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85073" y="1953380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29" y="0"/>
                  </a:moveTo>
                  <a:lnTo>
                    <a:pt x="0" y="17725"/>
                  </a:lnTo>
                  <a:lnTo>
                    <a:pt x="47511" y="77298"/>
                  </a:lnTo>
                  <a:lnTo>
                    <a:pt x="83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58210" y="1969218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47198" y="1953380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31" y="0"/>
                  </a:moveTo>
                  <a:lnTo>
                    <a:pt x="0" y="17725"/>
                  </a:lnTo>
                  <a:lnTo>
                    <a:pt x="47513" y="77298"/>
                  </a:lnTo>
                  <a:lnTo>
                    <a:pt x="833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10543" y="2927929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99532" y="2912092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29" y="0"/>
                  </a:moveTo>
                  <a:lnTo>
                    <a:pt x="0" y="17725"/>
                  </a:lnTo>
                  <a:lnTo>
                    <a:pt x="47511" y="77298"/>
                  </a:lnTo>
                  <a:lnTo>
                    <a:pt x="83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34354" y="2945647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23343" y="2929809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29" y="0"/>
                  </a:moveTo>
                  <a:lnTo>
                    <a:pt x="0" y="17725"/>
                  </a:lnTo>
                  <a:lnTo>
                    <a:pt x="47511" y="77299"/>
                  </a:lnTo>
                  <a:lnTo>
                    <a:pt x="83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98609" y="2945647"/>
              <a:ext cx="752475" cy="600710"/>
            </a:xfrm>
            <a:custGeom>
              <a:avLst/>
              <a:gdLst/>
              <a:ahLst/>
              <a:cxnLst/>
              <a:rect l="l" t="t" r="r" b="b"/>
              <a:pathLst>
                <a:path w="752475" h="600710">
                  <a:moveTo>
                    <a:pt x="0" y="600112"/>
                  </a:moveTo>
                  <a:lnTo>
                    <a:pt x="75246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87597" y="2929809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83331" y="0"/>
                  </a:moveTo>
                  <a:lnTo>
                    <a:pt x="0" y="17725"/>
                  </a:lnTo>
                  <a:lnTo>
                    <a:pt x="47511" y="77299"/>
                  </a:lnTo>
                  <a:lnTo>
                    <a:pt x="833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27616" y="1902039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0" y="663354"/>
                  </a:moveTo>
                  <a:lnTo>
                    <a:pt x="15965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62674" y="1886346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0" y="0"/>
                  </a:moveTo>
                  <a:lnTo>
                    <a:pt x="29236" y="70368"/>
                  </a:lnTo>
                  <a:lnTo>
                    <a:pt x="84985" y="5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85088" y="1899072"/>
              <a:ext cx="2406015" cy="666750"/>
            </a:xfrm>
            <a:custGeom>
              <a:avLst/>
              <a:gdLst/>
              <a:ahLst/>
              <a:cxnLst/>
              <a:rect l="l" t="t" r="r" b="b"/>
              <a:pathLst>
                <a:path w="2406015" h="666750">
                  <a:moveTo>
                    <a:pt x="0" y="666320"/>
                  </a:moveTo>
                  <a:lnTo>
                    <a:pt x="2405983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31945" y="1875913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0" y="0"/>
                  </a:moveTo>
                  <a:lnTo>
                    <a:pt x="20337" y="73436"/>
                  </a:lnTo>
                  <a:lnTo>
                    <a:pt x="83605" y="1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85088" y="2879439"/>
              <a:ext cx="2406015" cy="666750"/>
            </a:xfrm>
            <a:custGeom>
              <a:avLst/>
              <a:gdLst/>
              <a:ahLst/>
              <a:cxnLst/>
              <a:rect l="l" t="t" r="r" b="b"/>
              <a:pathLst>
                <a:path w="2406015" h="666750">
                  <a:moveTo>
                    <a:pt x="0" y="666320"/>
                  </a:moveTo>
                  <a:lnTo>
                    <a:pt x="2405983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31945" y="2856279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0" y="0"/>
                  </a:moveTo>
                  <a:lnTo>
                    <a:pt x="20337" y="73436"/>
                  </a:lnTo>
                  <a:lnTo>
                    <a:pt x="83605" y="1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27616" y="2882405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0" y="663354"/>
                  </a:moveTo>
                  <a:lnTo>
                    <a:pt x="15965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62674" y="2866712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0" y="0"/>
                  </a:moveTo>
                  <a:lnTo>
                    <a:pt x="29236" y="70368"/>
                  </a:lnTo>
                  <a:lnTo>
                    <a:pt x="84985" y="5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053556" y="1963065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0" y="663354"/>
                  </a:moveTo>
                  <a:lnTo>
                    <a:pt x="15965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88613" y="1947373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0" y="0"/>
                  </a:moveTo>
                  <a:lnTo>
                    <a:pt x="29236" y="70366"/>
                  </a:lnTo>
                  <a:lnTo>
                    <a:pt x="84987" y="5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53556" y="2882405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0" y="663354"/>
                  </a:moveTo>
                  <a:lnTo>
                    <a:pt x="15965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88613" y="2866712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0" y="0"/>
                  </a:moveTo>
                  <a:lnTo>
                    <a:pt x="29236" y="70368"/>
                  </a:lnTo>
                  <a:lnTo>
                    <a:pt x="84987" y="5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90003" y="1951276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1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70144" y="1935440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19" h="77469">
                  <a:moveTo>
                    <a:pt x="0" y="0"/>
                  </a:moveTo>
                  <a:lnTo>
                    <a:pt x="35821" y="77296"/>
                  </a:lnTo>
                  <a:lnTo>
                    <a:pt x="83331" y="17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11685" y="196899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2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91827" y="1953157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0" y="0"/>
                  </a:moveTo>
                  <a:lnTo>
                    <a:pt x="35821" y="77297"/>
                  </a:lnTo>
                  <a:lnTo>
                    <a:pt x="83331" y="17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75940" y="196899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2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56082" y="1953157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0" y="0"/>
                  </a:moveTo>
                  <a:lnTo>
                    <a:pt x="35821" y="77297"/>
                  </a:lnTo>
                  <a:lnTo>
                    <a:pt x="83331" y="17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48943" y="1901878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1596407" y="6635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25488" y="1886193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84987" y="0"/>
                  </a:moveTo>
                  <a:lnTo>
                    <a:pt x="0" y="5935"/>
                  </a:lnTo>
                  <a:lnTo>
                    <a:pt x="55741" y="70364"/>
                  </a:lnTo>
                  <a:lnTo>
                    <a:pt x="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07438" y="1898909"/>
              <a:ext cx="2406650" cy="666750"/>
            </a:xfrm>
            <a:custGeom>
              <a:avLst/>
              <a:gdLst/>
              <a:ahLst/>
              <a:cxnLst/>
              <a:rect l="l" t="t" r="r" b="b"/>
              <a:pathLst>
                <a:path w="2406650" h="666750">
                  <a:moveTo>
                    <a:pt x="2406380" y="66648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82960" y="1875751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83605" y="0"/>
                  </a:moveTo>
                  <a:lnTo>
                    <a:pt x="0" y="16377"/>
                  </a:lnTo>
                  <a:lnTo>
                    <a:pt x="63266" y="73435"/>
                  </a:lnTo>
                  <a:lnTo>
                    <a:pt x="83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74884" y="1962904"/>
              <a:ext cx="1597025" cy="663575"/>
            </a:xfrm>
            <a:custGeom>
              <a:avLst/>
              <a:gdLst/>
              <a:ahLst/>
              <a:cxnLst/>
              <a:rect l="l" t="t" r="r" b="b"/>
              <a:pathLst>
                <a:path w="1597025" h="663575">
                  <a:moveTo>
                    <a:pt x="1596407" y="6635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051428" y="1947219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84987" y="0"/>
                  </a:moveTo>
                  <a:lnTo>
                    <a:pt x="0" y="5935"/>
                  </a:lnTo>
                  <a:lnTo>
                    <a:pt x="55741" y="70364"/>
                  </a:lnTo>
                  <a:lnTo>
                    <a:pt x="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30402" y="2870615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2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10543" y="2854779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19" h="77469">
                  <a:moveTo>
                    <a:pt x="0" y="0"/>
                  </a:moveTo>
                  <a:lnTo>
                    <a:pt x="35821" y="77297"/>
                  </a:lnTo>
                  <a:lnTo>
                    <a:pt x="83331" y="17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54214" y="288833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2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34355" y="2872496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0" y="0"/>
                  </a:moveTo>
                  <a:lnTo>
                    <a:pt x="35821" y="77297"/>
                  </a:lnTo>
                  <a:lnTo>
                    <a:pt x="83331" y="17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18468" y="288833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10" h="600710">
                  <a:moveTo>
                    <a:pt x="752822" y="6003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98609" y="2872496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0" y="0"/>
                  </a:moveTo>
                  <a:lnTo>
                    <a:pt x="35821" y="77297"/>
                  </a:lnTo>
                  <a:lnTo>
                    <a:pt x="83329" y="17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089346" y="2821207"/>
              <a:ext cx="1598930" cy="663575"/>
            </a:xfrm>
            <a:custGeom>
              <a:avLst/>
              <a:gdLst/>
              <a:ahLst/>
              <a:cxnLst/>
              <a:rect l="l" t="t" r="r" b="b"/>
              <a:pathLst>
                <a:path w="1598929" h="663575">
                  <a:moveTo>
                    <a:pt x="1598531" y="6635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065887" y="2805493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84983" y="0"/>
                  </a:moveTo>
                  <a:lnTo>
                    <a:pt x="0" y="5975"/>
                  </a:lnTo>
                  <a:lnTo>
                    <a:pt x="55770" y="70378"/>
                  </a:lnTo>
                  <a:lnTo>
                    <a:pt x="84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49965" y="2818255"/>
              <a:ext cx="2404745" cy="666750"/>
            </a:xfrm>
            <a:custGeom>
              <a:avLst/>
              <a:gdLst/>
              <a:ahLst/>
              <a:cxnLst/>
              <a:rect l="l" t="t" r="r" b="b"/>
              <a:pathLst>
                <a:path w="2404745" h="666750">
                  <a:moveTo>
                    <a:pt x="2404252" y="66647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25488" y="2795109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19" h="73660">
                  <a:moveTo>
                    <a:pt x="83607" y="0"/>
                  </a:moveTo>
                  <a:lnTo>
                    <a:pt x="0" y="16358"/>
                  </a:lnTo>
                  <a:lnTo>
                    <a:pt x="63252" y="73430"/>
                  </a:lnTo>
                  <a:lnTo>
                    <a:pt x="836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15286" y="2882233"/>
              <a:ext cx="1598930" cy="663575"/>
            </a:xfrm>
            <a:custGeom>
              <a:avLst/>
              <a:gdLst/>
              <a:ahLst/>
              <a:cxnLst/>
              <a:rect l="l" t="t" r="r" b="b"/>
              <a:pathLst>
                <a:path w="1598929" h="663575">
                  <a:moveTo>
                    <a:pt x="1598531" y="6635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1827" y="2866520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84984" y="0"/>
                  </a:moveTo>
                  <a:lnTo>
                    <a:pt x="0" y="5975"/>
                  </a:lnTo>
                  <a:lnTo>
                    <a:pt x="55772" y="70377"/>
                  </a:lnTo>
                  <a:lnTo>
                    <a:pt x="84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288540" y="1557020"/>
            <a:ext cx="7407909" cy="479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7645"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Output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units</a:t>
            </a:r>
            <a:endParaRPr sz="2400" dirty="0">
              <a:latin typeface="Times New Roman"/>
              <a:cs typeface="Times New Roman"/>
            </a:endParaRPr>
          </a:p>
          <a:p>
            <a:pPr marL="5287645" marR="545465">
              <a:lnSpc>
                <a:spcPts val="7440"/>
              </a:lnSpc>
              <a:spcBef>
                <a:spcPts val="265"/>
              </a:spcBef>
            </a:pPr>
            <a:r>
              <a:rPr sz="2400" spc="-5" dirty="0">
                <a:latin typeface="Times New Roman"/>
                <a:cs typeface="Times New Roman"/>
              </a:rPr>
              <a:t>Hidden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units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units</a:t>
            </a:r>
            <a:endParaRPr sz="2400" dirty="0">
              <a:latin typeface="Times New Roman"/>
              <a:cs typeface="Times New Roman"/>
            </a:endParaRPr>
          </a:p>
          <a:p>
            <a:pPr marL="15240" algn="ctr">
              <a:lnSpc>
                <a:spcPts val="2855"/>
              </a:lnSpc>
            </a:pPr>
            <a:r>
              <a:rPr sz="2400" spc="-5" dirty="0">
                <a:latin typeface="Times New Roman"/>
                <a:cs typeface="Times New Roman"/>
              </a:rPr>
              <a:t>Layered feed-forward network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55600" marR="1087755" indent="-342900">
              <a:lnSpc>
                <a:spcPts val="25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Neural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made</a:t>
            </a:r>
            <a:r>
              <a:rPr sz="2400" dirty="0">
                <a:latin typeface="Calibri"/>
                <a:cs typeface="Calibri"/>
              </a:rPr>
              <a:t> up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nodes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units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connected </a:t>
            </a:r>
            <a:r>
              <a:rPr sz="2400" dirty="0">
                <a:latin typeface="Calibri"/>
                <a:cs typeface="Calibri"/>
              </a:rPr>
              <a:t>by </a:t>
            </a:r>
            <a:r>
              <a:rPr sz="2400" b="1" spc="-5" dirty="0">
                <a:latin typeface="Calibri"/>
                <a:cs typeface="Calibri"/>
              </a:rPr>
              <a:t>links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spcBef>
                <a:spcPts val="2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Each </a:t>
            </a:r>
            <a:r>
              <a:rPr sz="2400" dirty="0">
                <a:latin typeface="Calibri"/>
                <a:cs typeface="Calibri"/>
              </a:rPr>
              <a:t>link has an </a:t>
            </a:r>
            <a:r>
              <a:rPr sz="2400" spc="-5" dirty="0">
                <a:latin typeface="Calibri"/>
                <a:cs typeface="Calibri"/>
              </a:rPr>
              <a:t>associated </a:t>
            </a:r>
            <a:r>
              <a:rPr sz="2400" b="1" spc="-5" dirty="0">
                <a:latin typeface="Calibri"/>
                <a:cs typeface="Calibri"/>
              </a:rPr>
              <a:t>weight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activation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level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62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 an </a:t>
            </a:r>
            <a:r>
              <a:rPr sz="2400" b="1" dirty="0">
                <a:latin typeface="Calibri"/>
                <a:cs typeface="Calibri"/>
              </a:rPr>
              <a:t>input </a:t>
            </a:r>
            <a:r>
              <a:rPr sz="2400" b="1" spc="-5" dirty="0">
                <a:latin typeface="Calibri"/>
                <a:cs typeface="Calibri"/>
              </a:rPr>
              <a:t>function </a:t>
            </a:r>
            <a:r>
              <a:rPr sz="2400" spc="-5" dirty="0">
                <a:latin typeface="Calibri"/>
                <a:cs typeface="Calibri"/>
              </a:rPr>
              <a:t>(typically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summing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over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weighted inputs),</a:t>
            </a:r>
            <a:r>
              <a:rPr sz="2400" dirty="0">
                <a:latin typeface="Calibri"/>
                <a:cs typeface="Calibri"/>
              </a:rPr>
              <a:t> an </a:t>
            </a:r>
            <a:r>
              <a:rPr sz="2400" b="1" spc="-5" dirty="0">
                <a:latin typeface="Calibri"/>
                <a:cs typeface="Calibri"/>
              </a:rPr>
              <a:t>activation function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and 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output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6381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659" y="572239"/>
            <a:ext cx="10105812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b="1" dirty="0">
                <a:latin typeface="Arial"/>
                <a:cs typeface="Arial"/>
              </a:rPr>
              <a:t>Takeaway</a:t>
            </a:r>
            <a:r>
              <a:rPr sz="4000" b="1" spc="-9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for</a:t>
            </a:r>
            <a:r>
              <a:rPr sz="4000" b="1" spc="-6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your</a:t>
            </a:r>
            <a:r>
              <a:rPr sz="4000" b="1" spc="-6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projects</a:t>
            </a:r>
            <a:r>
              <a:rPr sz="4000" b="1" spc="-7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and</a:t>
            </a:r>
            <a:r>
              <a:rPr sz="4000" b="1" spc="-47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beyond:</a:t>
            </a:r>
            <a:endParaRPr sz="4000">
              <a:latin typeface="Arial"/>
              <a:cs typeface="Arial"/>
            </a:endParaRPr>
          </a:p>
          <a:p>
            <a:pPr marL="16933">
              <a:lnSpc>
                <a:spcPct val="100000"/>
              </a:lnSpc>
              <a:spcBef>
                <a:spcPts val="33"/>
              </a:spcBef>
            </a:pPr>
            <a:r>
              <a:rPr sz="3200" dirty="0"/>
              <a:t>Have</a:t>
            </a:r>
            <a:r>
              <a:rPr sz="3200" spc="-53" dirty="0"/>
              <a:t> </a:t>
            </a:r>
            <a:r>
              <a:rPr sz="3200" dirty="0"/>
              <a:t>some</a:t>
            </a:r>
            <a:r>
              <a:rPr sz="3200" spc="-60" dirty="0"/>
              <a:t> </a:t>
            </a:r>
            <a:r>
              <a:rPr sz="3200" dirty="0"/>
              <a:t>dataset</a:t>
            </a:r>
            <a:r>
              <a:rPr sz="3200" spc="-67" dirty="0"/>
              <a:t> </a:t>
            </a:r>
            <a:r>
              <a:rPr sz="3200" dirty="0"/>
              <a:t>of</a:t>
            </a:r>
            <a:r>
              <a:rPr sz="3200" spc="-60" dirty="0"/>
              <a:t> </a:t>
            </a:r>
            <a:r>
              <a:rPr sz="3200" dirty="0"/>
              <a:t>interest</a:t>
            </a:r>
            <a:r>
              <a:rPr sz="3200" spc="-67" dirty="0"/>
              <a:t> </a:t>
            </a:r>
            <a:r>
              <a:rPr sz="3200" dirty="0"/>
              <a:t>but</a:t>
            </a:r>
            <a:r>
              <a:rPr sz="3200" spc="-67" dirty="0"/>
              <a:t> </a:t>
            </a:r>
            <a:r>
              <a:rPr sz="3200" dirty="0"/>
              <a:t>it</a:t>
            </a:r>
            <a:r>
              <a:rPr sz="3200" spc="-60" dirty="0"/>
              <a:t> </a:t>
            </a:r>
            <a:r>
              <a:rPr sz="3200" dirty="0"/>
              <a:t>has</a:t>
            </a:r>
            <a:r>
              <a:rPr sz="3200" spc="-60" dirty="0"/>
              <a:t> </a:t>
            </a:r>
            <a:r>
              <a:rPr sz="3200" dirty="0"/>
              <a:t>&lt;</a:t>
            </a:r>
            <a:r>
              <a:rPr sz="3200" spc="-60" dirty="0"/>
              <a:t> </a:t>
            </a:r>
            <a:r>
              <a:rPr sz="3200" dirty="0"/>
              <a:t>~1M</a:t>
            </a:r>
            <a:r>
              <a:rPr sz="3200" spc="-60" dirty="0"/>
              <a:t> </a:t>
            </a:r>
            <a:r>
              <a:rPr sz="3200" spc="-13" dirty="0"/>
              <a:t>images?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09659" y="2156460"/>
            <a:ext cx="8445500" cy="36488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marR="984649" indent="-507987">
              <a:spcBef>
                <a:spcPts val="133"/>
              </a:spcBef>
              <a:buAutoNum type="arabicPeriod"/>
              <a:tabLst>
                <a:tab pos="626518" algn="l"/>
              </a:tabLst>
            </a:pPr>
            <a:r>
              <a:rPr sz="3200" dirty="0">
                <a:latin typeface="Arial MT"/>
                <a:cs typeface="Arial MT"/>
              </a:rPr>
              <a:t>Find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very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large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dataset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has </a:t>
            </a:r>
            <a:r>
              <a:rPr sz="3200" dirty="0">
                <a:latin typeface="Arial MT"/>
                <a:cs typeface="Arial MT"/>
              </a:rPr>
              <a:t>similar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data,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big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ConvNet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there</a:t>
            </a:r>
            <a:endParaRPr sz="3200">
              <a:latin typeface="Arial MT"/>
              <a:cs typeface="Arial MT"/>
            </a:endParaRPr>
          </a:p>
          <a:p>
            <a:pPr marL="624824" indent="-506294">
              <a:buAutoNum type="arabicPeriod"/>
              <a:tabLst>
                <a:tab pos="624824" algn="l"/>
              </a:tabLst>
            </a:pPr>
            <a:r>
              <a:rPr sz="3200" dirty="0">
                <a:latin typeface="Arial MT"/>
                <a:cs typeface="Arial MT"/>
              </a:rPr>
              <a:t>Transfer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learn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your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dataset</a:t>
            </a:r>
            <a:endParaRPr sz="3200">
              <a:latin typeface="Arial MT"/>
              <a:cs typeface="Arial MT"/>
            </a:endParaRPr>
          </a:p>
          <a:p>
            <a:pPr marL="16933">
              <a:spcBef>
                <a:spcPts val="2327"/>
              </a:spcBef>
            </a:pPr>
            <a:r>
              <a:rPr sz="2400" dirty="0">
                <a:latin typeface="Arial MT"/>
                <a:cs typeface="Arial MT"/>
              </a:rPr>
              <a:t>Deep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frameworks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“Model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Zoo”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pretrained</a:t>
            </a:r>
            <a:endParaRPr sz="2400">
              <a:latin typeface="Arial MT"/>
              <a:cs typeface="Arial MT"/>
            </a:endParaRPr>
          </a:p>
          <a:p>
            <a:pPr marL="16933"/>
            <a:r>
              <a:rPr sz="2400" dirty="0">
                <a:latin typeface="Arial MT"/>
                <a:cs typeface="Arial MT"/>
              </a:rPr>
              <a:t>models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 </a:t>
            </a:r>
            <a:r>
              <a:rPr sz="2400" spc="-33" dirty="0">
                <a:latin typeface="Arial MT"/>
                <a:cs typeface="Arial MT"/>
              </a:rPr>
              <a:t>own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27"/>
              </a:spcBef>
            </a:pPr>
            <a:endParaRPr sz="2400">
              <a:latin typeface="Arial MT"/>
              <a:cs typeface="Arial MT"/>
            </a:endParaRPr>
          </a:p>
          <a:p>
            <a:pPr marL="16933" marR="1722924"/>
            <a:r>
              <a:rPr sz="2400" dirty="0">
                <a:latin typeface="Arial MT"/>
                <a:cs typeface="Arial MT"/>
              </a:rPr>
              <a:t>TensorFlow: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2"/>
              </a:rPr>
              <a:t>https://github.com/tensorflow/models</a:t>
            </a:r>
            <a:r>
              <a:rPr sz="2400" spc="-13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PyTorch: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3"/>
              </a:rPr>
              <a:t>https://github.com/pytorch/vision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497365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55134" y="1187543"/>
            <a:ext cx="6712373" cy="32154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4872" indent="-557939">
              <a:spcBef>
                <a:spcPts val="133"/>
              </a:spcBef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Improve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your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training</a:t>
            </a:r>
            <a:r>
              <a:rPr sz="4000" spc="-6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error:</a:t>
            </a:r>
            <a:endParaRPr sz="4000" dirty="0">
              <a:latin typeface="Arial MT"/>
              <a:cs typeface="Arial MT"/>
            </a:endParaRPr>
          </a:p>
          <a:p>
            <a:pPr marL="1184457" lvl="1" indent="-507141">
              <a:spcBef>
                <a:spcPts val="33"/>
              </a:spcBef>
              <a:buChar char="-"/>
              <a:tabLst>
                <a:tab pos="1184457" algn="l"/>
              </a:tabLst>
            </a:pPr>
            <a:r>
              <a:rPr sz="3200" spc="-13" dirty="0">
                <a:latin typeface="Arial MT"/>
                <a:cs typeface="Arial MT"/>
              </a:rPr>
              <a:t>Optimizers</a:t>
            </a:r>
            <a:endParaRPr sz="3200" dirty="0">
              <a:latin typeface="Arial MT"/>
              <a:cs typeface="Arial MT"/>
            </a:endParaRPr>
          </a:p>
          <a:p>
            <a:pPr marL="1184457" lvl="1" indent="-507141">
              <a:lnSpc>
                <a:spcPts val="3827"/>
              </a:lnSpc>
              <a:buChar char="-"/>
              <a:tabLst>
                <a:tab pos="1184457" algn="l"/>
              </a:tabLst>
            </a:pP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rate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schedules</a:t>
            </a:r>
            <a:endParaRPr sz="3200" dirty="0">
              <a:latin typeface="Arial MT"/>
              <a:cs typeface="Arial MT"/>
            </a:endParaRPr>
          </a:p>
          <a:p>
            <a:pPr marL="16933">
              <a:lnSpc>
                <a:spcPts val="4400"/>
              </a:lnSpc>
              <a:tabLst>
                <a:tab pos="574872" algn="l"/>
              </a:tabLst>
            </a:pPr>
            <a:r>
              <a:rPr sz="4000" spc="-67" dirty="0">
                <a:latin typeface="Arial MT"/>
                <a:cs typeface="Arial MT"/>
              </a:rPr>
              <a:t>-</a:t>
            </a:r>
            <a:r>
              <a:rPr sz="4000" dirty="0">
                <a:latin typeface="Arial MT"/>
                <a:cs typeface="Arial MT"/>
              </a:rPr>
              <a:t>	Improve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your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test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error:</a:t>
            </a:r>
            <a:endParaRPr sz="4000" dirty="0">
              <a:latin typeface="Arial MT"/>
              <a:cs typeface="Arial MT"/>
            </a:endParaRPr>
          </a:p>
          <a:p>
            <a:pPr marL="626518">
              <a:lnSpc>
                <a:spcPts val="4339"/>
              </a:lnSpc>
              <a:tabLst>
                <a:tab pos="1184457" algn="l"/>
              </a:tabLst>
            </a:pPr>
            <a:r>
              <a:rPr sz="4000" spc="-67" dirty="0">
                <a:latin typeface="Arial MT"/>
                <a:cs typeface="Arial MT"/>
              </a:rPr>
              <a:t>-</a:t>
            </a:r>
            <a:r>
              <a:rPr sz="4000" dirty="0">
                <a:latin typeface="Arial MT"/>
                <a:cs typeface="Arial MT"/>
              </a:rPr>
              <a:t>	</a:t>
            </a:r>
            <a:r>
              <a:rPr sz="3200" spc="-13" dirty="0">
                <a:latin typeface="Arial MT"/>
                <a:cs typeface="Arial MT"/>
              </a:rPr>
              <a:t>Regularization</a:t>
            </a:r>
            <a:endParaRPr sz="3200" dirty="0">
              <a:latin typeface="Arial MT"/>
              <a:cs typeface="Arial MT"/>
            </a:endParaRPr>
          </a:p>
          <a:p>
            <a:pPr marL="677316">
              <a:lnSpc>
                <a:spcPts val="3760"/>
              </a:lnSpc>
              <a:tabLst>
                <a:tab pos="1184457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Choosing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Hyperparameters</a:t>
            </a:r>
            <a:endParaRPr sz="3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664603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5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750193" y="1314680"/>
              <a:ext cx="938689" cy="4705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5">
                      <a:lumMod val="50000"/>
                    </a:schemeClr>
                  </a:solidFill>
                </a:rPr>
                <a:t>SDN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1449719" y="1352665"/>
              <a:ext cx="928870" cy="581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NFV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218219" y="6142254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15715" y="5772922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175026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952" y="3161383"/>
            <a:ext cx="446086" cy="6358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572" y="3177222"/>
            <a:ext cx="613391" cy="5827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551" y="3161383"/>
            <a:ext cx="599662" cy="5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364" y="193151"/>
            <a:ext cx="570928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  <a:latin typeface="Arial MT"/>
                <a:cs typeface="Arial MT"/>
              </a:rPr>
              <a:t>Feed-Forward</a:t>
            </a:r>
            <a:r>
              <a:rPr spc="-50" dirty="0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0B0F0"/>
                </a:solidFill>
                <a:latin typeface="Arial MT"/>
                <a:cs typeface="Arial MT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1" y="1234995"/>
            <a:ext cx="10534627" cy="450738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9900" marR="772160" indent="-457200">
              <a:lnSpc>
                <a:spcPts val="3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Input </a:t>
            </a:r>
            <a:r>
              <a:rPr sz="2800" spc="-5" dirty="0">
                <a:latin typeface="Calibri"/>
                <a:cs typeface="Calibri"/>
              </a:rPr>
              <a:t>layer </a:t>
            </a:r>
            <a:r>
              <a:rPr sz="2800" dirty="0">
                <a:latin typeface="Calibri"/>
                <a:cs typeface="Calibri"/>
              </a:rPr>
              <a:t>units </a:t>
            </a:r>
            <a:r>
              <a:rPr sz="2800" spc="-5" dirty="0">
                <a:latin typeface="Calibri"/>
                <a:cs typeface="Calibri"/>
              </a:rPr>
              <a:t>are </a:t>
            </a:r>
            <a:r>
              <a:rPr sz="2800" dirty="0">
                <a:latin typeface="Calibri"/>
                <a:cs typeface="Calibri"/>
              </a:rPr>
              <a:t>set by </a:t>
            </a:r>
            <a:r>
              <a:rPr sz="2800" spc="-5" dirty="0">
                <a:latin typeface="Calibri"/>
                <a:cs typeface="Calibri"/>
              </a:rPr>
              <a:t>external </a:t>
            </a:r>
            <a:r>
              <a:rPr sz="2800" dirty="0">
                <a:latin typeface="Calibri"/>
                <a:cs typeface="Calibri"/>
              </a:rPr>
              <a:t>data, </a:t>
            </a:r>
            <a:r>
              <a:rPr sz="2800" spc="-5" dirty="0">
                <a:latin typeface="Calibri"/>
                <a:cs typeface="Calibri"/>
              </a:rPr>
              <a:t>which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causes their </a:t>
            </a:r>
            <a:r>
              <a:rPr sz="2800" spc="-5" dirty="0">
                <a:latin typeface="Calibri"/>
                <a:cs typeface="Calibri"/>
              </a:rPr>
              <a:t>output </a:t>
            </a:r>
            <a:r>
              <a:rPr sz="2800" dirty="0">
                <a:latin typeface="Calibri"/>
                <a:cs typeface="Calibri"/>
              </a:rPr>
              <a:t>links to be </a:t>
            </a:r>
            <a:r>
              <a:rPr sz="2800" b="1" spc="-5" dirty="0">
                <a:latin typeface="Calibri"/>
                <a:cs typeface="Calibri"/>
              </a:rPr>
              <a:t>activated </a:t>
            </a:r>
            <a:r>
              <a:rPr sz="2800" dirty="0">
                <a:latin typeface="Calibri"/>
                <a:cs typeface="Calibri"/>
              </a:rPr>
              <a:t>at the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specified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level</a:t>
            </a:r>
            <a:endParaRPr sz="2800" dirty="0">
              <a:latin typeface="Calibri"/>
              <a:cs typeface="Calibri"/>
            </a:endParaRPr>
          </a:p>
          <a:p>
            <a:pPr marL="469900" marR="5080" indent="-457200">
              <a:lnSpc>
                <a:spcPct val="89700"/>
              </a:lnSpc>
              <a:spcBef>
                <a:spcPts val="2515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Working forward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through</a:t>
            </a:r>
            <a:r>
              <a:rPr sz="2800" dirty="0">
                <a:latin typeface="Calibri"/>
                <a:cs typeface="Calibri"/>
              </a:rPr>
              <a:t> the </a:t>
            </a:r>
            <a:r>
              <a:rPr sz="2800" spc="-5" dirty="0">
                <a:latin typeface="Calibri"/>
                <a:cs typeface="Calibri"/>
              </a:rPr>
              <a:t>network,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input 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function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each</a:t>
            </a:r>
            <a:r>
              <a:rPr sz="2800" dirty="0">
                <a:latin typeface="Calibri"/>
                <a:cs typeface="Calibri"/>
              </a:rPr>
              <a:t> unit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 applied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compute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input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</a:p>
          <a:p>
            <a:pPr marL="469900" marR="266065" lvl="1">
              <a:lnSpc>
                <a:spcPts val="2620"/>
              </a:lnSpc>
              <a:spcBef>
                <a:spcPts val="560"/>
              </a:spcBef>
              <a:tabLst>
                <a:tab pos="755650" algn="l"/>
              </a:tabLst>
            </a:pPr>
            <a:r>
              <a:rPr lang="en-US" sz="2400" dirty="0" smtClean="0">
                <a:latin typeface="Calibri"/>
                <a:cs typeface="Calibri"/>
              </a:rPr>
              <a:t>- </a:t>
            </a:r>
            <a:r>
              <a:rPr sz="2400" dirty="0" smtClean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this is just the </a:t>
            </a:r>
            <a:r>
              <a:rPr sz="2400" spc="-5" dirty="0">
                <a:latin typeface="Calibri"/>
                <a:cs typeface="Calibri"/>
              </a:rPr>
              <a:t>weighted </a:t>
            </a:r>
            <a:r>
              <a:rPr sz="2400" dirty="0">
                <a:latin typeface="Calibri"/>
                <a:cs typeface="Calibri"/>
              </a:rPr>
              <a:t>sum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activation on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links feeding into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node</a:t>
            </a:r>
            <a:endParaRPr sz="2400" dirty="0">
              <a:latin typeface="Calibri"/>
              <a:cs typeface="Calibri"/>
            </a:endParaRPr>
          </a:p>
          <a:p>
            <a:pPr marL="469900" marR="1141730" indent="-457200">
              <a:lnSpc>
                <a:spcPts val="3030"/>
              </a:lnSpc>
              <a:spcBef>
                <a:spcPts val="2490"/>
              </a:spcBef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activation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function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transforms</a:t>
            </a:r>
            <a:r>
              <a:rPr sz="2800" dirty="0">
                <a:latin typeface="Calibri"/>
                <a:cs typeface="Calibri"/>
              </a:rPr>
              <a:t> this input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sz="2800" dirty="0">
                <a:latin typeface="Calibri"/>
                <a:cs typeface="Calibri"/>
              </a:rPr>
              <a:t>into a</a:t>
            </a:r>
            <a:r>
              <a:rPr sz="2800" spc="-5" dirty="0">
                <a:latin typeface="Calibri"/>
                <a:cs typeface="Calibri"/>
              </a:rPr>
              <a:t> final</a:t>
            </a:r>
            <a:r>
              <a:rPr sz="2800" dirty="0">
                <a:latin typeface="Calibri"/>
                <a:cs typeface="Calibri"/>
              </a:rPr>
              <a:t> value</a:t>
            </a:r>
          </a:p>
          <a:p>
            <a:pPr marL="755650" lvl="1" indent="-285750">
              <a:lnSpc>
                <a:spcPts val="2750"/>
              </a:lnSpc>
              <a:spcBef>
                <a:spcPts val="209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Typically </a:t>
            </a:r>
            <a:r>
              <a:rPr sz="2400" dirty="0">
                <a:latin typeface="Calibri"/>
                <a:cs typeface="Calibri"/>
              </a:rPr>
              <a:t>this is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nonlinear </a:t>
            </a:r>
            <a:r>
              <a:rPr sz="2400" spc="-5" dirty="0">
                <a:latin typeface="Calibri"/>
                <a:cs typeface="Calibri"/>
              </a:rPr>
              <a:t>function,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often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sigmoid</a:t>
            </a:r>
            <a:endParaRPr sz="2400" dirty="0">
              <a:latin typeface="Calibri"/>
              <a:cs typeface="Calibri"/>
            </a:endParaRPr>
          </a:p>
          <a:p>
            <a:pPr marL="749300">
              <a:lnSpc>
                <a:spcPts val="2750"/>
              </a:lnSpc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corresponding</a:t>
            </a:r>
            <a:r>
              <a:rPr sz="2400" dirty="0">
                <a:latin typeface="Calibri"/>
                <a:cs typeface="Calibri"/>
              </a:rPr>
              <a:t> to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MS PGothic"/>
                <a:cs typeface="MS PGothic"/>
              </a:rPr>
              <a:t>“</a:t>
            </a:r>
            <a:r>
              <a:rPr sz="2400" spc="-5" dirty="0">
                <a:latin typeface="Calibri"/>
                <a:cs typeface="Calibri"/>
              </a:rPr>
              <a:t>threshold</a:t>
            </a:r>
            <a:r>
              <a:rPr sz="2400" spc="-5" dirty="0">
                <a:latin typeface="MS PGothic"/>
                <a:cs typeface="MS PGothic"/>
              </a:rPr>
              <a:t>”</a:t>
            </a:r>
            <a:r>
              <a:rPr sz="2400" spc="-185" dirty="0">
                <a:latin typeface="MS PGothic"/>
                <a:cs typeface="MS PGothic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that </a:t>
            </a:r>
            <a:r>
              <a:rPr sz="2400" spc="-5" dirty="0">
                <a:latin typeface="Calibri"/>
                <a:cs typeface="Calibri"/>
              </a:rPr>
              <a:t>node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17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Bahnschrift" panose="020B0502040204020203" pitchFamily="34" charset="0"/>
              </a:rPr>
              <a:t>Network of Neuron in Brain</a:t>
            </a:r>
          </a:p>
          <a:p>
            <a:r>
              <a:rPr lang="en-US" sz="2000" spc="-5" dirty="0">
                <a:latin typeface="Bahnschrift" panose="020B0502040204020203" pitchFamily="34" charset="0"/>
              </a:rPr>
              <a:t>Neural</a:t>
            </a:r>
            <a:r>
              <a:rPr lang="en-US" sz="2000" spc="-45" dirty="0">
                <a:latin typeface="Bahnschrift" panose="020B0502040204020203" pitchFamily="34" charset="0"/>
              </a:rPr>
              <a:t> </a:t>
            </a:r>
            <a:r>
              <a:rPr lang="en-US" sz="2000" spc="-5" dirty="0" smtClean="0">
                <a:latin typeface="Bahnschrift" panose="020B0502040204020203" pitchFamily="34" charset="0"/>
              </a:rPr>
              <a:t>Networks</a:t>
            </a:r>
          </a:p>
          <a:p>
            <a:r>
              <a:rPr lang="en-US" sz="2000" dirty="0">
                <a:latin typeface="Bahnschrift" panose="020B0502040204020203" pitchFamily="34" charset="0"/>
                <a:cs typeface="Tahoma"/>
              </a:rPr>
              <a:t>Training</a:t>
            </a:r>
            <a:r>
              <a:rPr lang="en-US" sz="2000" spc="-200" dirty="0">
                <a:latin typeface="Bahnschrift" panose="020B0502040204020203" pitchFamily="34" charset="0"/>
                <a:cs typeface="Tahoma"/>
              </a:rPr>
              <a:t> </a:t>
            </a:r>
            <a:r>
              <a:rPr lang="en-US" sz="2000" dirty="0">
                <a:latin typeface="Bahnschrift" panose="020B0502040204020203" pitchFamily="34" charset="0"/>
                <a:cs typeface="Tahoma"/>
              </a:rPr>
              <a:t>Neural</a:t>
            </a:r>
            <a:r>
              <a:rPr lang="en-US" sz="2000" spc="-215" dirty="0">
                <a:latin typeface="Bahnschrift" panose="020B0502040204020203" pitchFamily="34" charset="0"/>
                <a:cs typeface="Tahoma"/>
              </a:rPr>
              <a:t> </a:t>
            </a:r>
            <a:r>
              <a:rPr lang="en-US" sz="2000" spc="60" dirty="0" smtClean="0">
                <a:latin typeface="Bahnschrift" panose="020B0502040204020203" pitchFamily="34" charset="0"/>
                <a:cs typeface="Tahoma"/>
              </a:rPr>
              <a:t>Networks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Mini Batch SGD</a:t>
            </a:r>
            <a:endParaRPr lang="en-US" sz="2000" dirty="0" smtClean="0">
              <a:latin typeface="Bahnschrift" panose="020B0502040204020203" pitchFamily="34" charset="0"/>
            </a:endParaRPr>
          </a:p>
          <a:p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06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06300" y="1145734"/>
            <a:ext cx="447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3384550" algn="l"/>
              </a:tabLst>
            </a:pPr>
            <a:r>
              <a:rPr sz="2400" i="1" dirty="0">
                <a:latin typeface="Arial"/>
                <a:cs typeface="Arial"/>
              </a:rPr>
              <a:t>a</a:t>
            </a:r>
            <a:r>
              <a:rPr sz="2400" i="1" spc="-315" dirty="0">
                <a:latin typeface="Arial"/>
                <a:cs typeface="Arial"/>
              </a:rPr>
              <a:t> </a:t>
            </a:r>
            <a:r>
              <a:rPr sz="2400" baseline="24305" dirty="0">
                <a:latin typeface="Arial MT"/>
                <a:cs typeface="Arial MT"/>
              </a:rPr>
              <a:t>(</a:t>
            </a:r>
            <a:r>
              <a:rPr sz="2400" i="1" baseline="24305" dirty="0">
                <a:latin typeface="Arial"/>
                <a:cs typeface="Arial"/>
              </a:rPr>
              <a:t>j</a:t>
            </a:r>
            <a:r>
              <a:rPr sz="2400" baseline="24305" dirty="0">
                <a:latin typeface="Arial MT"/>
                <a:cs typeface="Arial MT"/>
              </a:rPr>
              <a:t>)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“activation”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unit </a:t>
            </a:r>
            <a:r>
              <a:rPr sz="2400" i="1" dirty="0">
                <a:latin typeface="Arial"/>
                <a:cs typeface="Arial"/>
              </a:rPr>
              <a:t>i	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layer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j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0577" y="1291045"/>
            <a:ext cx="4856480" cy="10718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22885">
              <a:spcBef>
                <a:spcPts val="355"/>
              </a:spcBef>
            </a:pPr>
            <a:r>
              <a:rPr sz="1600" i="1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  <a:p>
            <a:pPr marL="889000" marR="30480" indent="-850900">
              <a:lnSpc>
                <a:spcPts val="2800"/>
              </a:lnSpc>
              <a:spcBef>
                <a:spcPts val="545"/>
              </a:spcBef>
            </a:pPr>
            <a:r>
              <a:rPr sz="2400" spc="-135" dirty="0">
                <a:latin typeface="Arial MT"/>
                <a:cs typeface="Arial MT"/>
              </a:rPr>
              <a:t>Θ</a:t>
            </a:r>
            <a:r>
              <a:rPr sz="2400" spc="-202" baseline="24305" dirty="0">
                <a:latin typeface="Arial MT"/>
                <a:cs typeface="Arial MT"/>
              </a:rPr>
              <a:t>(</a:t>
            </a:r>
            <a:r>
              <a:rPr sz="2400" i="1" spc="-202" baseline="24305" dirty="0">
                <a:latin typeface="Arial"/>
                <a:cs typeface="Arial"/>
              </a:rPr>
              <a:t>j</a:t>
            </a:r>
            <a:r>
              <a:rPr sz="2400" spc="-202" baseline="24305" dirty="0">
                <a:latin typeface="Arial MT"/>
                <a:cs typeface="Arial MT"/>
              </a:rPr>
              <a:t>)</a:t>
            </a:r>
            <a:r>
              <a:rPr sz="2400" baseline="24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 </a:t>
            </a:r>
            <a:r>
              <a:rPr sz="2400" spc="-5" dirty="0">
                <a:latin typeface="Calibri"/>
                <a:cs typeface="Calibri"/>
              </a:rPr>
              <a:t>weight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matrix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stores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parameters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 layer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j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layer </a:t>
            </a:r>
            <a:r>
              <a:rPr sz="2400" i="1" dirty="0">
                <a:latin typeface="Arial"/>
                <a:cs typeface="Arial"/>
              </a:rPr>
              <a:t>j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9052" y="2733526"/>
            <a:ext cx="5856553" cy="4075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9052" y="3250971"/>
            <a:ext cx="5856553" cy="4075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6720" y="3774504"/>
            <a:ext cx="5856553" cy="4075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2916" y="4337153"/>
            <a:ext cx="7752261" cy="4075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20240" y="5093003"/>
            <a:ext cx="7262495" cy="751487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76200" marR="55880">
              <a:lnSpc>
                <a:spcPts val="2800"/>
              </a:lnSpc>
              <a:spcBef>
                <a:spcPts val="259"/>
              </a:spcBef>
              <a:tabLst>
                <a:tab pos="671258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network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baseline="-20833" dirty="0">
                <a:latin typeface="Arial"/>
                <a:cs typeface="Arial"/>
              </a:rPr>
              <a:t>j</a:t>
            </a:r>
            <a:r>
              <a:rPr sz="2400" i="1" spc="135" baseline="-20833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units in</a:t>
            </a:r>
            <a:r>
              <a:rPr sz="2400" spc="-5" dirty="0">
                <a:latin typeface="Calibri"/>
                <a:cs typeface="Calibri"/>
              </a:rPr>
              <a:t> layer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j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and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baseline="-20833" dirty="0">
                <a:latin typeface="Arial"/>
                <a:cs typeface="Arial"/>
              </a:rPr>
              <a:t>j+1</a:t>
            </a:r>
            <a:r>
              <a:rPr sz="2400" i="1" spc="322" baseline="-20833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units in</a:t>
            </a:r>
            <a:r>
              <a:rPr sz="2400" spc="-5" dirty="0">
                <a:latin typeface="Calibri"/>
                <a:cs typeface="Calibri"/>
              </a:rPr>
              <a:t> layer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j</a:t>
            </a:r>
            <a:r>
              <a:rPr sz="2400" dirty="0">
                <a:latin typeface="Arial MT"/>
                <a:cs typeface="Arial MT"/>
              </a:rPr>
              <a:t>+1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35" dirty="0">
                <a:latin typeface="Arial MT"/>
                <a:cs typeface="Arial MT"/>
              </a:rPr>
              <a:t>Θ</a:t>
            </a:r>
            <a:r>
              <a:rPr sz="2400" spc="-202" baseline="24305" dirty="0">
                <a:latin typeface="Arial MT"/>
                <a:cs typeface="Arial MT"/>
              </a:rPr>
              <a:t>(</a:t>
            </a:r>
            <a:r>
              <a:rPr sz="2400" i="1" spc="-202" baseline="24305" dirty="0">
                <a:latin typeface="Arial"/>
                <a:cs typeface="Arial"/>
              </a:rPr>
              <a:t>j</a:t>
            </a:r>
            <a:r>
              <a:rPr sz="2400" spc="-202" baseline="24305" dirty="0">
                <a:latin typeface="Arial MT"/>
                <a:cs typeface="Arial MT"/>
              </a:rPr>
              <a:t>)</a:t>
            </a:r>
            <a:r>
              <a:rPr sz="2400" spc="7" baseline="24305" dirty="0">
                <a:latin typeface="Arial MT"/>
                <a:cs typeface="Arial MT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baseline="-20833" dirty="0">
                <a:latin typeface="Arial"/>
                <a:cs typeface="Arial"/>
              </a:rPr>
              <a:t>j+1</a:t>
            </a:r>
            <a:r>
              <a:rPr sz="2400" i="1" spc="337" baseline="-20833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×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baseline="-20833" dirty="0">
                <a:latin typeface="Arial"/>
                <a:cs typeface="Arial"/>
              </a:rPr>
              <a:t>j</a:t>
            </a:r>
            <a:r>
              <a:rPr sz="2400" dirty="0">
                <a:latin typeface="Arial MT"/>
                <a:cs typeface="Arial MT"/>
              </a:rPr>
              <a:t>+1)	</a:t>
            </a:r>
            <a:r>
              <a:rPr sz="2400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725" y="6025949"/>
            <a:ext cx="4749548" cy="7575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25" y="489424"/>
            <a:ext cx="3983818" cy="21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3696" y="193151"/>
            <a:ext cx="30505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</a:t>
            </a:r>
            <a:r>
              <a:rPr spc="-5" dirty="0"/>
              <a:t>r</a:t>
            </a:r>
            <a:r>
              <a:rPr dirty="0"/>
              <a:t>i</a:t>
            </a:r>
            <a:r>
              <a:rPr spc="-15" dirty="0"/>
              <a:t>zat</a:t>
            </a:r>
            <a:r>
              <a:rPr spc="-10" dirty="0"/>
              <a:t>i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47" y="1235465"/>
            <a:ext cx="7701591" cy="50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293" y="193151"/>
            <a:ext cx="662114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B0F0"/>
                </a:solidFill>
              </a:rPr>
              <a:t>Other</a:t>
            </a:r>
            <a:r>
              <a:rPr spc="-2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Architectures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05" y="1340779"/>
            <a:ext cx="7777702" cy="51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6491" y="193151"/>
            <a:ext cx="8144509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9880" algn="l"/>
              </a:tabLst>
            </a:pPr>
            <a:r>
              <a:rPr spc="-5" dirty="0">
                <a:solidFill>
                  <a:srgbClr val="00B0F0"/>
                </a:solidFill>
              </a:rPr>
              <a:t>Multiple</a:t>
            </a:r>
            <a:r>
              <a:rPr dirty="0">
                <a:solidFill>
                  <a:srgbClr val="00B0F0"/>
                </a:solidFill>
              </a:rPr>
              <a:t> Output Units:	</a:t>
            </a:r>
            <a:r>
              <a:rPr spc="-475" dirty="0" smtClean="0">
                <a:solidFill>
                  <a:srgbClr val="00B0F0"/>
                </a:solidFill>
              </a:rPr>
              <a:t>One</a:t>
            </a:r>
            <a:r>
              <a:rPr lang="en-US" spc="-475" dirty="0" smtClean="0">
                <a:solidFill>
                  <a:srgbClr val="00B0F0"/>
                </a:solidFill>
              </a:rPr>
              <a:t> </a:t>
            </a:r>
            <a:r>
              <a:rPr spc="-475" dirty="0" smtClean="0">
                <a:solidFill>
                  <a:srgbClr val="00B0F0"/>
                </a:solidFill>
              </a:rPr>
              <a:t>vs</a:t>
            </a:r>
            <a:r>
              <a:rPr lang="en-US" spc="-475" dirty="0" smtClean="0">
                <a:solidFill>
                  <a:srgbClr val="00B0F0"/>
                </a:solidFill>
              </a:rPr>
              <a:t> </a:t>
            </a:r>
            <a:r>
              <a:rPr spc="-475" dirty="0" smtClean="0">
                <a:solidFill>
                  <a:srgbClr val="00B0F0"/>
                </a:solidFill>
              </a:rPr>
              <a:t>Rest</a:t>
            </a:r>
            <a:endParaRPr spc="-475" dirty="0">
              <a:solidFill>
                <a:srgbClr val="00B0F0"/>
              </a:solidFill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493" y="1284464"/>
            <a:ext cx="1664666" cy="11097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26078" y="2420023"/>
            <a:ext cx="1129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Pedestrian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2231" y="2423643"/>
            <a:ext cx="3714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6390" y="2427261"/>
            <a:ext cx="1198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Motorcycle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6540" y="2427261"/>
            <a:ext cx="593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0997" y="2852346"/>
            <a:ext cx="3522720" cy="17761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610389" y="6156010"/>
            <a:ext cx="975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when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64216" y="6156010"/>
            <a:ext cx="1816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when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motorcycle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02053" y="6156010"/>
            <a:ext cx="11880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when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truck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02739" y="6156010"/>
            <a:ext cx="23444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2455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when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 smtClean="0">
                <a:latin typeface="Calibri"/>
                <a:cs typeface="Calibri"/>
              </a:rPr>
              <a:t>pedestrian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347" y="1254541"/>
            <a:ext cx="1521908" cy="115680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6498" y="1231230"/>
            <a:ext cx="1905934" cy="11960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15" y="1192032"/>
            <a:ext cx="1677886" cy="11403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867" y="2921988"/>
            <a:ext cx="9835944" cy="313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2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6491" y="193151"/>
            <a:ext cx="8144509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9880" algn="l"/>
              </a:tabLst>
            </a:pPr>
            <a:r>
              <a:rPr spc="-5" dirty="0">
                <a:solidFill>
                  <a:srgbClr val="00B0F0"/>
                </a:solidFill>
              </a:rPr>
              <a:t>Multiple</a:t>
            </a:r>
            <a:r>
              <a:rPr dirty="0">
                <a:solidFill>
                  <a:srgbClr val="00B0F0"/>
                </a:solidFill>
              </a:rPr>
              <a:t> Output Units:	</a:t>
            </a:r>
            <a:r>
              <a:rPr spc="-475" dirty="0" smtClean="0">
                <a:solidFill>
                  <a:srgbClr val="00B0F0"/>
                </a:solidFill>
              </a:rPr>
              <a:t>One</a:t>
            </a:r>
            <a:r>
              <a:rPr lang="en-US" spc="-475" dirty="0" smtClean="0">
                <a:solidFill>
                  <a:srgbClr val="00B0F0"/>
                </a:solidFill>
              </a:rPr>
              <a:t> </a:t>
            </a:r>
            <a:r>
              <a:rPr spc="-475" dirty="0" smtClean="0">
                <a:solidFill>
                  <a:srgbClr val="00B0F0"/>
                </a:solidFill>
              </a:rPr>
              <a:t>vs</a:t>
            </a:r>
            <a:r>
              <a:rPr lang="en-US" spc="-475" dirty="0" smtClean="0">
                <a:solidFill>
                  <a:srgbClr val="00B0F0"/>
                </a:solidFill>
              </a:rPr>
              <a:t> </a:t>
            </a:r>
            <a:r>
              <a:rPr spc="-475" dirty="0" smtClean="0">
                <a:solidFill>
                  <a:srgbClr val="00B0F0"/>
                </a:solidFill>
              </a:rPr>
              <a:t>Rest</a:t>
            </a:r>
            <a:endParaRPr spc="-475" dirty="0">
              <a:solidFill>
                <a:srgbClr val="00B0F0"/>
              </a:solidFill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02739" y="6637104"/>
            <a:ext cx="1596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93" y="1312827"/>
            <a:ext cx="8568304" cy="49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0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268" y="193151"/>
            <a:ext cx="672909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-25" dirty="0"/>
              <a:t> </a:t>
            </a:r>
            <a:r>
              <a:rPr spc="-5" dirty="0"/>
              <a:t>Network</a:t>
            </a:r>
            <a:r>
              <a:rPr spc="-25" dirty="0"/>
              <a:t> </a:t>
            </a:r>
            <a:r>
              <a:rPr spc="-5" dirty="0">
                <a:solidFill>
                  <a:srgbClr val="00B0F0"/>
                </a:solidFill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44640" y="3533848"/>
            <a:ext cx="246062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Binary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150495">
              <a:lnSpc>
                <a:spcPts val="2840"/>
              </a:lnSpc>
            </a:pPr>
            <a:r>
              <a:rPr sz="2400" i="1" dirty="0">
                <a:latin typeface="Arial"/>
                <a:cs typeface="Arial"/>
              </a:rPr>
              <a:t>y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5229" y="4651448"/>
            <a:ext cx="319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i="1" dirty="0">
                <a:latin typeface="Arial"/>
                <a:cs typeface="Arial"/>
              </a:rPr>
              <a:t>L-1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2471" y="4473648"/>
            <a:ext cx="2806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58695" algn="l"/>
              </a:tabLst>
            </a:pPr>
            <a:r>
              <a:rPr sz="2400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i="1" dirty="0">
                <a:latin typeface="Arial"/>
                <a:cs typeface="Arial"/>
              </a:rPr>
              <a:t>s	=</a:t>
            </a:r>
            <a:r>
              <a:rPr sz="2400" i="1" spc="-8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1)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39295" y="3387436"/>
            <a:ext cx="116839" cy="3017520"/>
            <a:chOff x="3915294" y="3387436"/>
            <a:chExt cx="116839" cy="30175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294" y="3387436"/>
              <a:ext cx="116378" cy="30175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72275" y="3411580"/>
              <a:ext cx="0" cy="2926080"/>
            </a:xfrm>
            <a:custGeom>
              <a:avLst/>
              <a:gdLst/>
              <a:ahLst/>
              <a:cxnLst/>
              <a:rect l="l" t="t" r="r" b="b"/>
              <a:pathLst>
                <a:path h="2926079">
                  <a:moveTo>
                    <a:pt x="0" y="0"/>
                  </a:moveTo>
                  <a:lnTo>
                    <a:pt x="1" y="2925636"/>
                  </a:lnTo>
                </a:path>
              </a:pathLst>
            </a:custGeom>
            <a:ln w="253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9636" y="3469974"/>
            <a:ext cx="4391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</a:t>
            </a:r>
            <a:r>
              <a:rPr lang="en-US"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lass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ati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i="1" dirty="0">
                <a:latin typeface="Arial"/>
                <a:cs typeface="Arial"/>
              </a:rPr>
              <a:t>K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classes)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2937" y="4689174"/>
            <a:ext cx="305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K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Arial MT"/>
                <a:cs typeface="Arial MT"/>
              </a:rPr>
              <a:t>(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i="1" spc="-7" baseline="-20833" dirty="0">
                <a:latin typeface="Arial"/>
                <a:cs typeface="Arial"/>
              </a:rPr>
              <a:t>L-1</a:t>
            </a:r>
            <a:r>
              <a:rPr sz="2400" i="1" spc="-5" dirty="0">
                <a:latin typeface="Arial"/>
                <a:cs typeface="Arial"/>
              </a:rPr>
              <a:t>=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K</a:t>
            </a:r>
            <a:r>
              <a:rPr sz="240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3009" y="3900567"/>
            <a:ext cx="10598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2400" b="1" spc="165" dirty="0">
                <a:latin typeface="Trebuchet MS"/>
                <a:cs typeface="Trebuchet MS"/>
              </a:rPr>
              <a:t>y</a:t>
            </a:r>
            <a:r>
              <a:rPr sz="2400" b="1" spc="-60" dirty="0">
                <a:latin typeface="Trebuchet MS"/>
                <a:cs typeface="Trebuchet MS"/>
              </a:rPr>
              <a:t> </a:t>
            </a:r>
            <a:r>
              <a:rPr sz="2400" spc="-130" dirty="0" smtClean="0">
                <a:latin typeface="Lucida Sans Unicode"/>
                <a:cs typeface="Lucida Sans Unicode"/>
              </a:rPr>
              <a:t> </a:t>
            </a:r>
            <a:r>
              <a:rPr sz="2400" spc="490" dirty="0">
                <a:latin typeface="Cambria"/>
                <a:cs typeface="Cambria"/>
              </a:rPr>
              <a:t>R</a:t>
            </a:r>
            <a:r>
              <a:rPr sz="2475" i="1" spc="735" baseline="33670" dirty="0">
                <a:latin typeface="Calibri"/>
                <a:cs typeface="Calibri"/>
              </a:rPr>
              <a:t>K</a:t>
            </a:r>
            <a:endParaRPr sz="2475" baseline="3367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0194" y="3933130"/>
            <a:ext cx="276184" cy="5098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0587" y="3933130"/>
            <a:ext cx="276183" cy="5098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92168" y="3933130"/>
            <a:ext cx="276184" cy="5098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5593" y="3933130"/>
            <a:ext cx="276184" cy="5098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46292" y="3967206"/>
            <a:ext cx="2744470" cy="70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17550" algn="l"/>
                <a:tab pos="1285875" algn="l"/>
                <a:tab pos="2015489" algn="l"/>
              </a:tabLst>
            </a:pPr>
            <a:r>
              <a:rPr sz="1400" spc="-5" dirty="0">
                <a:latin typeface="Calibri"/>
                <a:cs typeface="Calibri"/>
              </a:rPr>
              <a:t>e.g.	</a:t>
            </a:r>
            <a:r>
              <a:rPr sz="1400" dirty="0">
                <a:latin typeface="Calibri"/>
                <a:cs typeface="Calibri"/>
              </a:rPr>
              <a:t>,	,	,</a:t>
            </a:r>
            <a:endParaRPr sz="140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L="109855">
              <a:tabLst>
                <a:tab pos="1428115" algn="l"/>
              </a:tabLst>
            </a:pPr>
            <a:r>
              <a:rPr sz="1400" spc="-5" dirty="0">
                <a:latin typeface="Calibri"/>
                <a:cs typeface="Calibri"/>
              </a:rPr>
              <a:t>pedestrian</a:t>
            </a:r>
            <a:r>
              <a:rPr sz="1400" spc="6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	</a:t>
            </a:r>
            <a:r>
              <a:rPr sz="1400" spc="-5" dirty="0">
                <a:latin typeface="Calibri"/>
                <a:cs typeface="Calibri"/>
              </a:rPr>
              <a:t>motorcycle</a:t>
            </a:r>
            <a:r>
              <a:rPr sz="1400" spc="5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truck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860" y="1267867"/>
            <a:ext cx="3522720" cy="177611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508897" y="1226568"/>
            <a:ext cx="3523615" cy="9601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400">
              <a:spcBef>
                <a:spcPts val="700"/>
              </a:spcBef>
            </a:pPr>
            <a:r>
              <a:rPr sz="2800" b="1" spc="-5" dirty="0">
                <a:latin typeface="Calibri"/>
                <a:cs typeface="Calibri"/>
              </a:rPr>
              <a:t>Given:</a:t>
            </a:r>
            <a:endParaRPr sz="2800">
              <a:latin typeface="Calibri"/>
              <a:cs typeface="Calibri"/>
            </a:endParaRPr>
          </a:p>
          <a:p>
            <a:pPr marL="25400">
              <a:spcBef>
                <a:spcPts val="515"/>
              </a:spcBef>
            </a:pPr>
            <a:r>
              <a:rPr sz="2400" dirty="0">
                <a:latin typeface="Arial MT"/>
                <a:cs typeface="Arial MT"/>
              </a:rPr>
              <a:t>{(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i="1" dirty="0">
                <a:latin typeface="Arial"/>
                <a:cs typeface="Arial"/>
              </a:rPr>
              <a:t>y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),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i="1" dirty="0">
                <a:latin typeface="Arial"/>
                <a:cs typeface="Arial"/>
              </a:rPr>
              <a:t>y</a:t>
            </a:r>
            <a:r>
              <a:rPr sz="2400" baseline="-20833" dirty="0">
                <a:latin typeface="Arial MT"/>
                <a:cs typeface="Arial MT"/>
              </a:rPr>
              <a:t>2</a:t>
            </a:r>
            <a:r>
              <a:rPr sz="2400" dirty="0">
                <a:latin typeface="Arial MT"/>
                <a:cs typeface="Arial MT"/>
              </a:rPr>
              <a:t>),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...,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i="1" baseline="-20833" dirty="0">
                <a:latin typeface="Arial"/>
                <a:cs typeface="Arial"/>
              </a:rPr>
              <a:t>n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i="1" dirty="0">
                <a:latin typeface="Arial"/>
                <a:cs typeface="Arial"/>
              </a:rPr>
              <a:t>y</a:t>
            </a:r>
            <a:r>
              <a:rPr sz="2400" i="1" baseline="-20833" dirty="0">
                <a:latin typeface="Arial"/>
                <a:cs typeface="Arial"/>
              </a:rPr>
              <a:t>n</a:t>
            </a:r>
            <a:r>
              <a:rPr sz="2400" dirty="0">
                <a:latin typeface="Arial MT"/>
                <a:cs typeface="Arial MT"/>
              </a:rPr>
              <a:t>)}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53396" y="2211608"/>
            <a:ext cx="4399280" cy="8547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54305">
              <a:spcBef>
                <a:spcPts val="720"/>
              </a:spcBef>
            </a:pPr>
            <a:r>
              <a:rPr sz="3750" spc="-15" baseline="2222" dirty="0">
                <a:latin typeface="Calibri"/>
                <a:cs typeface="Calibri"/>
              </a:rPr>
              <a:t>N</a:t>
            </a:r>
            <a:r>
              <a:rPr sz="2625" spc="-15" baseline="34920" dirty="0">
                <a:latin typeface="Lucida Sans Unicode"/>
                <a:cs typeface="Lucida Sans Unicode"/>
              </a:rPr>
              <a:t>+</a:t>
            </a:r>
            <a:r>
              <a:rPr sz="2625" i="1" spc="-15" baseline="50793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contains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#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 each layer</a:t>
            </a:r>
            <a:endParaRPr sz="2400" dirty="0">
              <a:latin typeface="Calibri"/>
              <a:cs typeface="Calibri"/>
            </a:endParaRPr>
          </a:p>
          <a:p>
            <a:pPr marL="38100">
              <a:spcBef>
                <a:spcPts val="505"/>
              </a:spcBef>
              <a:tabLst>
                <a:tab pos="32321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i="1" spc="5" dirty="0">
                <a:latin typeface="Arial"/>
                <a:cs typeface="Arial"/>
              </a:rPr>
              <a:t>s</a:t>
            </a:r>
            <a:r>
              <a:rPr sz="1950" i="1" spc="7" baseline="-21367" dirty="0">
                <a:latin typeface="Arial"/>
                <a:cs typeface="Arial"/>
              </a:rPr>
              <a:t>0</a:t>
            </a:r>
            <a:r>
              <a:rPr sz="1950" i="1" spc="-7" baseline="-21367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=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</a:t>
            </a:r>
            <a:r>
              <a:rPr sz="2000" i="1" spc="33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(#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features)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64704" y="2280802"/>
            <a:ext cx="16891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500" b="1" spc="50" dirty="0">
                <a:latin typeface="Trebuchet MS"/>
                <a:cs typeface="Trebuchet MS"/>
              </a:rPr>
              <a:t>s</a:t>
            </a:r>
            <a:endParaRPr sz="25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33614" y="2392127"/>
                <a:ext cx="3579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14" y="2392127"/>
                <a:ext cx="357961" cy="276999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067987" y="3993652"/>
                <a:ext cx="3579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87" y="3993652"/>
                <a:ext cx="357961" cy="276999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57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154" y="2517457"/>
            <a:ext cx="72275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Understanding</a:t>
            </a:r>
            <a:r>
              <a:rPr spc="-2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455" y="6571297"/>
            <a:ext cx="1803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43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901" y="193151"/>
            <a:ext cx="734377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Representing</a:t>
            </a:r>
            <a:r>
              <a:rPr spc="-3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Boolean</a:t>
            </a:r>
            <a:r>
              <a:rPr spc="-3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Functions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215" y="1969594"/>
            <a:ext cx="1533524" cy="253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40" y="2352827"/>
            <a:ext cx="1699260" cy="23431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171247" y="4729999"/>
            <a:ext cx="4192904" cy="1699260"/>
            <a:chOff x="4647247" y="4729999"/>
            <a:chExt cx="4192904" cy="1699260"/>
          </a:xfrm>
        </p:grpSpPr>
        <p:sp>
          <p:nvSpPr>
            <p:cNvPr id="7" name="object 7"/>
            <p:cNvSpPr/>
            <p:nvPr/>
          </p:nvSpPr>
          <p:spPr>
            <a:xfrm>
              <a:off x="6699249" y="4729999"/>
              <a:ext cx="12700" cy="1699260"/>
            </a:xfrm>
            <a:custGeom>
              <a:avLst/>
              <a:gdLst/>
              <a:ahLst/>
              <a:cxnLst/>
              <a:rect l="l" t="t" r="r" b="b"/>
              <a:pathLst>
                <a:path w="12700" h="1699260">
                  <a:moveTo>
                    <a:pt x="0" y="0"/>
                  </a:moveTo>
                  <a:lnTo>
                    <a:pt x="12700" y="0"/>
                  </a:lnTo>
                  <a:lnTo>
                    <a:pt x="12700" y="1699259"/>
                  </a:lnTo>
                  <a:lnTo>
                    <a:pt x="0" y="1699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8199" y="5173986"/>
              <a:ext cx="4191000" cy="6350"/>
            </a:xfrm>
            <a:custGeom>
              <a:avLst/>
              <a:gdLst/>
              <a:ahLst/>
              <a:cxnLst/>
              <a:rect l="l" t="t" r="r" b="b"/>
              <a:pathLst>
                <a:path w="4191000" h="6350">
                  <a:moveTo>
                    <a:pt x="2052565" y="6349"/>
                  </a:moveTo>
                  <a:lnTo>
                    <a:pt x="4190999" y="6349"/>
                  </a:lnTo>
                </a:path>
                <a:path w="4191000" h="6350">
                  <a:moveTo>
                    <a:pt x="0" y="0"/>
                  </a:moveTo>
                  <a:lnTo>
                    <a:pt x="10238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61711" y="4791894"/>
            <a:ext cx="25590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411" y="4791894"/>
            <a:ext cx="25590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0049" y="4752205"/>
            <a:ext cx="92248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20833" dirty="0">
                <a:latin typeface="Calibri"/>
                <a:cs typeface="Calibri"/>
              </a:rPr>
              <a:t>Θ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dirty="0">
                <a:latin typeface="Calibri"/>
                <a:cs typeface="Calibri"/>
              </a:rPr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25039" y="5199356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53739" y="5199356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5039" y="5511774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3739" y="5511774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5039" y="5824195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3739" y="5824195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5039" y="6136615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3739" y="6136615"/>
            <a:ext cx="1289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5085" y="1336911"/>
            <a:ext cx="4054339" cy="27028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983740" y="1139721"/>
            <a:ext cx="785939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6985">
              <a:lnSpc>
                <a:spcPts val="2205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Logistic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Sigmoid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085"/>
              </a:lnSpc>
            </a:pPr>
            <a:r>
              <a:rPr sz="2400" b="1" spc="-5" dirty="0">
                <a:latin typeface="Calibri"/>
                <a:cs typeface="Calibri"/>
              </a:rPr>
              <a:t>Simple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example: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R="172085" algn="r">
              <a:lnSpc>
                <a:spcPts val="2700"/>
              </a:lnSpc>
            </a:pPr>
            <a:r>
              <a:rPr sz="2750" spc="170" dirty="0">
                <a:latin typeface="MS UI Gothic"/>
                <a:cs typeface="MS UI Gothic"/>
              </a:rPr>
              <a:t>g</a:t>
            </a:r>
            <a:r>
              <a:rPr sz="2750" spc="170" dirty="0">
                <a:latin typeface="Lucida Sans Unicode"/>
                <a:cs typeface="Lucida Sans Unicode"/>
              </a:rPr>
              <a:t>(</a:t>
            </a:r>
            <a:r>
              <a:rPr sz="2750" spc="170" dirty="0">
                <a:latin typeface="MS UI Gothic"/>
                <a:cs typeface="MS UI Gothic"/>
              </a:rPr>
              <a:t>z</a:t>
            </a:r>
            <a:r>
              <a:rPr sz="2750" spc="170" dirty="0">
                <a:latin typeface="Lucida Sans Unicode"/>
                <a:cs typeface="Lucida Sans Unicode"/>
              </a:rPr>
              <a:t>)</a:t>
            </a:r>
            <a:endParaRPr sz="2750">
              <a:latin typeface="Lucida Sans Unicode"/>
              <a:cs typeface="Lucida Sans Unicod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2"/>
              <p:cNvSpPr txBox="1"/>
              <p:nvPr/>
            </p:nvSpPr>
            <p:spPr>
              <a:xfrm>
                <a:off x="1902665" y="4943685"/>
                <a:ext cx="38811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400" spc="65" dirty="0">
                    <a:latin typeface="Arial MT"/>
                    <a:cs typeface="Arial MT"/>
                  </a:rPr>
                  <a:t>h</a:t>
                </a:r>
                <a14:m>
                  <m:oMath xmlns:m="http://schemas.openxmlformats.org/officeDocument/2006/math">
                    <m:r>
                      <a:rPr lang="en-US" sz="2400" i="1" spc="97" baseline="-20833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PGothic"/>
                      </a:rPr>
                      <m:t>𝜃</m:t>
                    </m:r>
                  </m:oMath>
                </a14:m>
                <a:r>
                  <a:rPr sz="2400" spc="65" dirty="0">
                    <a:latin typeface="Times New Roman"/>
                    <a:cs typeface="Times New Roman"/>
                  </a:rPr>
                  <a:t>(</a:t>
                </a:r>
                <a:r>
                  <a:rPr sz="2400" b="1" spc="65" dirty="0">
                    <a:latin typeface="Arial"/>
                    <a:cs typeface="Arial"/>
                  </a:rPr>
                  <a:t>x</a:t>
                </a:r>
                <a:r>
                  <a:rPr sz="2400" spc="65" dirty="0">
                    <a:latin typeface="Times New Roman"/>
                    <a:cs typeface="Times New Roman"/>
                  </a:rPr>
                  <a:t>)</a:t>
                </a:r>
                <a:r>
                  <a:rPr sz="2400" spc="-15" dirty="0">
                    <a:latin typeface="Times New Roman"/>
                    <a:cs typeface="Times New Roman"/>
                  </a:rPr>
                  <a:t> </a:t>
                </a:r>
                <a:r>
                  <a:rPr sz="2400" spc="245" dirty="0">
                    <a:latin typeface="Times New Roman"/>
                    <a:cs typeface="Times New Roman"/>
                  </a:rPr>
                  <a:t>=</a:t>
                </a:r>
                <a:r>
                  <a:rPr sz="2400" spc="-10" dirty="0">
                    <a:latin typeface="Times New Roman"/>
                    <a:cs typeface="Times New Roman"/>
                  </a:rPr>
                  <a:t> </a:t>
                </a:r>
                <a:r>
                  <a:rPr sz="2400" i="1" dirty="0">
                    <a:latin typeface="Arial"/>
                    <a:cs typeface="Arial"/>
                  </a:rPr>
                  <a:t>g</a:t>
                </a:r>
                <a:r>
                  <a:rPr sz="2400" dirty="0">
                    <a:latin typeface="Arial MT"/>
                    <a:cs typeface="Arial MT"/>
                  </a:rPr>
                  <a:t>(-30</a:t>
                </a:r>
                <a:r>
                  <a:rPr sz="2400" spc="-10" dirty="0">
                    <a:latin typeface="Arial MT"/>
                    <a:cs typeface="Arial MT"/>
                  </a:rPr>
                  <a:t> </a:t>
                </a:r>
                <a:r>
                  <a:rPr sz="2400" dirty="0">
                    <a:latin typeface="Arial MT"/>
                    <a:cs typeface="Arial MT"/>
                  </a:rPr>
                  <a:t>+</a:t>
                </a:r>
                <a:r>
                  <a:rPr sz="2400" spc="-15" dirty="0">
                    <a:latin typeface="Arial MT"/>
                    <a:cs typeface="Arial MT"/>
                  </a:rPr>
                  <a:t> </a:t>
                </a:r>
                <a:r>
                  <a:rPr sz="2400" spc="-5" dirty="0">
                    <a:latin typeface="Arial MT"/>
                    <a:cs typeface="Arial MT"/>
                  </a:rPr>
                  <a:t>20</a:t>
                </a:r>
                <a:r>
                  <a:rPr sz="2400" i="1" spc="-5" dirty="0">
                    <a:latin typeface="Arial"/>
                    <a:cs typeface="Arial"/>
                  </a:rPr>
                  <a:t>x</a:t>
                </a:r>
                <a:r>
                  <a:rPr sz="2400" spc="-7" baseline="-20833" dirty="0">
                    <a:latin typeface="Arial MT"/>
                    <a:cs typeface="Arial MT"/>
                  </a:rPr>
                  <a:t>1</a:t>
                </a:r>
                <a:r>
                  <a:rPr sz="2400" spc="315" baseline="-20833" dirty="0">
                    <a:latin typeface="Arial MT"/>
                    <a:cs typeface="Arial MT"/>
                  </a:rPr>
                  <a:t> </a:t>
                </a:r>
                <a:r>
                  <a:rPr sz="2400" dirty="0">
                    <a:latin typeface="Arial MT"/>
                    <a:cs typeface="Arial MT"/>
                  </a:rPr>
                  <a:t>+</a:t>
                </a:r>
                <a:r>
                  <a:rPr sz="2400" spc="-10" dirty="0">
                    <a:latin typeface="Arial MT"/>
                    <a:cs typeface="Arial MT"/>
                  </a:rPr>
                  <a:t> </a:t>
                </a:r>
                <a:r>
                  <a:rPr sz="2400" dirty="0">
                    <a:latin typeface="Arial MT"/>
                    <a:cs typeface="Arial MT"/>
                  </a:rPr>
                  <a:t>20</a:t>
                </a:r>
                <a:r>
                  <a:rPr sz="2400" i="1" dirty="0">
                    <a:latin typeface="Arial"/>
                    <a:cs typeface="Arial"/>
                  </a:rPr>
                  <a:t>x</a:t>
                </a:r>
                <a:r>
                  <a:rPr sz="2400" baseline="-20833" dirty="0">
                    <a:latin typeface="Arial MT"/>
                    <a:cs typeface="Arial MT"/>
                  </a:rPr>
                  <a:t>2</a:t>
                </a:r>
                <a:r>
                  <a:rPr sz="2400" dirty="0">
                    <a:latin typeface="Arial MT"/>
                    <a:cs typeface="Arial MT"/>
                  </a:rPr>
                  <a:t>)</a:t>
                </a:r>
              </a:p>
            </p:txBody>
          </p:sp>
        </mc:Choice>
        <mc:Fallback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65" y="4943685"/>
                <a:ext cx="3881120" cy="391160"/>
              </a:xfrm>
              <a:prstGeom prst="rect">
                <a:avLst/>
              </a:prstGeom>
              <a:blipFill>
                <a:blip r:embed="rId5"/>
                <a:stretch>
                  <a:fillRect l="-3768" t="-20313" r="-2826" b="-45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object 23"/>
          <p:cNvGrpSpPr/>
          <p:nvPr/>
        </p:nvGrpSpPr>
        <p:grpSpPr>
          <a:xfrm>
            <a:off x="1913572" y="2944090"/>
            <a:ext cx="2714625" cy="1906270"/>
            <a:chOff x="389571" y="2944090"/>
            <a:chExt cx="2714625" cy="1906270"/>
          </a:xfrm>
        </p:grpSpPr>
        <p:sp>
          <p:nvSpPr>
            <p:cNvPr id="24" name="object 24"/>
            <p:cNvSpPr/>
            <p:nvPr/>
          </p:nvSpPr>
          <p:spPr>
            <a:xfrm>
              <a:off x="402271" y="4314882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8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8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271" y="3635835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2271" y="2956790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9271" y="3217961"/>
              <a:ext cx="1096645" cy="656590"/>
            </a:xfrm>
            <a:custGeom>
              <a:avLst/>
              <a:gdLst/>
              <a:ahLst/>
              <a:cxnLst/>
              <a:rect l="l" t="t" r="r" b="b"/>
              <a:pathLst>
                <a:path w="1096645" h="656589">
                  <a:moveTo>
                    <a:pt x="0" y="0"/>
                  </a:moveTo>
                  <a:lnTo>
                    <a:pt x="1096443" y="65615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2103" y="3770867"/>
              <a:ext cx="137943" cy="1178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9271" y="3889271"/>
              <a:ext cx="1092835" cy="8255"/>
            </a:xfrm>
            <a:custGeom>
              <a:avLst/>
              <a:gdLst/>
              <a:ahLst/>
              <a:cxnLst/>
              <a:rect l="l" t="t" r="r" b="b"/>
              <a:pathLst>
                <a:path w="1092835" h="8254">
                  <a:moveTo>
                    <a:pt x="0" y="7736"/>
                  </a:moveTo>
                  <a:lnTo>
                    <a:pt x="109241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9295" y="3823554"/>
              <a:ext cx="130751" cy="1326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9271" y="3903492"/>
              <a:ext cx="1096645" cy="673100"/>
            </a:xfrm>
            <a:custGeom>
              <a:avLst/>
              <a:gdLst/>
              <a:ahLst/>
              <a:cxnLst/>
              <a:rect l="l" t="t" r="r" b="b"/>
              <a:pathLst>
                <a:path w="1096645" h="673100">
                  <a:moveTo>
                    <a:pt x="0" y="672562"/>
                  </a:moveTo>
                  <a:lnTo>
                    <a:pt x="109660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2197" y="3888667"/>
              <a:ext cx="137849" cy="11859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76821" y="3888919"/>
              <a:ext cx="499109" cy="1270"/>
            </a:xfrm>
            <a:custGeom>
              <a:avLst/>
              <a:gdLst/>
              <a:ahLst/>
              <a:cxnLst/>
              <a:rect l="l" t="t" r="r" b="b"/>
              <a:pathLst>
                <a:path w="499110" h="1270">
                  <a:moveTo>
                    <a:pt x="0" y="0"/>
                  </a:moveTo>
                  <a:lnTo>
                    <a:pt x="498694" y="7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3397" y="3823218"/>
              <a:ext cx="130473" cy="1326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49821" y="3627746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263499" y="0"/>
                  </a:moveTo>
                  <a:lnTo>
                    <a:pt x="216135" y="4207"/>
                  </a:lnTo>
                  <a:lnTo>
                    <a:pt x="171556" y="16339"/>
                  </a:lnTo>
                  <a:lnTo>
                    <a:pt x="130506" y="35657"/>
                  </a:lnTo>
                  <a:lnTo>
                    <a:pt x="93730" y="61424"/>
                  </a:lnTo>
                  <a:lnTo>
                    <a:pt x="61971" y="92901"/>
                  </a:lnTo>
                  <a:lnTo>
                    <a:pt x="35975" y="129353"/>
                  </a:lnTo>
                  <a:lnTo>
                    <a:pt x="16485" y="170040"/>
                  </a:lnTo>
                  <a:lnTo>
                    <a:pt x="4245" y="214225"/>
                  </a:lnTo>
                  <a:lnTo>
                    <a:pt x="0" y="261171"/>
                  </a:lnTo>
                  <a:lnTo>
                    <a:pt x="4245" y="308117"/>
                  </a:lnTo>
                  <a:lnTo>
                    <a:pt x="16485" y="352303"/>
                  </a:lnTo>
                  <a:lnTo>
                    <a:pt x="35975" y="392990"/>
                  </a:lnTo>
                  <a:lnTo>
                    <a:pt x="61971" y="429441"/>
                  </a:lnTo>
                  <a:lnTo>
                    <a:pt x="93730" y="460919"/>
                  </a:lnTo>
                  <a:lnTo>
                    <a:pt x="130506" y="486685"/>
                  </a:lnTo>
                  <a:lnTo>
                    <a:pt x="171556" y="506003"/>
                  </a:lnTo>
                  <a:lnTo>
                    <a:pt x="216135" y="518135"/>
                  </a:lnTo>
                  <a:lnTo>
                    <a:pt x="263499" y="522343"/>
                  </a:lnTo>
                  <a:lnTo>
                    <a:pt x="310863" y="518135"/>
                  </a:lnTo>
                  <a:lnTo>
                    <a:pt x="355443" y="506003"/>
                  </a:lnTo>
                  <a:lnTo>
                    <a:pt x="396492" y="486685"/>
                  </a:lnTo>
                  <a:lnTo>
                    <a:pt x="433269" y="460919"/>
                  </a:lnTo>
                  <a:lnTo>
                    <a:pt x="465027" y="429441"/>
                  </a:lnTo>
                  <a:lnTo>
                    <a:pt x="491023" y="392990"/>
                  </a:lnTo>
                  <a:lnTo>
                    <a:pt x="510513" y="352303"/>
                  </a:lnTo>
                  <a:lnTo>
                    <a:pt x="522753" y="308117"/>
                  </a:lnTo>
                  <a:lnTo>
                    <a:pt x="526999" y="261171"/>
                  </a:lnTo>
                  <a:lnTo>
                    <a:pt x="522753" y="214225"/>
                  </a:lnTo>
                  <a:lnTo>
                    <a:pt x="510513" y="170040"/>
                  </a:lnTo>
                  <a:lnTo>
                    <a:pt x="491023" y="129353"/>
                  </a:lnTo>
                  <a:lnTo>
                    <a:pt x="465027" y="92901"/>
                  </a:lnTo>
                  <a:lnTo>
                    <a:pt x="433269" y="61424"/>
                  </a:lnTo>
                  <a:lnTo>
                    <a:pt x="396492" y="35657"/>
                  </a:lnTo>
                  <a:lnTo>
                    <a:pt x="355443" y="16339"/>
                  </a:lnTo>
                  <a:lnTo>
                    <a:pt x="310863" y="4207"/>
                  </a:lnTo>
                  <a:lnTo>
                    <a:pt x="263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49821" y="3627746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500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500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328" y="3848900"/>
              <a:ext cx="222884" cy="1504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671" y="4522000"/>
              <a:ext cx="228599" cy="15049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671" y="3159128"/>
              <a:ext cx="228599" cy="15039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775978" y="3141497"/>
            <a:ext cx="660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360" dirty="0" smtClean="0">
                <a:latin typeface="Calibri"/>
                <a:cs typeface="Calibri"/>
              </a:rPr>
              <a:t>-  30  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01805" y="3596276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+2</a:t>
            </a:r>
            <a:r>
              <a:rPr dirty="0"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38092" y="3983325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+2</a:t>
            </a:r>
            <a:r>
              <a:rPr dirty="0"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bject 43"/>
              <p:cNvSpPr txBox="1"/>
              <p:nvPr/>
            </p:nvSpPr>
            <p:spPr>
              <a:xfrm>
                <a:off x="4656515" y="3630840"/>
                <a:ext cx="1292034" cy="510396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38100">
                  <a:spcBef>
                    <a:spcPts val="140"/>
                  </a:spcBef>
                </a:pPr>
                <a:r>
                  <a:rPr sz="2750" spc="229" dirty="0" smtClean="0">
                    <a:latin typeface="MS UI Gothic"/>
                    <a:cs typeface="MS UI Gothic"/>
                  </a:rPr>
                  <a:t>h</a:t>
                </a:r>
                <a:r>
                  <a:rPr lang="en-US" sz="32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sz="2925" b="1" spc="-494" baseline="-11396" dirty="0" smtClean="0">
                    <a:latin typeface="Yu Gothic UI"/>
                    <a:cs typeface="Yu Gothic UI"/>
                  </a:rPr>
                  <a:t> </a:t>
                </a:r>
                <a:r>
                  <a:rPr sz="2750" spc="185" dirty="0">
                    <a:latin typeface="Lucida Sans Unicode"/>
                    <a:cs typeface="Lucida Sans Unicode"/>
                  </a:rPr>
                  <a:t>(</a:t>
                </a:r>
                <a:r>
                  <a:rPr sz="2750" b="1" spc="170" dirty="0">
                    <a:latin typeface="Trebuchet MS"/>
                    <a:cs typeface="Trebuchet MS"/>
                  </a:rPr>
                  <a:t>x</a:t>
                </a:r>
                <a:r>
                  <a:rPr sz="2750" spc="185" dirty="0">
                    <a:latin typeface="Lucida Sans Unicode"/>
                    <a:cs typeface="Lucida Sans Unicode"/>
                  </a:rPr>
                  <a:t>)</a:t>
                </a:r>
                <a:endParaRPr sz="275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43" name="object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15" y="3630840"/>
                <a:ext cx="1292034" cy="510396"/>
              </a:xfrm>
              <a:prstGeom prst="rect">
                <a:avLst/>
              </a:prstGeom>
              <a:blipFill>
                <a:blip r:embed="rId13"/>
                <a:stretch>
                  <a:fillRect l="-13679" t="-14458" r="-3774" b="-40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object 45"/>
          <p:cNvGrpSpPr/>
          <p:nvPr/>
        </p:nvGrpSpPr>
        <p:grpSpPr>
          <a:xfrm>
            <a:off x="6167365" y="4725164"/>
            <a:ext cx="4191000" cy="1699260"/>
            <a:chOff x="4643365" y="4725164"/>
            <a:chExt cx="4191000" cy="1699260"/>
          </a:xfrm>
        </p:grpSpPr>
        <p:sp>
          <p:nvSpPr>
            <p:cNvPr id="46" name="object 46"/>
            <p:cNvSpPr/>
            <p:nvPr/>
          </p:nvSpPr>
          <p:spPr>
            <a:xfrm>
              <a:off x="4643361" y="4725174"/>
              <a:ext cx="4191000" cy="1699260"/>
            </a:xfrm>
            <a:custGeom>
              <a:avLst/>
              <a:gdLst/>
              <a:ahLst/>
              <a:cxnLst/>
              <a:rect l="l" t="t" r="r" b="b"/>
              <a:pathLst>
                <a:path w="4191000" h="1699260">
                  <a:moveTo>
                    <a:pt x="4191000" y="0"/>
                  </a:moveTo>
                  <a:lnTo>
                    <a:pt x="2057400" y="0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449580"/>
                  </a:lnTo>
                  <a:lnTo>
                    <a:pt x="0" y="762000"/>
                  </a:lnTo>
                  <a:lnTo>
                    <a:pt x="0" y="1074420"/>
                  </a:lnTo>
                  <a:lnTo>
                    <a:pt x="0" y="1386840"/>
                  </a:lnTo>
                  <a:lnTo>
                    <a:pt x="0" y="1699260"/>
                  </a:lnTo>
                  <a:lnTo>
                    <a:pt x="1028700" y="1699260"/>
                  </a:lnTo>
                  <a:lnTo>
                    <a:pt x="2057400" y="1699260"/>
                  </a:lnTo>
                  <a:lnTo>
                    <a:pt x="2057400" y="1386840"/>
                  </a:lnTo>
                  <a:lnTo>
                    <a:pt x="2057400" y="1074420"/>
                  </a:lnTo>
                  <a:lnTo>
                    <a:pt x="2057400" y="762000"/>
                  </a:lnTo>
                  <a:lnTo>
                    <a:pt x="2057400" y="449580"/>
                  </a:lnTo>
                  <a:lnTo>
                    <a:pt x="4191000" y="449580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94414" y="4725164"/>
              <a:ext cx="12700" cy="1699260"/>
            </a:xfrm>
            <a:custGeom>
              <a:avLst/>
              <a:gdLst/>
              <a:ahLst/>
              <a:cxnLst/>
              <a:rect l="l" t="t" r="r" b="b"/>
              <a:pathLst>
                <a:path w="12700" h="1699260">
                  <a:moveTo>
                    <a:pt x="0" y="0"/>
                  </a:moveTo>
                  <a:lnTo>
                    <a:pt x="12700" y="0"/>
                  </a:lnTo>
                  <a:lnTo>
                    <a:pt x="12700" y="1699259"/>
                  </a:lnTo>
                  <a:lnTo>
                    <a:pt x="0" y="1699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3365" y="5174744"/>
              <a:ext cx="4191000" cy="0"/>
            </a:xfrm>
            <a:custGeom>
              <a:avLst/>
              <a:gdLst/>
              <a:ahLst/>
              <a:cxnLst/>
              <a:rect l="l" t="t" r="r" b="b"/>
              <a:pathLst>
                <a:path w="4191000">
                  <a:moveTo>
                    <a:pt x="0" y="0"/>
                  </a:moveTo>
                  <a:lnTo>
                    <a:pt x="4190999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518777" y="4745484"/>
            <a:ext cx="33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7477" y="4745484"/>
            <a:ext cx="33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27114" y="4720085"/>
            <a:ext cx="734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20833" dirty="0">
                <a:latin typeface="Calibri"/>
                <a:cs typeface="Calibri"/>
              </a:rPr>
              <a:t>Θ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dirty="0">
                <a:latin typeface="Calibri"/>
                <a:cs typeface="Calibri"/>
              </a:rPr>
              <a:t>)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607504" y="5169664"/>
            <a:ext cx="154305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36204" y="5169664"/>
            <a:ext cx="154305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781969" y="5169063"/>
            <a:ext cx="1813385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g</a:t>
            </a:r>
            <a:r>
              <a:rPr sz="2000" dirty="0" smtClean="0">
                <a:latin typeface="Calibri"/>
                <a:cs typeface="Calibri"/>
              </a:rPr>
              <a:t>(</a:t>
            </a:r>
            <a:r>
              <a:rPr lang="en-US" sz="2000" dirty="0" smtClean="0">
                <a:latin typeface="Calibri"/>
                <a:cs typeface="Calibri"/>
              </a:rPr>
              <a:t>-30</a:t>
            </a:r>
            <a:r>
              <a:rPr sz="2000" dirty="0" smtClean="0">
                <a:latin typeface="Calibri"/>
                <a:cs typeface="Calibri"/>
              </a:rPr>
              <a:t>) </a:t>
            </a:r>
            <a:r>
              <a:rPr sz="2000" dirty="0">
                <a:latin typeface="Calibri"/>
                <a:cs typeface="Calibri"/>
              </a:rPr>
              <a:t>≈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</a:p>
          <a:p>
            <a:pPr marL="12700">
              <a:spcBef>
                <a:spcPts val="60"/>
              </a:spcBef>
            </a:pPr>
            <a:r>
              <a:rPr sz="2000" i="1" dirty="0">
                <a:latin typeface="Arial"/>
                <a:cs typeface="Arial"/>
              </a:rPr>
              <a:t>g</a:t>
            </a:r>
            <a:r>
              <a:rPr sz="2000" dirty="0" smtClean="0">
                <a:latin typeface="Calibri"/>
                <a:cs typeface="Calibri"/>
              </a:rPr>
              <a:t>(</a:t>
            </a:r>
            <a:r>
              <a:rPr lang="en-US" sz="2000" dirty="0" smtClean="0">
                <a:latin typeface="Calibri"/>
                <a:cs typeface="Calibri"/>
              </a:rPr>
              <a:t>- 10</a:t>
            </a:r>
            <a:r>
              <a:rPr sz="2000" dirty="0" smtClean="0">
                <a:latin typeface="Calibri"/>
                <a:cs typeface="Calibri"/>
              </a:rPr>
              <a:t>) </a:t>
            </a:r>
            <a:r>
              <a:rPr sz="2000" dirty="0">
                <a:latin typeface="Calibri"/>
                <a:cs typeface="Calibri"/>
              </a:rPr>
              <a:t>≈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</a:p>
          <a:p>
            <a:pPr marL="12700">
              <a:spcBef>
                <a:spcPts val="60"/>
              </a:spcBef>
            </a:pPr>
            <a:r>
              <a:rPr sz="2000" i="1" dirty="0">
                <a:latin typeface="Arial"/>
                <a:cs typeface="Arial"/>
              </a:rPr>
              <a:t>g</a:t>
            </a:r>
            <a:r>
              <a:rPr sz="2000" dirty="0" smtClean="0">
                <a:latin typeface="Calibri"/>
                <a:cs typeface="Calibri"/>
              </a:rPr>
              <a:t>(</a:t>
            </a:r>
            <a:r>
              <a:rPr lang="en-US" sz="2000" dirty="0" smtClean="0">
                <a:latin typeface="Calibri"/>
                <a:cs typeface="Calibri"/>
              </a:rPr>
              <a:t>-1</a:t>
            </a:r>
            <a:r>
              <a:rPr sz="2000" spc="-5" dirty="0" smtClean="0">
                <a:latin typeface="Calibri"/>
                <a:cs typeface="Calibri"/>
              </a:rPr>
              <a:t>0</a:t>
            </a:r>
            <a:r>
              <a:rPr sz="2000" dirty="0">
                <a:latin typeface="Calibri"/>
                <a:cs typeface="Calibri"/>
              </a:rPr>
              <a:t>) ≈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</a:p>
          <a:p>
            <a:pPr marL="51435">
              <a:spcBef>
                <a:spcPts val="60"/>
              </a:spcBef>
            </a:pPr>
            <a:r>
              <a:rPr sz="2000" i="1" spc="-5" dirty="0">
                <a:latin typeface="Arial"/>
                <a:cs typeface="Arial"/>
              </a:rPr>
              <a:t>g</a:t>
            </a:r>
            <a:r>
              <a:rPr sz="2000" spc="-5" dirty="0">
                <a:latin typeface="Calibri"/>
                <a:cs typeface="Calibri"/>
              </a:rPr>
              <a:t>(10)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≈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55" name="object 40"/>
          <p:cNvSpPr txBox="1"/>
          <p:nvPr/>
        </p:nvSpPr>
        <p:spPr>
          <a:xfrm>
            <a:off x="2656053" y="3159128"/>
            <a:ext cx="660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360" dirty="0" smtClean="0">
                <a:latin typeface="Calibri"/>
                <a:cs typeface="Calibri"/>
              </a:rPr>
              <a:t>-  -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08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901" y="193151"/>
            <a:ext cx="734377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Representing</a:t>
            </a:r>
            <a:r>
              <a:rPr spc="-3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Boolean</a:t>
            </a:r>
            <a:r>
              <a:rPr spc="-3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455" y="6571297"/>
            <a:ext cx="1803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7840" y="1670422"/>
            <a:ext cx="2714625" cy="1906270"/>
            <a:chOff x="5153839" y="1670422"/>
            <a:chExt cx="2714625" cy="1906270"/>
          </a:xfrm>
        </p:grpSpPr>
        <p:sp>
          <p:nvSpPr>
            <p:cNvPr id="5" name="object 5"/>
            <p:cNvSpPr/>
            <p:nvPr/>
          </p:nvSpPr>
          <p:spPr>
            <a:xfrm>
              <a:off x="5166539" y="3041215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4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66539" y="2362169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66539" y="1683122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1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4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3539" y="1944295"/>
              <a:ext cx="1096645" cy="656590"/>
            </a:xfrm>
            <a:custGeom>
              <a:avLst/>
              <a:gdLst/>
              <a:ahLst/>
              <a:cxnLst/>
              <a:rect l="l" t="t" r="r" b="b"/>
              <a:pathLst>
                <a:path w="1096645" h="656589">
                  <a:moveTo>
                    <a:pt x="0" y="0"/>
                  </a:moveTo>
                  <a:lnTo>
                    <a:pt x="1096443" y="65615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6369" y="2497200"/>
              <a:ext cx="137943" cy="1178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3539" y="2615604"/>
              <a:ext cx="1092835" cy="8255"/>
            </a:xfrm>
            <a:custGeom>
              <a:avLst/>
              <a:gdLst/>
              <a:ahLst/>
              <a:cxnLst/>
              <a:rect l="l" t="t" r="r" b="b"/>
              <a:pathLst>
                <a:path w="1092834" h="8255">
                  <a:moveTo>
                    <a:pt x="0" y="7736"/>
                  </a:moveTo>
                  <a:lnTo>
                    <a:pt x="109241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3563" y="2549886"/>
              <a:ext cx="130751" cy="1326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93539" y="2629825"/>
              <a:ext cx="1096645" cy="673100"/>
            </a:xfrm>
            <a:custGeom>
              <a:avLst/>
              <a:gdLst/>
              <a:ahLst/>
              <a:cxnLst/>
              <a:rect l="l" t="t" r="r" b="b"/>
              <a:pathLst>
                <a:path w="1096645" h="673100">
                  <a:moveTo>
                    <a:pt x="0" y="672562"/>
                  </a:moveTo>
                  <a:lnTo>
                    <a:pt x="1096602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6463" y="2615001"/>
              <a:ext cx="137849" cy="1185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41088" y="2615252"/>
              <a:ext cx="499109" cy="1270"/>
            </a:xfrm>
            <a:custGeom>
              <a:avLst/>
              <a:gdLst/>
              <a:ahLst/>
              <a:cxnLst/>
              <a:rect l="l" t="t" r="r" b="b"/>
              <a:pathLst>
                <a:path w="499109" h="1269">
                  <a:moveTo>
                    <a:pt x="0" y="0"/>
                  </a:moveTo>
                  <a:lnTo>
                    <a:pt x="498694" y="7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7665" y="2549551"/>
              <a:ext cx="130473" cy="1326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4088" y="2354079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263500" y="0"/>
                  </a:moveTo>
                  <a:lnTo>
                    <a:pt x="216136" y="4207"/>
                  </a:lnTo>
                  <a:lnTo>
                    <a:pt x="171556" y="16339"/>
                  </a:lnTo>
                  <a:lnTo>
                    <a:pt x="130506" y="35657"/>
                  </a:lnTo>
                  <a:lnTo>
                    <a:pt x="93730" y="61424"/>
                  </a:lnTo>
                  <a:lnTo>
                    <a:pt x="61971" y="92901"/>
                  </a:lnTo>
                  <a:lnTo>
                    <a:pt x="35975" y="129353"/>
                  </a:lnTo>
                  <a:lnTo>
                    <a:pt x="16485" y="170040"/>
                  </a:lnTo>
                  <a:lnTo>
                    <a:pt x="4245" y="214225"/>
                  </a:lnTo>
                  <a:lnTo>
                    <a:pt x="0" y="261171"/>
                  </a:lnTo>
                  <a:lnTo>
                    <a:pt x="4245" y="308117"/>
                  </a:lnTo>
                  <a:lnTo>
                    <a:pt x="16485" y="352303"/>
                  </a:lnTo>
                  <a:lnTo>
                    <a:pt x="35975" y="392990"/>
                  </a:lnTo>
                  <a:lnTo>
                    <a:pt x="61971" y="429441"/>
                  </a:lnTo>
                  <a:lnTo>
                    <a:pt x="93730" y="460919"/>
                  </a:lnTo>
                  <a:lnTo>
                    <a:pt x="130506" y="486686"/>
                  </a:lnTo>
                  <a:lnTo>
                    <a:pt x="171556" y="506004"/>
                  </a:lnTo>
                  <a:lnTo>
                    <a:pt x="216136" y="518136"/>
                  </a:lnTo>
                  <a:lnTo>
                    <a:pt x="263500" y="522344"/>
                  </a:lnTo>
                  <a:lnTo>
                    <a:pt x="310865" y="518136"/>
                  </a:lnTo>
                  <a:lnTo>
                    <a:pt x="355444" y="506004"/>
                  </a:lnTo>
                  <a:lnTo>
                    <a:pt x="396494" y="486686"/>
                  </a:lnTo>
                  <a:lnTo>
                    <a:pt x="433270" y="460919"/>
                  </a:lnTo>
                  <a:lnTo>
                    <a:pt x="465028" y="429441"/>
                  </a:lnTo>
                  <a:lnTo>
                    <a:pt x="491025" y="392990"/>
                  </a:lnTo>
                  <a:lnTo>
                    <a:pt x="510515" y="352303"/>
                  </a:lnTo>
                  <a:lnTo>
                    <a:pt x="522755" y="308117"/>
                  </a:lnTo>
                  <a:lnTo>
                    <a:pt x="527000" y="261171"/>
                  </a:lnTo>
                  <a:lnTo>
                    <a:pt x="522755" y="214225"/>
                  </a:lnTo>
                  <a:lnTo>
                    <a:pt x="510515" y="170040"/>
                  </a:lnTo>
                  <a:lnTo>
                    <a:pt x="491025" y="129353"/>
                  </a:lnTo>
                  <a:lnTo>
                    <a:pt x="465028" y="92901"/>
                  </a:lnTo>
                  <a:lnTo>
                    <a:pt x="433270" y="61424"/>
                  </a:lnTo>
                  <a:lnTo>
                    <a:pt x="396494" y="35657"/>
                  </a:lnTo>
                  <a:lnTo>
                    <a:pt x="355444" y="16339"/>
                  </a:lnTo>
                  <a:lnTo>
                    <a:pt x="310865" y="4207"/>
                  </a:lnTo>
                  <a:lnTo>
                    <a:pt x="263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4088" y="2354079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500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8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500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8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8597" y="2575233"/>
              <a:ext cx="222883" cy="1504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8940" y="3248333"/>
              <a:ext cx="228598" cy="1504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8940" y="1885461"/>
              <a:ext cx="228598" cy="15039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565184" y="1867782"/>
            <a:ext cx="36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400" dirty="0" smtClean="0">
                <a:latin typeface="Calibri"/>
                <a:cs typeface="Calibri"/>
              </a:rPr>
              <a:t>- </a:t>
            </a:r>
            <a:r>
              <a:rPr sz="2000" spc="-400" dirty="0" smtClean="0">
                <a:latin typeface="Calibri"/>
                <a:cs typeface="Calibri"/>
              </a:rPr>
              <a:t>10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3439" y="2303248"/>
            <a:ext cx="409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+2</a:t>
            </a: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2860" y="2673432"/>
            <a:ext cx="409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+2</a:t>
            </a: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4"/>
              <p:cNvSpPr txBox="1"/>
              <p:nvPr/>
            </p:nvSpPr>
            <p:spPr>
              <a:xfrm>
                <a:off x="9376268" y="2414759"/>
                <a:ext cx="1096835" cy="38087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spcBef>
                    <a:spcPts val="90"/>
                  </a:spcBef>
                </a:pPr>
                <a:r>
                  <a:rPr sz="2100" spc="150" dirty="0" smtClean="0">
                    <a:latin typeface="MS UI Gothic"/>
                    <a:cs typeface="MS UI Gothic"/>
                  </a:rPr>
                  <a:t>h</a:t>
                </a:r>
                <a:r>
                  <a:rPr lang="en-US" sz="24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sz="2175" b="1" spc="-367" baseline="-11494" dirty="0" smtClean="0">
                    <a:latin typeface="Yu Gothic UI"/>
                    <a:cs typeface="Yu Gothic UI"/>
                  </a:rPr>
                  <a:t> </a:t>
                </a:r>
                <a:r>
                  <a:rPr sz="2100" spc="125" dirty="0">
                    <a:latin typeface="Lucida Sans Unicode"/>
                    <a:cs typeface="Lucida Sans Unicode"/>
                  </a:rPr>
                  <a:t>(</a:t>
                </a:r>
                <a:r>
                  <a:rPr sz="2100" b="1" spc="105" dirty="0">
                    <a:latin typeface="Trebuchet MS"/>
                    <a:cs typeface="Trebuchet MS"/>
                  </a:rPr>
                  <a:t>x</a:t>
                </a:r>
                <a:r>
                  <a:rPr sz="2100" spc="125" dirty="0">
                    <a:latin typeface="Lucida Sans Unicode"/>
                    <a:cs typeface="Lucida Sans Unicode"/>
                  </a:rPr>
                  <a:t>)</a:t>
                </a:r>
                <a:endParaRPr sz="21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268" y="2414759"/>
                <a:ext cx="1096835" cy="380873"/>
              </a:xfrm>
              <a:prstGeom prst="rect">
                <a:avLst/>
              </a:prstGeom>
              <a:blipFill>
                <a:blip r:embed="rId9"/>
                <a:stretch>
                  <a:fillRect l="-11667" t="-19048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8388168" y="1625056"/>
            <a:ext cx="40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73572" y="1677680"/>
            <a:ext cx="2714625" cy="1906270"/>
            <a:chOff x="649571" y="1677680"/>
            <a:chExt cx="2714625" cy="1906270"/>
          </a:xfrm>
        </p:grpSpPr>
        <p:sp>
          <p:nvSpPr>
            <p:cNvPr id="27" name="object 27"/>
            <p:cNvSpPr/>
            <p:nvPr/>
          </p:nvSpPr>
          <p:spPr>
            <a:xfrm>
              <a:off x="662271" y="3048472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4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2271" y="2369426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4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2271" y="1690380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8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8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89271" y="1951552"/>
              <a:ext cx="1096645" cy="656590"/>
            </a:xfrm>
            <a:custGeom>
              <a:avLst/>
              <a:gdLst/>
              <a:ahLst/>
              <a:cxnLst/>
              <a:rect l="l" t="t" r="r" b="b"/>
              <a:pathLst>
                <a:path w="1096645" h="656589">
                  <a:moveTo>
                    <a:pt x="0" y="0"/>
                  </a:moveTo>
                  <a:lnTo>
                    <a:pt x="1096443" y="65615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102" y="2504457"/>
              <a:ext cx="137943" cy="1178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89271" y="2622861"/>
              <a:ext cx="1092835" cy="8255"/>
            </a:xfrm>
            <a:custGeom>
              <a:avLst/>
              <a:gdLst/>
              <a:ahLst/>
              <a:cxnLst/>
              <a:rect l="l" t="t" r="r" b="b"/>
              <a:pathLst>
                <a:path w="1092835" h="8255">
                  <a:moveTo>
                    <a:pt x="0" y="7736"/>
                  </a:moveTo>
                  <a:lnTo>
                    <a:pt x="109241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9295" y="2557143"/>
              <a:ext cx="130750" cy="1326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89271" y="2637082"/>
              <a:ext cx="1096645" cy="673100"/>
            </a:xfrm>
            <a:custGeom>
              <a:avLst/>
              <a:gdLst/>
              <a:ahLst/>
              <a:cxnLst/>
              <a:rect l="l" t="t" r="r" b="b"/>
              <a:pathLst>
                <a:path w="1096645" h="673100">
                  <a:moveTo>
                    <a:pt x="0" y="672562"/>
                  </a:moveTo>
                  <a:lnTo>
                    <a:pt x="109660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2197" y="2622257"/>
              <a:ext cx="137848" cy="1185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836821" y="2622509"/>
              <a:ext cx="499109" cy="1270"/>
            </a:xfrm>
            <a:custGeom>
              <a:avLst/>
              <a:gdLst/>
              <a:ahLst/>
              <a:cxnLst/>
              <a:rect l="l" t="t" r="r" b="b"/>
              <a:pathLst>
                <a:path w="499110" h="1269">
                  <a:moveTo>
                    <a:pt x="0" y="0"/>
                  </a:moveTo>
                  <a:lnTo>
                    <a:pt x="498694" y="7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3398" y="2556808"/>
              <a:ext cx="130473" cy="13264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309821" y="2361336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263499" y="0"/>
                  </a:moveTo>
                  <a:lnTo>
                    <a:pt x="216135" y="4207"/>
                  </a:lnTo>
                  <a:lnTo>
                    <a:pt x="171556" y="16339"/>
                  </a:lnTo>
                  <a:lnTo>
                    <a:pt x="130506" y="35657"/>
                  </a:lnTo>
                  <a:lnTo>
                    <a:pt x="93730" y="61424"/>
                  </a:lnTo>
                  <a:lnTo>
                    <a:pt x="61971" y="92902"/>
                  </a:lnTo>
                  <a:lnTo>
                    <a:pt x="35975" y="129353"/>
                  </a:lnTo>
                  <a:lnTo>
                    <a:pt x="16485" y="170040"/>
                  </a:lnTo>
                  <a:lnTo>
                    <a:pt x="4245" y="214225"/>
                  </a:lnTo>
                  <a:lnTo>
                    <a:pt x="0" y="261171"/>
                  </a:lnTo>
                  <a:lnTo>
                    <a:pt x="4245" y="308117"/>
                  </a:lnTo>
                  <a:lnTo>
                    <a:pt x="16485" y="352303"/>
                  </a:lnTo>
                  <a:lnTo>
                    <a:pt x="35975" y="392990"/>
                  </a:lnTo>
                  <a:lnTo>
                    <a:pt x="61971" y="429441"/>
                  </a:lnTo>
                  <a:lnTo>
                    <a:pt x="93730" y="460919"/>
                  </a:lnTo>
                  <a:lnTo>
                    <a:pt x="130506" y="486686"/>
                  </a:lnTo>
                  <a:lnTo>
                    <a:pt x="171556" y="506004"/>
                  </a:lnTo>
                  <a:lnTo>
                    <a:pt x="216135" y="518136"/>
                  </a:lnTo>
                  <a:lnTo>
                    <a:pt x="263499" y="522344"/>
                  </a:lnTo>
                  <a:lnTo>
                    <a:pt x="310864" y="518136"/>
                  </a:lnTo>
                  <a:lnTo>
                    <a:pt x="355443" y="506004"/>
                  </a:lnTo>
                  <a:lnTo>
                    <a:pt x="396493" y="486686"/>
                  </a:lnTo>
                  <a:lnTo>
                    <a:pt x="433270" y="460919"/>
                  </a:lnTo>
                  <a:lnTo>
                    <a:pt x="465028" y="429441"/>
                  </a:lnTo>
                  <a:lnTo>
                    <a:pt x="491024" y="392990"/>
                  </a:lnTo>
                  <a:lnTo>
                    <a:pt x="510515" y="352303"/>
                  </a:lnTo>
                  <a:lnTo>
                    <a:pt x="522755" y="308117"/>
                  </a:lnTo>
                  <a:lnTo>
                    <a:pt x="527000" y="261171"/>
                  </a:lnTo>
                  <a:lnTo>
                    <a:pt x="522755" y="214225"/>
                  </a:lnTo>
                  <a:lnTo>
                    <a:pt x="510515" y="170040"/>
                  </a:lnTo>
                  <a:lnTo>
                    <a:pt x="491024" y="129353"/>
                  </a:lnTo>
                  <a:lnTo>
                    <a:pt x="465028" y="92902"/>
                  </a:lnTo>
                  <a:lnTo>
                    <a:pt x="433270" y="61424"/>
                  </a:lnTo>
                  <a:lnTo>
                    <a:pt x="396493" y="35657"/>
                  </a:lnTo>
                  <a:lnTo>
                    <a:pt x="355443" y="16339"/>
                  </a:lnTo>
                  <a:lnTo>
                    <a:pt x="310864" y="4207"/>
                  </a:lnTo>
                  <a:lnTo>
                    <a:pt x="263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09821" y="2361336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5">
                  <a:moveTo>
                    <a:pt x="0" y="261172"/>
                  </a:moveTo>
                  <a:lnTo>
                    <a:pt x="4245" y="214226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6"/>
                  </a:lnTo>
                  <a:lnTo>
                    <a:pt x="526999" y="261172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4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2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328" y="2582490"/>
              <a:ext cx="222884" cy="15049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671" y="3255590"/>
              <a:ext cx="228599" cy="15049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671" y="1892719"/>
              <a:ext cx="228599" cy="15039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819172" y="1744372"/>
            <a:ext cx="602615" cy="88806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254000">
              <a:spcBef>
                <a:spcPts val="1125"/>
              </a:spcBef>
            </a:pPr>
            <a:r>
              <a:rPr lang="en-US" sz="2000" spc="-400" dirty="0" smtClean="0">
                <a:latin typeface="Calibri"/>
                <a:cs typeface="Calibri"/>
              </a:rPr>
              <a:t>- </a:t>
            </a:r>
            <a:r>
              <a:rPr sz="2000" spc="-400" dirty="0" smtClean="0">
                <a:latin typeface="Calibri"/>
                <a:cs typeface="Calibri"/>
              </a:rPr>
              <a:t>3</a:t>
            </a:r>
            <a:r>
              <a:rPr lang="en-US" sz="2000" spc="-400" dirty="0" smtClean="0">
                <a:latin typeface="Calibri"/>
                <a:cs typeface="Calibri"/>
              </a:rPr>
              <a:t> </a:t>
            </a:r>
            <a:r>
              <a:rPr sz="2000" spc="-400" dirty="0" smtClean="0">
                <a:latin typeface="Calibri"/>
                <a:cs typeface="Calibri"/>
              </a:rPr>
              <a:t>0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030"/>
              </a:spcBef>
            </a:pPr>
            <a:r>
              <a:rPr sz="2000" spc="-5" dirty="0">
                <a:latin typeface="Calibri"/>
                <a:cs typeface="Calibri"/>
              </a:rPr>
              <a:t>+20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68593" y="2680689"/>
            <a:ext cx="409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+2</a:t>
            </a: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bject 45"/>
              <p:cNvSpPr txBox="1"/>
              <p:nvPr/>
            </p:nvSpPr>
            <p:spPr>
              <a:xfrm>
                <a:off x="4872000" y="2422011"/>
                <a:ext cx="998745" cy="38087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spcBef>
                    <a:spcPts val="90"/>
                  </a:spcBef>
                </a:pPr>
                <a:r>
                  <a:rPr sz="2100" spc="150" dirty="0" smtClean="0">
                    <a:latin typeface="MS UI Gothic"/>
                    <a:cs typeface="MS UI Gothic"/>
                  </a:rPr>
                  <a:t>h</a:t>
                </a:r>
                <a:r>
                  <a:rPr lang="en-US" sz="24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sz="2175" b="1" spc="-367" baseline="-11494" dirty="0" smtClean="0">
                    <a:latin typeface="Yu Gothic UI"/>
                    <a:cs typeface="Yu Gothic UI"/>
                  </a:rPr>
                  <a:t> </a:t>
                </a:r>
                <a:r>
                  <a:rPr sz="2100" spc="125" dirty="0">
                    <a:latin typeface="Lucida Sans Unicode"/>
                    <a:cs typeface="Lucida Sans Unicode"/>
                  </a:rPr>
                  <a:t>(</a:t>
                </a:r>
                <a:r>
                  <a:rPr sz="2100" b="1" spc="105" dirty="0">
                    <a:latin typeface="Trebuchet MS"/>
                    <a:cs typeface="Trebuchet MS"/>
                  </a:rPr>
                  <a:t>x</a:t>
                </a:r>
                <a:r>
                  <a:rPr sz="2100" spc="125" dirty="0">
                    <a:latin typeface="Lucida Sans Unicode"/>
                    <a:cs typeface="Lucida Sans Unicode"/>
                  </a:rPr>
                  <a:t>)</a:t>
                </a:r>
                <a:endParaRPr sz="21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45" name="object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00" y="2422011"/>
                <a:ext cx="998745" cy="380873"/>
              </a:xfrm>
              <a:prstGeom prst="rect">
                <a:avLst/>
              </a:prstGeom>
              <a:blipFill>
                <a:blip r:embed="rId11"/>
                <a:stretch>
                  <a:fillRect l="-12805" t="-19048" r="-304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bject 46"/>
          <p:cNvSpPr txBox="1"/>
          <p:nvPr/>
        </p:nvSpPr>
        <p:spPr>
          <a:xfrm>
            <a:off x="3738759" y="1632313"/>
            <a:ext cx="60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80829" y="4515223"/>
            <a:ext cx="2714625" cy="1228725"/>
            <a:chOff x="656828" y="4515222"/>
            <a:chExt cx="2714625" cy="1228725"/>
          </a:xfrm>
        </p:grpSpPr>
        <p:sp>
          <p:nvSpPr>
            <p:cNvPr id="48" name="object 48"/>
            <p:cNvSpPr/>
            <p:nvPr/>
          </p:nvSpPr>
          <p:spPr>
            <a:xfrm>
              <a:off x="669528" y="5208682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6"/>
                  </a:lnTo>
                  <a:lnTo>
                    <a:pt x="263499" y="522343"/>
                  </a:lnTo>
                  <a:lnTo>
                    <a:pt x="216135" y="518136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9528" y="4527922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96528" y="4789093"/>
              <a:ext cx="1094105" cy="347980"/>
            </a:xfrm>
            <a:custGeom>
              <a:avLst/>
              <a:gdLst/>
              <a:ahLst/>
              <a:cxnLst/>
              <a:rect l="l" t="t" r="r" b="b"/>
              <a:pathLst>
                <a:path w="1094105" h="347979">
                  <a:moveTo>
                    <a:pt x="0" y="0"/>
                  </a:moveTo>
                  <a:lnTo>
                    <a:pt x="1093752" y="34780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7768" y="5047371"/>
              <a:ext cx="139536" cy="12686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96528" y="5153099"/>
              <a:ext cx="1094105" cy="316865"/>
            </a:xfrm>
            <a:custGeom>
              <a:avLst/>
              <a:gdLst/>
              <a:ahLst/>
              <a:cxnLst/>
              <a:rect l="l" t="t" r="r" b="b"/>
              <a:pathLst>
                <a:path w="1094105" h="316864">
                  <a:moveTo>
                    <a:pt x="0" y="316754"/>
                  </a:moveTo>
                  <a:lnTo>
                    <a:pt x="109353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8034" y="5113139"/>
              <a:ext cx="139269" cy="12763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44078" y="5145576"/>
              <a:ext cx="499109" cy="1270"/>
            </a:xfrm>
            <a:custGeom>
              <a:avLst/>
              <a:gdLst/>
              <a:ahLst/>
              <a:cxnLst/>
              <a:rect l="l" t="t" r="r" b="b"/>
              <a:pathLst>
                <a:path w="499110" h="1270">
                  <a:moveTo>
                    <a:pt x="0" y="0"/>
                  </a:moveTo>
                  <a:lnTo>
                    <a:pt x="498694" y="7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0655" y="5079875"/>
              <a:ext cx="130473" cy="1326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317078" y="4884403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263500" y="0"/>
                  </a:moveTo>
                  <a:lnTo>
                    <a:pt x="216136" y="4207"/>
                  </a:lnTo>
                  <a:lnTo>
                    <a:pt x="171557" y="16339"/>
                  </a:lnTo>
                  <a:lnTo>
                    <a:pt x="130507" y="35657"/>
                  </a:lnTo>
                  <a:lnTo>
                    <a:pt x="93730" y="61424"/>
                  </a:lnTo>
                  <a:lnTo>
                    <a:pt x="61972" y="92901"/>
                  </a:lnTo>
                  <a:lnTo>
                    <a:pt x="35975" y="129353"/>
                  </a:lnTo>
                  <a:lnTo>
                    <a:pt x="16485" y="170040"/>
                  </a:lnTo>
                  <a:lnTo>
                    <a:pt x="4245" y="214225"/>
                  </a:lnTo>
                  <a:lnTo>
                    <a:pt x="0" y="261171"/>
                  </a:lnTo>
                  <a:lnTo>
                    <a:pt x="4245" y="308117"/>
                  </a:lnTo>
                  <a:lnTo>
                    <a:pt x="16485" y="352303"/>
                  </a:lnTo>
                  <a:lnTo>
                    <a:pt x="35975" y="392990"/>
                  </a:lnTo>
                  <a:lnTo>
                    <a:pt x="61972" y="429441"/>
                  </a:lnTo>
                  <a:lnTo>
                    <a:pt x="93730" y="460919"/>
                  </a:lnTo>
                  <a:lnTo>
                    <a:pt x="130507" y="486685"/>
                  </a:lnTo>
                  <a:lnTo>
                    <a:pt x="171557" y="506003"/>
                  </a:lnTo>
                  <a:lnTo>
                    <a:pt x="216136" y="518135"/>
                  </a:lnTo>
                  <a:lnTo>
                    <a:pt x="263500" y="522343"/>
                  </a:lnTo>
                  <a:lnTo>
                    <a:pt x="310865" y="518135"/>
                  </a:lnTo>
                  <a:lnTo>
                    <a:pt x="355444" y="506003"/>
                  </a:lnTo>
                  <a:lnTo>
                    <a:pt x="396494" y="486685"/>
                  </a:lnTo>
                  <a:lnTo>
                    <a:pt x="433270" y="460919"/>
                  </a:lnTo>
                  <a:lnTo>
                    <a:pt x="465028" y="429441"/>
                  </a:lnTo>
                  <a:lnTo>
                    <a:pt x="491025" y="392990"/>
                  </a:lnTo>
                  <a:lnTo>
                    <a:pt x="510515" y="352303"/>
                  </a:lnTo>
                  <a:lnTo>
                    <a:pt x="522755" y="308117"/>
                  </a:lnTo>
                  <a:lnTo>
                    <a:pt x="527000" y="261171"/>
                  </a:lnTo>
                  <a:lnTo>
                    <a:pt x="522755" y="214225"/>
                  </a:lnTo>
                  <a:lnTo>
                    <a:pt x="510515" y="170040"/>
                  </a:lnTo>
                  <a:lnTo>
                    <a:pt x="491025" y="129353"/>
                  </a:lnTo>
                  <a:lnTo>
                    <a:pt x="465028" y="92901"/>
                  </a:lnTo>
                  <a:lnTo>
                    <a:pt x="433270" y="61424"/>
                  </a:lnTo>
                  <a:lnTo>
                    <a:pt x="396494" y="35657"/>
                  </a:lnTo>
                  <a:lnTo>
                    <a:pt x="355444" y="16339"/>
                  </a:lnTo>
                  <a:lnTo>
                    <a:pt x="310865" y="4207"/>
                  </a:lnTo>
                  <a:lnTo>
                    <a:pt x="263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17078" y="4884403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8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8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85" y="5420033"/>
              <a:ext cx="222884" cy="15049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929" y="4730261"/>
              <a:ext cx="228599" cy="15039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019794" y="4579533"/>
            <a:ext cx="409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+1</a:t>
            </a: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081468" y="5312612"/>
            <a:ext cx="3606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400" dirty="0" smtClean="0">
                <a:latin typeface="Calibri"/>
                <a:cs typeface="Calibri"/>
              </a:rPr>
              <a:t>- </a:t>
            </a:r>
            <a:r>
              <a:rPr sz="2000" spc="-400" dirty="0" smtClean="0">
                <a:latin typeface="Calibri"/>
                <a:cs typeface="Calibri"/>
              </a:rPr>
              <a:t>20</a:t>
            </a:r>
            <a:endParaRPr sz="20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bject 62"/>
              <p:cNvSpPr txBox="1"/>
              <p:nvPr/>
            </p:nvSpPr>
            <p:spPr>
              <a:xfrm>
                <a:off x="4879259" y="4945082"/>
                <a:ext cx="1092130" cy="38087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spcBef>
                    <a:spcPts val="90"/>
                  </a:spcBef>
                </a:pPr>
                <a:r>
                  <a:rPr sz="2100" spc="150" dirty="0" smtClean="0">
                    <a:latin typeface="MS UI Gothic"/>
                    <a:cs typeface="MS UI Gothic"/>
                  </a:rPr>
                  <a:t>h</a:t>
                </a:r>
                <a:r>
                  <a:rPr lang="en-US" sz="24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sz="2175" b="1" spc="-367" baseline="-11494" dirty="0" smtClean="0">
                    <a:latin typeface="Yu Gothic UI"/>
                    <a:cs typeface="Yu Gothic UI"/>
                  </a:rPr>
                  <a:t> </a:t>
                </a:r>
                <a:r>
                  <a:rPr sz="2100" spc="125" dirty="0">
                    <a:latin typeface="Lucida Sans Unicode"/>
                    <a:cs typeface="Lucida Sans Unicode"/>
                  </a:rPr>
                  <a:t>(</a:t>
                </a:r>
                <a:r>
                  <a:rPr sz="2100" b="1" spc="105" dirty="0">
                    <a:latin typeface="Trebuchet MS"/>
                    <a:cs typeface="Trebuchet MS"/>
                  </a:rPr>
                  <a:t>x</a:t>
                </a:r>
                <a:r>
                  <a:rPr sz="2100" spc="125" dirty="0">
                    <a:latin typeface="Lucida Sans Unicode"/>
                    <a:cs typeface="Lucida Sans Unicode"/>
                  </a:rPr>
                  <a:t>)</a:t>
                </a:r>
                <a:endParaRPr sz="21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62" name="object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9" y="4945082"/>
                <a:ext cx="1092130" cy="380873"/>
              </a:xfrm>
              <a:prstGeom prst="rect">
                <a:avLst/>
              </a:prstGeom>
              <a:blipFill>
                <a:blip r:embed="rId15"/>
                <a:stretch>
                  <a:fillRect l="-11667" t="-19048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63"/>
          <p:cNvSpPr txBox="1"/>
          <p:nvPr/>
        </p:nvSpPr>
        <p:spPr>
          <a:xfrm>
            <a:off x="3746017" y="4155380"/>
            <a:ext cx="583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NOT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680258" y="4503121"/>
            <a:ext cx="2714625" cy="1906270"/>
            <a:chOff x="5156257" y="4503121"/>
            <a:chExt cx="2714625" cy="1906270"/>
          </a:xfrm>
        </p:grpSpPr>
        <p:sp>
          <p:nvSpPr>
            <p:cNvPr id="65" name="object 65"/>
            <p:cNvSpPr/>
            <p:nvPr/>
          </p:nvSpPr>
          <p:spPr>
            <a:xfrm>
              <a:off x="5168957" y="5873913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68957" y="5194867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68957" y="4515821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499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499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95957" y="4776993"/>
              <a:ext cx="1096645" cy="656590"/>
            </a:xfrm>
            <a:custGeom>
              <a:avLst/>
              <a:gdLst/>
              <a:ahLst/>
              <a:cxnLst/>
              <a:rect l="l" t="t" r="r" b="b"/>
              <a:pathLst>
                <a:path w="1096645" h="656589">
                  <a:moveTo>
                    <a:pt x="0" y="0"/>
                  </a:moveTo>
                  <a:lnTo>
                    <a:pt x="1096443" y="65615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8787" y="5329899"/>
              <a:ext cx="137943" cy="11781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695957" y="5448303"/>
              <a:ext cx="1092835" cy="8255"/>
            </a:xfrm>
            <a:custGeom>
              <a:avLst/>
              <a:gdLst/>
              <a:ahLst/>
              <a:cxnLst/>
              <a:rect l="l" t="t" r="r" b="b"/>
              <a:pathLst>
                <a:path w="1092834" h="8254">
                  <a:moveTo>
                    <a:pt x="0" y="7736"/>
                  </a:moveTo>
                  <a:lnTo>
                    <a:pt x="109241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5982" y="5382586"/>
              <a:ext cx="130750" cy="13264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695957" y="5462524"/>
              <a:ext cx="1096645" cy="673100"/>
            </a:xfrm>
            <a:custGeom>
              <a:avLst/>
              <a:gdLst/>
              <a:ahLst/>
              <a:cxnLst/>
              <a:rect l="l" t="t" r="r" b="b"/>
              <a:pathLst>
                <a:path w="1096645" h="673100">
                  <a:moveTo>
                    <a:pt x="0" y="672562"/>
                  </a:moveTo>
                  <a:lnTo>
                    <a:pt x="1096602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8881" y="5447699"/>
              <a:ext cx="137849" cy="11859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343506" y="5447950"/>
              <a:ext cx="499109" cy="1270"/>
            </a:xfrm>
            <a:custGeom>
              <a:avLst/>
              <a:gdLst/>
              <a:ahLst/>
              <a:cxnLst/>
              <a:rect l="l" t="t" r="r" b="b"/>
              <a:pathLst>
                <a:path w="499109" h="1270">
                  <a:moveTo>
                    <a:pt x="0" y="0"/>
                  </a:moveTo>
                  <a:lnTo>
                    <a:pt x="498694" y="75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40083" y="5382249"/>
              <a:ext cx="130473" cy="13264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816506" y="5186777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263500" y="0"/>
                  </a:moveTo>
                  <a:lnTo>
                    <a:pt x="216136" y="4207"/>
                  </a:lnTo>
                  <a:lnTo>
                    <a:pt x="171556" y="16339"/>
                  </a:lnTo>
                  <a:lnTo>
                    <a:pt x="130506" y="35657"/>
                  </a:lnTo>
                  <a:lnTo>
                    <a:pt x="93730" y="61424"/>
                  </a:lnTo>
                  <a:lnTo>
                    <a:pt x="61971" y="92902"/>
                  </a:lnTo>
                  <a:lnTo>
                    <a:pt x="35975" y="129354"/>
                  </a:lnTo>
                  <a:lnTo>
                    <a:pt x="16485" y="170041"/>
                  </a:lnTo>
                  <a:lnTo>
                    <a:pt x="4245" y="214226"/>
                  </a:lnTo>
                  <a:lnTo>
                    <a:pt x="0" y="261172"/>
                  </a:lnTo>
                  <a:lnTo>
                    <a:pt x="4245" y="308118"/>
                  </a:lnTo>
                  <a:lnTo>
                    <a:pt x="16485" y="352303"/>
                  </a:lnTo>
                  <a:lnTo>
                    <a:pt x="35975" y="392990"/>
                  </a:lnTo>
                  <a:lnTo>
                    <a:pt x="61971" y="429442"/>
                  </a:lnTo>
                  <a:lnTo>
                    <a:pt x="93730" y="460919"/>
                  </a:lnTo>
                  <a:lnTo>
                    <a:pt x="130506" y="486686"/>
                  </a:lnTo>
                  <a:lnTo>
                    <a:pt x="171556" y="506004"/>
                  </a:lnTo>
                  <a:lnTo>
                    <a:pt x="216136" y="518136"/>
                  </a:lnTo>
                  <a:lnTo>
                    <a:pt x="263500" y="522344"/>
                  </a:lnTo>
                  <a:lnTo>
                    <a:pt x="310865" y="518136"/>
                  </a:lnTo>
                  <a:lnTo>
                    <a:pt x="355444" y="506004"/>
                  </a:lnTo>
                  <a:lnTo>
                    <a:pt x="396494" y="486686"/>
                  </a:lnTo>
                  <a:lnTo>
                    <a:pt x="433270" y="460919"/>
                  </a:lnTo>
                  <a:lnTo>
                    <a:pt x="465028" y="429442"/>
                  </a:lnTo>
                  <a:lnTo>
                    <a:pt x="491025" y="392990"/>
                  </a:lnTo>
                  <a:lnTo>
                    <a:pt x="510515" y="352303"/>
                  </a:lnTo>
                  <a:lnTo>
                    <a:pt x="522755" y="308118"/>
                  </a:lnTo>
                  <a:lnTo>
                    <a:pt x="527000" y="261172"/>
                  </a:lnTo>
                  <a:lnTo>
                    <a:pt x="522755" y="214226"/>
                  </a:lnTo>
                  <a:lnTo>
                    <a:pt x="510515" y="170041"/>
                  </a:lnTo>
                  <a:lnTo>
                    <a:pt x="491025" y="129354"/>
                  </a:lnTo>
                  <a:lnTo>
                    <a:pt x="465028" y="92902"/>
                  </a:lnTo>
                  <a:lnTo>
                    <a:pt x="433270" y="61424"/>
                  </a:lnTo>
                  <a:lnTo>
                    <a:pt x="396494" y="35657"/>
                  </a:lnTo>
                  <a:lnTo>
                    <a:pt x="355444" y="16339"/>
                  </a:lnTo>
                  <a:lnTo>
                    <a:pt x="310865" y="4207"/>
                  </a:lnTo>
                  <a:lnTo>
                    <a:pt x="263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816506" y="5186777"/>
              <a:ext cx="527050" cy="522605"/>
            </a:xfrm>
            <a:custGeom>
              <a:avLst/>
              <a:gdLst/>
              <a:ahLst/>
              <a:cxnLst/>
              <a:rect l="l" t="t" r="r" b="b"/>
              <a:pathLst>
                <a:path w="527050" h="522604">
                  <a:moveTo>
                    <a:pt x="0" y="261171"/>
                  </a:moveTo>
                  <a:lnTo>
                    <a:pt x="4245" y="214225"/>
                  </a:lnTo>
                  <a:lnTo>
                    <a:pt x="16485" y="170040"/>
                  </a:lnTo>
                  <a:lnTo>
                    <a:pt x="35975" y="129353"/>
                  </a:lnTo>
                  <a:lnTo>
                    <a:pt x="61971" y="92902"/>
                  </a:lnTo>
                  <a:lnTo>
                    <a:pt x="93730" y="61424"/>
                  </a:lnTo>
                  <a:lnTo>
                    <a:pt x="130506" y="35657"/>
                  </a:lnTo>
                  <a:lnTo>
                    <a:pt x="171556" y="16339"/>
                  </a:lnTo>
                  <a:lnTo>
                    <a:pt x="216135" y="4207"/>
                  </a:lnTo>
                  <a:lnTo>
                    <a:pt x="263500" y="0"/>
                  </a:lnTo>
                  <a:lnTo>
                    <a:pt x="310864" y="4207"/>
                  </a:lnTo>
                  <a:lnTo>
                    <a:pt x="355443" y="16339"/>
                  </a:lnTo>
                  <a:lnTo>
                    <a:pt x="396493" y="35657"/>
                  </a:lnTo>
                  <a:lnTo>
                    <a:pt x="433269" y="61424"/>
                  </a:lnTo>
                  <a:lnTo>
                    <a:pt x="465027" y="92902"/>
                  </a:lnTo>
                  <a:lnTo>
                    <a:pt x="491024" y="129353"/>
                  </a:lnTo>
                  <a:lnTo>
                    <a:pt x="510514" y="170040"/>
                  </a:lnTo>
                  <a:lnTo>
                    <a:pt x="522754" y="214225"/>
                  </a:lnTo>
                  <a:lnTo>
                    <a:pt x="526999" y="261171"/>
                  </a:lnTo>
                  <a:lnTo>
                    <a:pt x="522754" y="308117"/>
                  </a:lnTo>
                  <a:lnTo>
                    <a:pt x="510514" y="352303"/>
                  </a:lnTo>
                  <a:lnTo>
                    <a:pt x="491024" y="392990"/>
                  </a:lnTo>
                  <a:lnTo>
                    <a:pt x="465027" y="429441"/>
                  </a:lnTo>
                  <a:lnTo>
                    <a:pt x="433269" y="460919"/>
                  </a:lnTo>
                  <a:lnTo>
                    <a:pt x="396493" y="486686"/>
                  </a:lnTo>
                  <a:lnTo>
                    <a:pt x="355443" y="506004"/>
                  </a:lnTo>
                  <a:lnTo>
                    <a:pt x="310864" y="518135"/>
                  </a:lnTo>
                  <a:lnTo>
                    <a:pt x="263500" y="522343"/>
                  </a:lnTo>
                  <a:lnTo>
                    <a:pt x="216135" y="518135"/>
                  </a:lnTo>
                  <a:lnTo>
                    <a:pt x="171556" y="506004"/>
                  </a:lnTo>
                  <a:lnTo>
                    <a:pt x="130506" y="486686"/>
                  </a:lnTo>
                  <a:lnTo>
                    <a:pt x="93730" y="460919"/>
                  </a:lnTo>
                  <a:lnTo>
                    <a:pt x="61971" y="429441"/>
                  </a:lnTo>
                  <a:lnTo>
                    <a:pt x="35975" y="392990"/>
                  </a:lnTo>
                  <a:lnTo>
                    <a:pt x="16485" y="352303"/>
                  </a:lnTo>
                  <a:lnTo>
                    <a:pt x="4245" y="308117"/>
                  </a:lnTo>
                  <a:lnTo>
                    <a:pt x="0" y="261171"/>
                  </a:lnTo>
                  <a:close/>
                </a:path>
              </a:pathLst>
            </a:custGeom>
            <a:ln w="253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1014" y="5407931"/>
              <a:ext cx="222884" cy="15049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357" y="6081031"/>
              <a:ext cx="228600" cy="15049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1357" y="4718160"/>
              <a:ext cx="228600" cy="150394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7325856" y="5135947"/>
            <a:ext cx="3606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400" dirty="0" smtClean="0">
                <a:latin typeface="Calibri"/>
                <a:cs typeface="Calibri"/>
              </a:rPr>
              <a:t>-</a:t>
            </a:r>
            <a:r>
              <a:rPr sz="2000" spc="-400" dirty="0" smtClean="0">
                <a:latin typeface="Calibri"/>
                <a:cs typeface="Calibri"/>
              </a:rPr>
              <a:t>20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375277" y="5506130"/>
            <a:ext cx="3606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400" dirty="0" smtClean="0">
                <a:latin typeface="Calibri"/>
                <a:cs typeface="Calibri"/>
              </a:rPr>
              <a:t>-</a:t>
            </a:r>
            <a:r>
              <a:rPr sz="2000" spc="-400" dirty="0" smtClean="0">
                <a:latin typeface="Calibri"/>
                <a:cs typeface="Calibri"/>
              </a:rPr>
              <a:t>20</a:t>
            </a:r>
            <a:endParaRPr sz="20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object 83"/>
              <p:cNvSpPr txBox="1"/>
              <p:nvPr/>
            </p:nvSpPr>
            <p:spPr>
              <a:xfrm>
                <a:off x="9378687" y="5247456"/>
                <a:ext cx="1035767" cy="33470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spcBef>
                    <a:spcPts val="90"/>
                  </a:spcBef>
                </a:pPr>
                <a:r>
                  <a:rPr sz="2100" spc="150" dirty="0" smtClean="0">
                    <a:latin typeface="MS UI Gothic"/>
                    <a:cs typeface="MS UI Gothic"/>
                  </a:rPr>
                  <a:t>h</a:t>
                </a:r>
                <a14:m>
                  <m:oMath xmlns:m="http://schemas.openxmlformats.org/officeDocument/2006/math">
                    <m:r>
                      <a:rPr lang="en-US" sz="2100" i="1" spc="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sz="2175" b="1" spc="-367" baseline="-11494" dirty="0" smtClean="0">
                    <a:latin typeface="Yu Gothic UI"/>
                    <a:cs typeface="Yu Gothic UI"/>
                  </a:rPr>
                  <a:t> </a:t>
                </a:r>
                <a:r>
                  <a:rPr sz="2100" spc="125" dirty="0">
                    <a:latin typeface="Lucida Sans Unicode"/>
                    <a:cs typeface="Lucida Sans Unicode"/>
                  </a:rPr>
                  <a:t>(</a:t>
                </a:r>
                <a:r>
                  <a:rPr sz="2100" b="1" spc="105" dirty="0">
                    <a:latin typeface="Trebuchet MS"/>
                    <a:cs typeface="Trebuchet MS"/>
                  </a:rPr>
                  <a:t>x</a:t>
                </a:r>
                <a:r>
                  <a:rPr sz="2100" spc="125" dirty="0">
                    <a:latin typeface="Lucida Sans Unicode"/>
                    <a:cs typeface="Lucida Sans Unicode"/>
                  </a:rPr>
                  <a:t>)</a:t>
                </a:r>
                <a:endParaRPr sz="21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83" name="object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687" y="5247456"/>
                <a:ext cx="1035767" cy="334707"/>
              </a:xfrm>
              <a:prstGeom prst="rect">
                <a:avLst/>
              </a:prstGeom>
              <a:blipFill>
                <a:blip r:embed="rId17"/>
                <a:stretch>
                  <a:fillRect l="-12353" t="-34545" b="-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bject 84"/>
          <p:cNvSpPr txBox="1"/>
          <p:nvPr/>
        </p:nvSpPr>
        <p:spPr>
          <a:xfrm>
            <a:off x="7017783" y="4082810"/>
            <a:ext cx="2990215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(NOT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i="1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1</a:t>
            </a:r>
            <a:r>
              <a:rPr sz="2400" b="1" dirty="0">
                <a:latin typeface="Calibri"/>
                <a:cs typeface="Calibri"/>
              </a:rPr>
              <a:t>)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(NOT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i="1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2</a:t>
            </a:r>
            <a:r>
              <a:rPr sz="2400" b="1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561975">
              <a:spcBef>
                <a:spcPts val="1980"/>
              </a:spcBef>
            </a:pPr>
            <a:r>
              <a:rPr sz="2000" spc="-5" dirty="0">
                <a:latin typeface="Calibri"/>
                <a:cs typeface="Calibri"/>
              </a:rPr>
              <a:t>+10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695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260" y="261659"/>
            <a:ext cx="9689814" cy="540597"/>
          </a:xfrm>
          <a:prstGeom prst="rect">
            <a:avLst/>
          </a:prstGeom>
        </p:spPr>
        <p:txBody>
          <a:bodyPr vert="horz" wrap="square" lIns="0" tIns="139065" rIns="0" bIns="0" rtlCol="0" anchor="ctr">
            <a:spAutoFit/>
          </a:bodyPr>
          <a:lstStyle/>
          <a:p>
            <a:pPr marL="1682114" marR="5080" indent="-1670050">
              <a:lnSpc>
                <a:spcPct val="79200"/>
              </a:lnSpc>
              <a:spcBef>
                <a:spcPts val="1095"/>
              </a:spcBef>
            </a:pPr>
            <a:r>
              <a:rPr sz="3200" spc="-5" dirty="0">
                <a:solidFill>
                  <a:srgbClr val="00B0F0"/>
                </a:solidFill>
              </a:rPr>
              <a:t>Combining Representations </a:t>
            </a:r>
            <a:r>
              <a:rPr sz="3200" dirty="0">
                <a:solidFill>
                  <a:srgbClr val="00B0F0"/>
                </a:solidFill>
              </a:rPr>
              <a:t>to </a:t>
            </a:r>
            <a:r>
              <a:rPr sz="3200" spc="-5" dirty="0" smtClean="0">
                <a:solidFill>
                  <a:srgbClr val="00B0F0"/>
                </a:solidFill>
              </a:rPr>
              <a:t>Create</a:t>
            </a:r>
            <a:r>
              <a:rPr lang="en-US" sz="3200" spc="-5" dirty="0" smtClean="0">
                <a:solidFill>
                  <a:srgbClr val="00B0F0"/>
                </a:solidFill>
              </a:rPr>
              <a:t> Non Linier Function</a:t>
            </a:r>
            <a:endParaRPr sz="3200" dirty="0">
              <a:solidFill>
                <a:srgbClr val="00B0F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16117" y="1637660"/>
            <a:ext cx="2230120" cy="1569085"/>
            <a:chOff x="6292117" y="1637659"/>
            <a:chExt cx="2230120" cy="1569085"/>
          </a:xfrm>
        </p:grpSpPr>
        <p:sp>
          <p:nvSpPr>
            <p:cNvPr id="5" name="object 5"/>
            <p:cNvSpPr/>
            <p:nvPr/>
          </p:nvSpPr>
          <p:spPr>
            <a:xfrm>
              <a:off x="6304817" y="2764953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4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6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4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6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4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4817" y="2207656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6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6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4817" y="1650359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6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6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37329" y="1864704"/>
              <a:ext cx="895985" cy="536575"/>
            </a:xfrm>
            <a:custGeom>
              <a:avLst/>
              <a:gdLst/>
              <a:ahLst/>
              <a:cxnLst/>
              <a:rect l="l" t="t" r="r" b="b"/>
              <a:pathLst>
                <a:path w="895984" h="536575">
                  <a:moveTo>
                    <a:pt x="0" y="0"/>
                  </a:moveTo>
                  <a:lnTo>
                    <a:pt x="895628" y="536295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9342" y="2297734"/>
              <a:ext cx="137942" cy="1178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37329" y="2415848"/>
              <a:ext cx="892175" cy="6350"/>
            </a:xfrm>
            <a:custGeom>
              <a:avLst/>
              <a:gdLst/>
              <a:ahLst/>
              <a:cxnLst/>
              <a:rect l="l" t="t" r="r" b="b"/>
              <a:pathLst>
                <a:path w="892175" h="6350">
                  <a:moveTo>
                    <a:pt x="0" y="6154"/>
                  </a:moveTo>
                  <a:lnTo>
                    <a:pt x="891601" y="0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6543" y="2350115"/>
              <a:ext cx="130742" cy="1326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37329" y="2430549"/>
              <a:ext cx="895985" cy="549275"/>
            </a:xfrm>
            <a:custGeom>
              <a:avLst/>
              <a:gdLst/>
              <a:ahLst/>
              <a:cxnLst/>
              <a:rect l="l" t="t" r="r" b="b"/>
              <a:pathLst>
                <a:path w="895984" h="549275">
                  <a:moveTo>
                    <a:pt x="0" y="548750"/>
                  </a:moveTo>
                  <a:lnTo>
                    <a:pt x="895777" y="0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9431" y="2415736"/>
              <a:ext cx="137854" cy="118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89482" y="2415363"/>
              <a:ext cx="404495" cy="1270"/>
            </a:xfrm>
            <a:custGeom>
              <a:avLst/>
              <a:gdLst/>
              <a:ahLst/>
              <a:cxnLst/>
              <a:rect l="l" t="t" r="r" b="b"/>
              <a:pathLst>
                <a:path w="404495" h="1269">
                  <a:moveTo>
                    <a:pt x="0" y="0"/>
                  </a:moveTo>
                  <a:lnTo>
                    <a:pt x="404238" y="741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585" y="2349625"/>
              <a:ext cx="130489" cy="1326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56969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216255" y="0"/>
                  </a:moveTo>
                  <a:lnTo>
                    <a:pt x="166670" y="5660"/>
                  </a:lnTo>
                  <a:lnTo>
                    <a:pt x="121151" y="21786"/>
                  </a:lnTo>
                  <a:lnTo>
                    <a:pt x="80998" y="47088"/>
                  </a:lnTo>
                  <a:lnTo>
                    <a:pt x="47508" y="80282"/>
                  </a:lnTo>
                  <a:lnTo>
                    <a:pt x="21980" y="120080"/>
                  </a:lnTo>
                  <a:lnTo>
                    <a:pt x="5711" y="165197"/>
                  </a:lnTo>
                  <a:lnTo>
                    <a:pt x="0" y="214344"/>
                  </a:lnTo>
                  <a:lnTo>
                    <a:pt x="5711" y="263491"/>
                  </a:lnTo>
                  <a:lnTo>
                    <a:pt x="21980" y="308607"/>
                  </a:lnTo>
                  <a:lnTo>
                    <a:pt x="47508" y="348406"/>
                  </a:lnTo>
                  <a:lnTo>
                    <a:pt x="80998" y="381600"/>
                  </a:lnTo>
                  <a:lnTo>
                    <a:pt x="121151" y="406903"/>
                  </a:lnTo>
                  <a:lnTo>
                    <a:pt x="166670" y="423028"/>
                  </a:lnTo>
                  <a:lnTo>
                    <a:pt x="216255" y="428689"/>
                  </a:lnTo>
                  <a:lnTo>
                    <a:pt x="265841" y="423028"/>
                  </a:lnTo>
                  <a:lnTo>
                    <a:pt x="311359" y="406903"/>
                  </a:lnTo>
                  <a:lnTo>
                    <a:pt x="351512" y="381600"/>
                  </a:lnTo>
                  <a:lnTo>
                    <a:pt x="385002" y="348406"/>
                  </a:lnTo>
                  <a:lnTo>
                    <a:pt x="410530" y="308607"/>
                  </a:lnTo>
                  <a:lnTo>
                    <a:pt x="426799" y="263491"/>
                  </a:lnTo>
                  <a:lnTo>
                    <a:pt x="432511" y="214344"/>
                  </a:lnTo>
                  <a:lnTo>
                    <a:pt x="426799" y="165197"/>
                  </a:lnTo>
                  <a:lnTo>
                    <a:pt x="410530" y="120080"/>
                  </a:lnTo>
                  <a:lnTo>
                    <a:pt x="385002" y="80282"/>
                  </a:lnTo>
                  <a:lnTo>
                    <a:pt x="351512" y="47088"/>
                  </a:lnTo>
                  <a:lnTo>
                    <a:pt x="311359" y="21786"/>
                  </a:lnTo>
                  <a:lnTo>
                    <a:pt x="265841" y="5660"/>
                  </a:lnTo>
                  <a:lnTo>
                    <a:pt x="216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56969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9611" y="2382519"/>
              <a:ext cx="182923" cy="1235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9892" y="2934935"/>
              <a:ext cx="187612" cy="1235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9892" y="1816418"/>
              <a:ext cx="187612" cy="123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362359" y="1747914"/>
            <a:ext cx="525780" cy="69121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0820">
              <a:spcBef>
                <a:spcPts val="570"/>
              </a:spcBef>
            </a:pPr>
            <a:r>
              <a:rPr lang="en-US" spc="-360" dirty="0" smtClean="0">
                <a:solidFill>
                  <a:srgbClr val="3366FF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3366FF"/>
                </a:solidFill>
                <a:latin typeface="Calibri"/>
                <a:cs typeface="Calibri"/>
              </a:rPr>
              <a:t>10</a:t>
            </a:r>
            <a:endParaRPr dirty="0">
              <a:latin typeface="Calibri"/>
              <a:cs typeface="Calibri"/>
            </a:endParaRPr>
          </a:p>
          <a:p>
            <a:pPr marL="12700">
              <a:spcBef>
                <a:spcPts val="470"/>
              </a:spcBef>
            </a:pPr>
            <a:r>
              <a:rPr spc="-5" dirty="0">
                <a:solidFill>
                  <a:srgbClr val="3366FF"/>
                </a:solidFill>
                <a:latin typeface="Calibri"/>
                <a:cs typeface="Calibri"/>
              </a:rPr>
              <a:t>+20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68190" y="2469032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3366FF"/>
                </a:solidFill>
                <a:latin typeface="Calibri"/>
                <a:cs typeface="Calibri"/>
              </a:rPr>
              <a:t>+2</a:t>
            </a:r>
            <a:r>
              <a:rPr dirty="0">
                <a:solidFill>
                  <a:srgbClr val="3366FF"/>
                </a:solidFill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3"/>
              <p:cNvSpPr txBox="1"/>
              <p:nvPr/>
            </p:nvSpPr>
            <p:spPr>
              <a:xfrm>
                <a:off x="10026180" y="2248541"/>
                <a:ext cx="1153654" cy="291746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38100">
                  <a:spcBef>
                    <a:spcPts val="114"/>
                  </a:spcBef>
                </a:pPr>
                <a:r>
                  <a:rPr sz="1700" spc="135" dirty="0">
                    <a:latin typeface="MS UI Gothic"/>
                    <a:cs typeface="MS UI Gothic"/>
                  </a:rPr>
                  <a:t>h</a:t>
                </a:r>
                <a:r>
                  <a:rPr lang="en-US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  <m:r>
                      <a:rPr lang="en-US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 </m:t>
                    </m:r>
                  </m:oMath>
                </a14:m>
                <a:r>
                  <a:rPr sz="1700" spc="110" dirty="0" smtClean="0">
                    <a:latin typeface="Lucida Sans Unicode"/>
                    <a:cs typeface="Lucida Sans Unicode"/>
                  </a:rPr>
                  <a:t>(</a:t>
                </a:r>
                <a:r>
                  <a:rPr sz="1700" b="1" spc="100" dirty="0">
                    <a:latin typeface="Trebuchet MS"/>
                    <a:cs typeface="Trebuchet MS"/>
                  </a:rPr>
                  <a:t>x</a:t>
                </a:r>
                <a:r>
                  <a:rPr sz="1700" spc="110" dirty="0">
                    <a:latin typeface="Lucida Sans Unicode"/>
                    <a:cs typeface="Lucida Sans Unicode"/>
                  </a:rPr>
                  <a:t>)</a:t>
                </a:r>
                <a:r>
                  <a:rPr sz="1700" spc="-60" dirty="0">
                    <a:latin typeface="Lucida Sans Unicode"/>
                    <a:cs typeface="Lucida Sans Unicode"/>
                  </a:rPr>
                  <a:t> </a:t>
                </a:r>
                <a:endParaRPr sz="17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2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180" y="2248541"/>
                <a:ext cx="1153654" cy="291746"/>
              </a:xfrm>
              <a:prstGeom prst="rect">
                <a:avLst/>
              </a:prstGeom>
              <a:blipFill>
                <a:blip r:embed="rId9"/>
                <a:stretch>
                  <a:fillRect l="-8466" t="-22917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object 24"/>
          <p:cNvGrpSpPr/>
          <p:nvPr/>
        </p:nvGrpSpPr>
        <p:grpSpPr>
          <a:xfrm>
            <a:off x="1682973" y="1637660"/>
            <a:ext cx="2230120" cy="1569085"/>
            <a:chOff x="158973" y="1637659"/>
            <a:chExt cx="2230120" cy="1569085"/>
          </a:xfrm>
        </p:grpSpPr>
        <p:sp>
          <p:nvSpPr>
            <p:cNvPr id="25" name="object 25"/>
            <p:cNvSpPr/>
            <p:nvPr/>
          </p:nvSpPr>
          <p:spPr>
            <a:xfrm>
              <a:off x="171673" y="2764953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4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4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4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673" y="2207656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673" y="1650359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3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3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4184" y="1864704"/>
              <a:ext cx="895985" cy="536575"/>
            </a:xfrm>
            <a:custGeom>
              <a:avLst/>
              <a:gdLst/>
              <a:ahLst/>
              <a:cxnLst/>
              <a:rect l="l" t="t" r="r" b="b"/>
              <a:pathLst>
                <a:path w="895985" h="536575">
                  <a:moveTo>
                    <a:pt x="0" y="0"/>
                  </a:moveTo>
                  <a:lnTo>
                    <a:pt x="895628" y="536295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198" y="2297734"/>
              <a:ext cx="137942" cy="1178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4184" y="2415848"/>
              <a:ext cx="892175" cy="6350"/>
            </a:xfrm>
            <a:custGeom>
              <a:avLst/>
              <a:gdLst/>
              <a:ahLst/>
              <a:cxnLst/>
              <a:rect l="l" t="t" r="r" b="b"/>
              <a:pathLst>
                <a:path w="892175" h="6350">
                  <a:moveTo>
                    <a:pt x="0" y="6154"/>
                  </a:moveTo>
                  <a:lnTo>
                    <a:pt x="891601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3398" y="2350115"/>
              <a:ext cx="130742" cy="1326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4184" y="2430549"/>
              <a:ext cx="895985" cy="549275"/>
            </a:xfrm>
            <a:custGeom>
              <a:avLst/>
              <a:gdLst/>
              <a:ahLst/>
              <a:cxnLst/>
              <a:rect l="l" t="t" r="r" b="b"/>
              <a:pathLst>
                <a:path w="895985" h="549275">
                  <a:moveTo>
                    <a:pt x="0" y="548750"/>
                  </a:moveTo>
                  <a:lnTo>
                    <a:pt x="895776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286" y="2415736"/>
              <a:ext cx="137854" cy="11855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56337" y="2415363"/>
              <a:ext cx="404495" cy="1270"/>
            </a:xfrm>
            <a:custGeom>
              <a:avLst/>
              <a:gdLst/>
              <a:ahLst/>
              <a:cxnLst/>
              <a:rect l="l" t="t" r="r" b="b"/>
              <a:pathLst>
                <a:path w="404494" h="1269">
                  <a:moveTo>
                    <a:pt x="0" y="0"/>
                  </a:moveTo>
                  <a:lnTo>
                    <a:pt x="404238" y="741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8440" y="2349625"/>
              <a:ext cx="130489" cy="1326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23826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69" h="429260">
                  <a:moveTo>
                    <a:pt x="216255" y="0"/>
                  </a:moveTo>
                  <a:lnTo>
                    <a:pt x="166670" y="5660"/>
                  </a:lnTo>
                  <a:lnTo>
                    <a:pt x="121151" y="21786"/>
                  </a:lnTo>
                  <a:lnTo>
                    <a:pt x="80998" y="47088"/>
                  </a:lnTo>
                  <a:lnTo>
                    <a:pt x="47508" y="80282"/>
                  </a:lnTo>
                  <a:lnTo>
                    <a:pt x="21980" y="120080"/>
                  </a:lnTo>
                  <a:lnTo>
                    <a:pt x="5711" y="165197"/>
                  </a:lnTo>
                  <a:lnTo>
                    <a:pt x="0" y="214344"/>
                  </a:lnTo>
                  <a:lnTo>
                    <a:pt x="5711" y="263491"/>
                  </a:lnTo>
                  <a:lnTo>
                    <a:pt x="21980" y="308607"/>
                  </a:lnTo>
                  <a:lnTo>
                    <a:pt x="47508" y="348406"/>
                  </a:lnTo>
                  <a:lnTo>
                    <a:pt x="80998" y="381600"/>
                  </a:lnTo>
                  <a:lnTo>
                    <a:pt x="121151" y="406903"/>
                  </a:lnTo>
                  <a:lnTo>
                    <a:pt x="166670" y="423028"/>
                  </a:lnTo>
                  <a:lnTo>
                    <a:pt x="216255" y="428689"/>
                  </a:lnTo>
                  <a:lnTo>
                    <a:pt x="265841" y="423028"/>
                  </a:lnTo>
                  <a:lnTo>
                    <a:pt x="311359" y="406903"/>
                  </a:lnTo>
                  <a:lnTo>
                    <a:pt x="351512" y="381600"/>
                  </a:lnTo>
                  <a:lnTo>
                    <a:pt x="385002" y="348406"/>
                  </a:lnTo>
                  <a:lnTo>
                    <a:pt x="410530" y="308607"/>
                  </a:lnTo>
                  <a:lnTo>
                    <a:pt x="426799" y="263491"/>
                  </a:lnTo>
                  <a:lnTo>
                    <a:pt x="432511" y="214344"/>
                  </a:lnTo>
                  <a:lnTo>
                    <a:pt x="426799" y="165197"/>
                  </a:lnTo>
                  <a:lnTo>
                    <a:pt x="410530" y="120080"/>
                  </a:lnTo>
                  <a:lnTo>
                    <a:pt x="385002" y="80282"/>
                  </a:lnTo>
                  <a:lnTo>
                    <a:pt x="351512" y="47088"/>
                  </a:lnTo>
                  <a:lnTo>
                    <a:pt x="311359" y="21786"/>
                  </a:lnTo>
                  <a:lnTo>
                    <a:pt x="265841" y="5660"/>
                  </a:lnTo>
                  <a:lnTo>
                    <a:pt x="216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23826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69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467" y="2382519"/>
              <a:ext cx="182922" cy="12351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747" y="2934935"/>
              <a:ext cx="187613" cy="1235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747" y="1816418"/>
              <a:ext cx="187613" cy="12342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229214" y="1747914"/>
            <a:ext cx="525780" cy="69121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0820">
              <a:spcBef>
                <a:spcPts val="570"/>
              </a:spcBef>
            </a:pPr>
            <a:r>
              <a:rPr lang="en-US" spc="-360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FF0000"/>
                </a:solidFill>
                <a:latin typeface="Calibri"/>
                <a:cs typeface="Calibri"/>
              </a:rPr>
              <a:t>30</a:t>
            </a:r>
            <a:endParaRPr dirty="0">
              <a:latin typeface="Calibri"/>
              <a:cs typeface="Calibri"/>
            </a:endParaRPr>
          </a:p>
          <a:p>
            <a:pPr marL="12700">
              <a:spcBef>
                <a:spcPts val="47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+20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23471" y="2469032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+2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83926" y="1608625"/>
            <a:ext cx="659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64275" algn="l"/>
              </a:tabLst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D	</a:t>
            </a:r>
            <a:r>
              <a:rPr sz="2000" b="1" dirty="0">
                <a:solidFill>
                  <a:srgbClr val="3366FF"/>
                </a:solidFill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14478" y="1637660"/>
            <a:ext cx="2230120" cy="1569085"/>
            <a:chOff x="3190478" y="1637659"/>
            <a:chExt cx="2230120" cy="1569085"/>
          </a:xfrm>
        </p:grpSpPr>
        <p:sp>
          <p:nvSpPr>
            <p:cNvPr id="45" name="object 45"/>
            <p:cNvSpPr/>
            <p:nvPr/>
          </p:nvSpPr>
          <p:spPr>
            <a:xfrm>
              <a:off x="3203178" y="2764953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4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8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4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8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4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03178" y="2207656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8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8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03178" y="1650359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8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8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35690" y="1864704"/>
              <a:ext cx="895985" cy="536575"/>
            </a:xfrm>
            <a:custGeom>
              <a:avLst/>
              <a:gdLst/>
              <a:ahLst/>
              <a:cxnLst/>
              <a:rect l="l" t="t" r="r" b="b"/>
              <a:pathLst>
                <a:path w="895985" h="536575">
                  <a:moveTo>
                    <a:pt x="0" y="0"/>
                  </a:moveTo>
                  <a:lnTo>
                    <a:pt x="895628" y="536295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7705" y="2297734"/>
              <a:ext cx="137941" cy="11783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635690" y="2415848"/>
              <a:ext cx="892175" cy="6350"/>
            </a:xfrm>
            <a:custGeom>
              <a:avLst/>
              <a:gdLst/>
              <a:ahLst/>
              <a:cxnLst/>
              <a:rect l="l" t="t" r="r" b="b"/>
              <a:pathLst>
                <a:path w="892175" h="6350">
                  <a:moveTo>
                    <a:pt x="0" y="6154"/>
                  </a:moveTo>
                  <a:lnTo>
                    <a:pt x="891601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4904" y="2350115"/>
              <a:ext cx="130741" cy="13264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35690" y="2430549"/>
              <a:ext cx="895985" cy="549275"/>
            </a:xfrm>
            <a:custGeom>
              <a:avLst/>
              <a:gdLst/>
              <a:ahLst/>
              <a:cxnLst/>
              <a:rect l="l" t="t" r="r" b="b"/>
              <a:pathLst>
                <a:path w="895985" h="549275">
                  <a:moveTo>
                    <a:pt x="0" y="548750"/>
                  </a:moveTo>
                  <a:lnTo>
                    <a:pt x="895777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17792" y="2415736"/>
              <a:ext cx="137853" cy="11855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987842" y="2415363"/>
              <a:ext cx="404495" cy="1270"/>
            </a:xfrm>
            <a:custGeom>
              <a:avLst/>
              <a:gdLst/>
              <a:ahLst/>
              <a:cxnLst/>
              <a:rect l="l" t="t" r="r" b="b"/>
              <a:pathLst>
                <a:path w="404495" h="1269">
                  <a:moveTo>
                    <a:pt x="0" y="0"/>
                  </a:moveTo>
                  <a:lnTo>
                    <a:pt x="404238" y="741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946" y="2349625"/>
              <a:ext cx="130488" cy="1326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555329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216256" y="0"/>
                  </a:moveTo>
                  <a:lnTo>
                    <a:pt x="166671" y="5660"/>
                  </a:lnTo>
                  <a:lnTo>
                    <a:pt x="121152" y="21786"/>
                  </a:lnTo>
                  <a:lnTo>
                    <a:pt x="80999" y="47088"/>
                  </a:lnTo>
                  <a:lnTo>
                    <a:pt x="47509" y="80282"/>
                  </a:lnTo>
                  <a:lnTo>
                    <a:pt x="21980" y="120080"/>
                  </a:lnTo>
                  <a:lnTo>
                    <a:pt x="5711" y="165197"/>
                  </a:lnTo>
                  <a:lnTo>
                    <a:pt x="0" y="214344"/>
                  </a:lnTo>
                  <a:lnTo>
                    <a:pt x="5711" y="263491"/>
                  </a:lnTo>
                  <a:lnTo>
                    <a:pt x="21980" y="308607"/>
                  </a:lnTo>
                  <a:lnTo>
                    <a:pt x="47509" y="348406"/>
                  </a:lnTo>
                  <a:lnTo>
                    <a:pt x="80999" y="381600"/>
                  </a:lnTo>
                  <a:lnTo>
                    <a:pt x="121152" y="406903"/>
                  </a:lnTo>
                  <a:lnTo>
                    <a:pt x="166671" y="423028"/>
                  </a:lnTo>
                  <a:lnTo>
                    <a:pt x="216256" y="428689"/>
                  </a:lnTo>
                  <a:lnTo>
                    <a:pt x="265842" y="423028"/>
                  </a:lnTo>
                  <a:lnTo>
                    <a:pt x="311360" y="406903"/>
                  </a:lnTo>
                  <a:lnTo>
                    <a:pt x="351513" y="381600"/>
                  </a:lnTo>
                  <a:lnTo>
                    <a:pt x="385003" y="348406"/>
                  </a:lnTo>
                  <a:lnTo>
                    <a:pt x="410531" y="308607"/>
                  </a:lnTo>
                  <a:lnTo>
                    <a:pt x="426801" y="263491"/>
                  </a:lnTo>
                  <a:lnTo>
                    <a:pt x="432512" y="214344"/>
                  </a:lnTo>
                  <a:lnTo>
                    <a:pt x="426801" y="165197"/>
                  </a:lnTo>
                  <a:lnTo>
                    <a:pt x="410531" y="120080"/>
                  </a:lnTo>
                  <a:lnTo>
                    <a:pt x="385003" y="80282"/>
                  </a:lnTo>
                  <a:lnTo>
                    <a:pt x="351513" y="47088"/>
                  </a:lnTo>
                  <a:lnTo>
                    <a:pt x="311360" y="21786"/>
                  </a:lnTo>
                  <a:lnTo>
                    <a:pt x="265842" y="5660"/>
                  </a:lnTo>
                  <a:lnTo>
                    <a:pt x="216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55330" y="2201017"/>
              <a:ext cx="433070" cy="429259"/>
            </a:xfrm>
            <a:custGeom>
              <a:avLst/>
              <a:gdLst/>
              <a:ahLst/>
              <a:cxnLst/>
              <a:rect l="l" t="t" r="r" b="b"/>
              <a:pathLst>
                <a:path w="433070" h="429260">
                  <a:moveTo>
                    <a:pt x="0" y="214345"/>
                  </a:moveTo>
                  <a:lnTo>
                    <a:pt x="5711" y="165197"/>
                  </a:lnTo>
                  <a:lnTo>
                    <a:pt x="21980" y="120081"/>
                  </a:lnTo>
                  <a:lnTo>
                    <a:pt x="47509" y="80283"/>
                  </a:lnTo>
                  <a:lnTo>
                    <a:pt x="80998" y="47089"/>
                  </a:lnTo>
                  <a:lnTo>
                    <a:pt x="121152" y="21786"/>
                  </a:lnTo>
                  <a:lnTo>
                    <a:pt x="166670" y="5661"/>
                  </a:lnTo>
                  <a:lnTo>
                    <a:pt x="216255" y="0"/>
                  </a:lnTo>
                  <a:lnTo>
                    <a:pt x="265841" y="5661"/>
                  </a:lnTo>
                  <a:lnTo>
                    <a:pt x="311359" y="21786"/>
                  </a:lnTo>
                  <a:lnTo>
                    <a:pt x="351512" y="47089"/>
                  </a:lnTo>
                  <a:lnTo>
                    <a:pt x="385002" y="80283"/>
                  </a:lnTo>
                  <a:lnTo>
                    <a:pt x="410531" y="120081"/>
                  </a:lnTo>
                  <a:lnTo>
                    <a:pt x="426800" y="165197"/>
                  </a:lnTo>
                  <a:lnTo>
                    <a:pt x="432511" y="214345"/>
                  </a:lnTo>
                  <a:lnTo>
                    <a:pt x="426800" y="263492"/>
                  </a:lnTo>
                  <a:lnTo>
                    <a:pt x="410531" y="308608"/>
                  </a:lnTo>
                  <a:lnTo>
                    <a:pt x="385002" y="348406"/>
                  </a:lnTo>
                  <a:lnTo>
                    <a:pt x="351512" y="381600"/>
                  </a:lnTo>
                  <a:lnTo>
                    <a:pt x="311359" y="406903"/>
                  </a:lnTo>
                  <a:lnTo>
                    <a:pt x="265841" y="423029"/>
                  </a:lnTo>
                  <a:lnTo>
                    <a:pt x="216255" y="428690"/>
                  </a:lnTo>
                  <a:lnTo>
                    <a:pt x="166670" y="423029"/>
                  </a:lnTo>
                  <a:lnTo>
                    <a:pt x="121152" y="406903"/>
                  </a:lnTo>
                  <a:lnTo>
                    <a:pt x="80998" y="381600"/>
                  </a:lnTo>
                  <a:lnTo>
                    <a:pt x="47509" y="348406"/>
                  </a:lnTo>
                  <a:lnTo>
                    <a:pt x="21980" y="308608"/>
                  </a:lnTo>
                  <a:lnTo>
                    <a:pt x="5711" y="263492"/>
                  </a:lnTo>
                  <a:lnTo>
                    <a:pt x="0" y="214345"/>
                  </a:lnTo>
                  <a:close/>
                </a:path>
              </a:pathLst>
            </a:custGeom>
            <a:ln w="25399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7972" y="2382519"/>
              <a:ext cx="182922" cy="1235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8253" y="2934935"/>
              <a:ext cx="187612" cy="12351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8253" y="1816420"/>
              <a:ext cx="187612" cy="12342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5260720" y="1747913"/>
            <a:ext cx="569595" cy="6940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0820">
              <a:spcBef>
                <a:spcPts val="570"/>
              </a:spcBef>
            </a:pPr>
            <a:r>
              <a:rPr spc="-5" dirty="0">
                <a:solidFill>
                  <a:srgbClr val="008000"/>
                </a:solidFill>
                <a:latin typeface="Calibri"/>
                <a:cs typeface="Calibri"/>
              </a:rPr>
              <a:t>+1</a:t>
            </a:r>
            <a:r>
              <a:rPr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endParaRPr dirty="0">
              <a:latin typeface="Calibri"/>
              <a:cs typeface="Calibri"/>
            </a:endParaRPr>
          </a:p>
          <a:p>
            <a:pPr marL="12700">
              <a:spcBef>
                <a:spcPts val="470"/>
              </a:spcBef>
            </a:pPr>
            <a:r>
              <a:rPr lang="en-US" spc="-360" dirty="0" smtClean="0">
                <a:solidFill>
                  <a:srgbClr val="008000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008000"/>
                </a:solidFill>
                <a:latin typeface="Calibri"/>
                <a:cs typeface="Calibri"/>
              </a:rPr>
              <a:t>20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8127" y="2469032"/>
            <a:ext cx="3276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360" dirty="0" smtClean="0">
                <a:solidFill>
                  <a:srgbClr val="008000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008000"/>
                </a:solidFill>
                <a:latin typeface="Calibri"/>
                <a:cs typeface="Calibri"/>
              </a:rPr>
              <a:t>20</a:t>
            </a:r>
            <a:endParaRPr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bject 63"/>
              <p:cNvSpPr txBox="1"/>
              <p:nvPr/>
            </p:nvSpPr>
            <p:spPr>
              <a:xfrm>
                <a:off x="3880332" y="2248541"/>
                <a:ext cx="3947925" cy="291746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50800">
                  <a:spcBef>
                    <a:spcPts val="114"/>
                  </a:spcBef>
                  <a:tabLst>
                    <a:tab pos="3081655" algn="l"/>
                  </a:tabLst>
                </a:pPr>
                <a:r>
                  <a:rPr sz="1700" spc="135" dirty="0">
                    <a:latin typeface="MS UI Gothic"/>
                    <a:cs typeface="MS UI Gothic"/>
                  </a:rPr>
                  <a:t>h</a:t>
                </a:r>
                <a:r>
                  <a:rPr lang="en-US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  <m:r>
                      <a:rPr lang="en-US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 </m:t>
                    </m:r>
                  </m:oMath>
                </a14:m>
                <a:r>
                  <a:rPr sz="1700" spc="110" dirty="0" smtClean="0">
                    <a:latin typeface="Lucida Sans Unicode"/>
                    <a:cs typeface="Lucida Sans Unicode"/>
                  </a:rPr>
                  <a:t>(</a:t>
                </a:r>
                <a:r>
                  <a:rPr sz="1700" b="1" spc="100" dirty="0">
                    <a:latin typeface="Trebuchet MS"/>
                    <a:cs typeface="Trebuchet MS"/>
                  </a:rPr>
                  <a:t>x</a:t>
                </a:r>
                <a:r>
                  <a:rPr sz="1700" spc="110" dirty="0">
                    <a:latin typeface="Lucida Sans Unicode"/>
                    <a:cs typeface="Lucida Sans Unicode"/>
                  </a:rPr>
                  <a:t>)</a:t>
                </a:r>
                <a:r>
                  <a:rPr sz="1700" dirty="0">
                    <a:latin typeface="Lucida Sans Unicode"/>
                    <a:cs typeface="Lucida Sans Unicode"/>
                  </a:rPr>
                  <a:t>	</a:t>
                </a:r>
                <a:r>
                  <a:rPr sz="1700" spc="135" dirty="0" smtClean="0">
                    <a:latin typeface="MS UI Gothic"/>
                    <a:cs typeface="MS UI Gothic"/>
                  </a:rPr>
                  <a:t>h</a:t>
                </a:r>
                <a:r>
                  <a:rPr lang="en-US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r>
                  <a:rPr b="1" spc="-307" baseline="-11574" dirty="0" smtClean="0">
                    <a:latin typeface="Yu Gothic UI"/>
                    <a:cs typeface="Yu Gothic UI"/>
                  </a:rPr>
                  <a:t> </a:t>
                </a:r>
                <a:r>
                  <a:rPr sz="1700" spc="110" dirty="0">
                    <a:latin typeface="Lucida Sans Unicode"/>
                    <a:cs typeface="Lucida Sans Unicode"/>
                  </a:rPr>
                  <a:t>(</a:t>
                </a:r>
                <a:r>
                  <a:rPr sz="1700" b="1" spc="100" dirty="0">
                    <a:latin typeface="Trebuchet MS"/>
                    <a:cs typeface="Trebuchet MS"/>
                  </a:rPr>
                  <a:t>x</a:t>
                </a:r>
                <a:r>
                  <a:rPr sz="1700" spc="110" dirty="0">
                    <a:latin typeface="Lucida Sans Unicode"/>
                    <a:cs typeface="Lucida Sans Unicode"/>
                  </a:rPr>
                  <a:t>)</a:t>
                </a:r>
                <a:r>
                  <a:rPr sz="1700" spc="-60" dirty="0">
                    <a:latin typeface="Lucida Sans Unicode"/>
                    <a:cs typeface="Lucida Sans Unicode"/>
                  </a:rPr>
                  <a:t> </a:t>
                </a:r>
                <a:endParaRPr sz="17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63" name="object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332" y="2248541"/>
                <a:ext cx="3947925" cy="291746"/>
              </a:xfrm>
              <a:prstGeom prst="rect">
                <a:avLst/>
              </a:prstGeom>
              <a:blipFill>
                <a:blip r:embed="rId18"/>
                <a:stretch>
                  <a:fillRect l="-2164" t="-22917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64"/>
          <p:cNvSpPr txBox="1"/>
          <p:nvPr/>
        </p:nvSpPr>
        <p:spPr>
          <a:xfrm>
            <a:off x="5016027" y="1300905"/>
            <a:ext cx="2479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2000" b="1" dirty="0">
                <a:solidFill>
                  <a:srgbClr val="008000"/>
                </a:solidFill>
                <a:latin typeface="Calibri"/>
                <a:cs typeface="Calibri"/>
              </a:rPr>
              <a:t>(NOT</a:t>
            </a:r>
            <a:r>
              <a:rPr sz="2000" b="1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b="1" i="1" spc="5" dirty="0">
                <a:solidFill>
                  <a:srgbClr val="008F00"/>
                </a:solidFill>
                <a:latin typeface="Arial"/>
                <a:cs typeface="Arial"/>
              </a:rPr>
              <a:t>x</a:t>
            </a:r>
            <a:r>
              <a:rPr sz="1950" b="1" spc="7" baseline="-21367" dirty="0">
                <a:solidFill>
                  <a:srgbClr val="008F00"/>
                </a:solidFill>
                <a:latin typeface="Arial"/>
                <a:cs typeface="Arial"/>
              </a:rPr>
              <a:t>1</a:t>
            </a:r>
            <a:r>
              <a:rPr sz="2000" b="1" spc="5" dirty="0">
                <a:solidFill>
                  <a:srgbClr val="008000"/>
                </a:solidFill>
                <a:latin typeface="Calibri"/>
                <a:cs typeface="Calibri"/>
              </a:rPr>
              <a:t>)</a:t>
            </a:r>
            <a:r>
              <a:rPr sz="20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8000"/>
                </a:solidFill>
                <a:latin typeface="Calibri"/>
                <a:cs typeface="Calibri"/>
              </a:rPr>
              <a:t>AND</a:t>
            </a:r>
            <a:r>
              <a:rPr sz="20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8000"/>
                </a:solidFill>
                <a:latin typeface="Calibri"/>
                <a:cs typeface="Calibri"/>
              </a:rPr>
              <a:t>(NOT</a:t>
            </a:r>
            <a:r>
              <a:rPr sz="20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b="1" i="1" spc="5" dirty="0">
                <a:solidFill>
                  <a:srgbClr val="008F00"/>
                </a:solidFill>
                <a:latin typeface="Arial"/>
                <a:cs typeface="Arial"/>
              </a:rPr>
              <a:t>x</a:t>
            </a:r>
            <a:r>
              <a:rPr sz="1950" b="1" spc="7" baseline="-21367" dirty="0">
                <a:solidFill>
                  <a:srgbClr val="008F00"/>
                </a:solidFill>
                <a:latin typeface="Arial"/>
                <a:cs typeface="Arial"/>
              </a:rPr>
              <a:t>2</a:t>
            </a:r>
            <a:r>
              <a:rPr sz="2000" b="1" spc="5" dirty="0">
                <a:solidFill>
                  <a:srgbClr val="00800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916678" y="4306822"/>
            <a:ext cx="1992630" cy="1992630"/>
            <a:chOff x="392678" y="4306822"/>
            <a:chExt cx="1992630" cy="1992630"/>
          </a:xfrm>
        </p:grpSpPr>
        <p:sp>
          <p:nvSpPr>
            <p:cNvPr id="66" name="object 66"/>
            <p:cNvSpPr/>
            <p:nvPr/>
          </p:nvSpPr>
          <p:spPr>
            <a:xfrm>
              <a:off x="1383921" y="4332026"/>
              <a:ext cx="22860" cy="1954530"/>
            </a:xfrm>
            <a:custGeom>
              <a:avLst/>
              <a:gdLst/>
              <a:ahLst/>
              <a:cxnLst/>
              <a:rect l="l" t="t" r="r" b="b"/>
              <a:pathLst>
                <a:path w="22859" h="1954529">
                  <a:moveTo>
                    <a:pt x="22586" y="1954181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5848" y="4306822"/>
              <a:ext cx="117900" cy="1164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05378" y="5285368"/>
              <a:ext cx="1954530" cy="22860"/>
            </a:xfrm>
            <a:custGeom>
              <a:avLst/>
              <a:gdLst/>
              <a:ahLst/>
              <a:cxnLst/>
              <a:rect l="l" t="t" r="r" b="b"/>
              <a:pathLst>
                <a:path w="1954530" h="22860">
                  <a:moveTo>
                    <a:pt x="0" y="22586"/>
                  </a:moveTo>
                  <a:lnTo>
                    <a:pt x="1954178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68341" y="5227294"/>
              <a:ext cx="116418" cy="1179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1763" y="4584468"/>
              <a:ext cx="502919" cy="5029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2685" y="4612152"/>
              <a:ext cx="401869" cy="40187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92685" y="4612152"/>
              <a:ext cx="401955" cy="401955"/>
            </a:xfrm>
            <a:custGeom>
              <a:avLst/>
              <a:gdLst/>
              <a:ahLst/>
              <a:cxnLst/>
              <a:rect l="l" t="t" r="r" b="b"/>
              <a:pathLst>
                <a:path w="401955" h="401954">
                  <a:moveTo>
                    <a:pt x="0" y="136627"/>
                  </a:moveTo>
                  <a:lnTo>
                    <a:pt x="136626" y="136627"/>
                  </a:lnTo>
                  <a:lnTo>
                    <a:pt x="136626" y="0"/>
                  </a:lnTo>
                  <a:lnTo>
                    <a:pt x="265242" y="0"/>
                  </a:lnTo>
                  <a:lnTo>
                    <a:pt x="265242" y="136627"/>
                  </a:lnTo>
                  <a:lnTo>
                    <a:pt x="401869" y="136627"/>
                  </a:lnTo>
                  <a:lnTo>
                    <a:pt x="401869" y="265242"/>
                  </a:lnTo>
                  <a:lnTo>
                    <a:pt x="265242" y="265242"/>
                  </a:lnTo>
                  <a:lnTo>
                    <a:pt x="265242" y="401870"/>
                  </a:lnTo>
                  <a:lnTo>
                    <a:pt x="136626" y="401870"/>
                  </a:lnTo>
                  <a:lnTo>
                    <a:pt x="136626" y="265242"/>
                  </a:lnTo>
                  <a:lnTo>
                    <a:pt x="0" y="265242"/>
                  </a:lnTo>
                  <a:lnTo>
                    <a:pt x="0" y="1366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548" y="4725784"/>
              <a:ext cx="486294" cy="2202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4132" y="4751515"/>
              <a:ext cx="384768" cy="12314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4132" y="4751516"/>
              <a:ext cx="384810" cy="123189"/>
            </a:xfrm>
            <a:custGeom>
              <a:avLst/>
              <a:gdLst/>
              <a:ahLst/>
              <a:cxnLst/>
              <a:rect l="l" t="t" r="r" b="b"/>
              <a:pathLst>
                <a:path w="384809" h="123189">
                  <a:moveTo>
                    <a:pt x="0" y="0"/>
                  </a:moveTo>
                  <a:lnTo>
                    <a:pt x="384768" y="0"/>
                  </a:lnTo>
                  <a:lnTo>
                    <a:pt x="384768" y="123144"/>
                  </a:lnTo>
                  <a:lnTo>
                    <a:pt x="0" y="1231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4236" y="5552901"/>
              <a:ext cx="502920" cy="5029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5581" y="5579008"/>
              <a:ext cx="401869" cy="40187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95581" y="5579007"/>
              <a:ext cx="401955" cy="401955"/>
            </a:xfrm>
            <a:custGeom>
              <a:avLst/>
              <a:gdLst/>
              <a:ahLst/>
              <a:cxnLst/>
              <a:rect l="l" t="t" r="r" b="b"/>
              <a:pathLst>
                <a:path w="401955" h="401954">
                  <a:moveTo>
                    <a:pt x="0" y="136627"/>
                  </a:moveTo>
                  <a:lnTo>
                    <a:pt x="136627" y="136627"/>
                  </a:lnTo>
                  <a:lnTo>
                    <a:pt x="136627" y="0"/>
                  </a:lnTo>
                  <a:lnTo>
                    <a:pt x="265242" y="0"/>
                  </a:lnTo>
                  <a:lnTo>
                    <a:pt x="265242" y="136627"/>
                  </a:lnTo>
                  <a:lnTo>
                    <a:pt x="401869" y="136627"/>
                  </a:lnTo>
                  <a:lnTo>
                    <a:pt x="401869" y="265242"/>
                  </a:lnTo>
                  <a:lnTo>
                    <a:pt x="265242" y="265242"/>
                  </a:lnTo>
                  <a:lnTo>
                    <a:pt x="265242" y="401870"/>
                  </a:lnTo>
                  <a:lnTo>
                    <a:pt x="136627" y="401870"/>
                  </a:lnTo>
                  <a:lnTo>
                    <a:pt x="136627" y="265242"/>
                  </a:lnTo>
                  <a:lnTo>
                    <a:pt x="0" y="265242"/>
                  </a:lnTo>
                  <a:lnTo>
                    <a:pt x="0" y="1366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0076" y="5690061"/>
              <a:ext cx="486294" cy="2244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01236" y="5718371"/>
              <a:ext cx="384768" cy="12314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701235" y="5718370"/>
              <a:ext cx="384810" cy="123189"/>
            </a:xfrm>
            <a:custGeom>
              <a:avLst/>
              <a:gdLst/>
              <a:ahLst/>
              <a:cxnLst/>
              <a:rect l="l" t="t" r="r" b="b"/>
              <a:pathLst>
                <a:path w="384810" h="123189">
                  <a:moveTo>
                    <a:pt x="0" y="0"/>
                  </a:moveTo>
                  <a:lnTo>
                    <a:pt x="384768" y="0"/>
                  </a:lnTo>
                  <a:lnTo>
                    <a:pt x="384768" y="123143"/>
                  </a:lnTo>
                  <a:lnTo>
                    <a:pt x="0" y="1231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753453" y="4339842"/>
            <a:ext cx="10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I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08119" y="4339842"/>
            <a:ext cx="187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II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008119" y="5963956"/>
            <a:ext cx="268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III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90373" y="5963954"/>
            <a:ext cx="26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Times New Roman"/>
                <a:cs typeface="Times New Roman"/>
              </a:rPr>
              <a:t>IV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323255" y="3796752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NOT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XOR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756756" y="3503814"/>
            <a:ext cx="8533130" cy="120650"/>
            <a:chOff x="232756" y="3503814"/>
            <a:chExt cx="8533130" cy="120650"/>
          </a:xfrm>
        </p:grpSpPr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2756" y="3503814"/>
              <a:ext cx="8533014" cy="12053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78189" y="3543906"/>
              <a:ext cx="8442960" cy="0"/>
            </a:xfrm>
            <a:custGeom>
              <a:avLst/>
              <a:gdLst/>
              <a:ahLst/>
              <a:cxnLst/>
              <a:rect l="l" t="t" r="r" b="b"/>
              <a:pathLst>
                <a:path w="8442960">
                  <a:moveTo>
                    <a:pt x="0" y="0"/>
                  </a:moveTo>
                  <a:lnTo>
                    <a:pt x="8442474" y="1"/>
                  </a:lnTo>
                </a:path>
              </a:pathLst>
            </a:custGeom>
            <a:ln w="253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4417825" y="3676347"/>
            <a:ext cx="5146040" cy="2988945"/>
            <a:chOff x="2893825" y="3676346"/>
            <a:chExt cx="5146040" cy="2988945"/>
          </a:xfrm>
        </p:grpSpPr>
        <p:sp>
          <p:nvSpPr>
            <p:cNvPr id="91" name="object 91"/>
            <p:cNvSpPr/>
            <p:nvPr/>
          </p:nvSpPr>
          <p:spPr>
            <a:xfrm>
              <a:off x="2906525" y="6048492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4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2716" y="6287942"/>
              <a:ext cx="264285" cy="17398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906525" y="5263441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2320" y="5509766"/>
              <a:ext cx="257679" cy="17398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906525" y="4478390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2716" y="4712314"/>
              <a:ext cx="264285" cy="17387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916021" y="3689046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2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2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525291" y="3990989"/>
              <a:ext cx="1277620" cy="1568450"/>
            </a:xfrm>
            <a:custGeom>
              <a:avLst/>
              <a:gdLst/>
              <a:ahLst/>
              <a:cxnLst/>
              <a:rect l="l" t="t" r="r" b="b"/>
              <a:pathLst>
                <a:path w="1277620" h="1568450">
                  <a:moveTo>
                    <a:pt x="0" y="0"/>
                  </a:moveTo>
                  <a:lnTo>
                    <a:pt x="1277488" y="1567898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93715" y="5445505"/>
              <a:ext cx="126975" cy="135364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525780" y="4780775"/>
              <a:ext cx="1270635" cy="785495"/>
            </a:xfrm>
            <a:custGeom>
              <a:avLst/>
              <a:gdLst/>
              <a:ahLst/>
              <a:cxnLst/>
              <a:rect l="l" t="t" r="r" b="b"/>
              <a:pathLst>
                <a:path w="1270634" h="785495">
                  <a:moveTo>
                    <a:pt x="0" y="0"/>
                  </a:moveTo>
                  <a:lnTo>
                    <a:pt x="1270485" y="785192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82569" y="5462042"/>
              <a:ext cx="137816" cy="118832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25291" y="5595379"/>
              <a:ext cx="1271270" cy="779780"/>
            </a:xfrm>
            <a:custGeom>
              <a:avLst/>
              <a:gdLst/>
              <a:ahLst/>
              <a:cxnLst/>
              <a:rect l="l" t="t" r="r" b="b"/>
              <a:pathLst>
                <a:path w="1271270" h="779779">
                  <a:moveTo>
                    <a:pt x="0" y="779718"/>
                  </a:moveTo>
                  <a:lnTo>
                    <a:pt x="1271228" y="0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82841" y="5580553"/>
              <a:ext cx="137849" cy="11859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430038" y="5580692"/>
              <a:ext cx="581660" cy="1905"/>
            </a:xfrm>
            <a:custGeom>
              <a:avLst/>
              <a:gdLst/>
              <a:ahLst/>
              <a:cxnLst/>
              <a:rect l="l" t="t" r="r" b="b"/>
              <a:pathLst>
                <a:path w="581659" h="1904">
                  <a:moveTo>
                    <a:pt x="0" y="0"/>
                  </a:moveTo>
                  <a:lnTo>
                    <a:pt x="581244" y="1513"/>
                  </a:lnTo>
                </a:path>
              </a:pathLst>
            </a:custGeom>
            <a:ln w="28574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09109" y="5515660"/>
              <a:ext cx="130529" cy="13264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820766" y="5278749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304634" y="0"/>
                  </a:moveTo>
                  <a:lnTo>
                    <a:pt x="255221" y="3951"/>
                  </a:lnTo>
                  <a:lnTo>
                    <a:pt x="208346" y="15393"/>
                  </a:lnTo>
                  <a:lnTo>
                    <a:pt x="164637" y="33702"/>
                  </a:lnTo>
                  <a:lnTo>
                    <a:pt x="124721" y="58257"/>
                  </a:lnTo>
                  <a:lnTo>
                    <a:pt x="89225" y="88436"/>
                  </a:lnTo>
                  <a:lnTo>
                    <a:pt x="58777" y="123619"/>
                  </a:lnTo>
                  <a:lnTo>
                    <a:pt x="34002" y="163182"/>
                  </a:lnTo>
                  <a:lnTo>
                    <a:pt x="15530" y="206505"/>
                  </a:lnTo>
                  <a:lnTo>
                    <a:pt x="3987" y="252965"/>
                  </a:lnTo>
                  <a:lnTo>
                    <a:pt x="0" y="301942"/>
                  </a:lnTo>
                  <a:lnTo>
                    <a:pt x="3987" y="350919"/>
                  </a:lnTo>
                  <a:lnTo>
                    <a:pt x="15530" y="397379"/>
                  </a:lnTo>
                  <a:lnTo>
                    <a:pt x="34002" y="440702"/>
                  </a:lnTo>
                  <a:lnTo>
                    <a:pt x="58777" y="480265"/>
                  </a:lnTo>
                  <a:lnTo>
                    <a:pt x="89225" y="515448"/>
                  </a:lnTo>
                  <a:lnTo>
                    <a:pt x="124721" y="545627"/>
                  </a:lnTo>
                  <a:lnTo>
                    <a:pt x="164637" y="570182"/>
                  </a:lnTo>
                  <a:lnTo>
                    <a:pt x="208346" y="588492"/>
                  </a:lnTo>
                  <a:lnTo>
                    <a:pt x="255221" y="599933"/>
                  </a:lnTo>
                  <a:lnTo>
                    <a:pt x="304634" y="603885"/>
                  </a:lnTo>
                  <a:lnTo>
                    <a:pt x="354048" y="599933"/>
                  </a:lnTo>
                  <a:lnTo>
                    <a:pt x="400923" y="588492"/>
                  </a:lnTo>
                  <a:lnTo>
                    <a:pt x="444632" y="570182"/>
                  </a:lnTo>
                  <a:lnTo>
                    <a:pt x="484548" y="545627"/>
                  </a:lnTo>
                  <a:lnTo>
                    <a:pt x="520044" y="515448"/>
                  </a:lnTo>
                  <a:lnTo>
                    <a:pt x="550493" y="480265"/>
                  </a:lnTo>
                  <a:lnTo>
                    <a:pt x="575267" y="440702"/>
                  </a:lnTo>
                  <a:lnTo>
                    <a:pt x="593739" y="397379"/>
                  </a:lnTo>
                  <a:lnTo>
                    <a:pt x="605282" y="350919"/>
                  </a:lnTo>
                  <a:lnTo>
                    <a:pt x="609269" y="301942"/>
                  </a:lnTo>
                  <a:lnTo>
                    <a:pt x="605282" y="252965"/>
                  </a:lnTo>
                  <a:lnTo>
                    <a:pt x="593739" y="206505"/>
                  </a:lnTo>
                  <a:lnTo>
                    <a:pt x="575267" y="163182"/>
                  </a:lnTo>
                  <a:lnTo>
                    <a:pt x="550493" y="123619"/>
                  </a:lnTo>
                  <a:lnTo>
                    <a:pt x="520044" y="88436"/>
                  </a:lnTo>
                  <a:lnTo>
                    <a:pt x="484548" y="58257"/>
                  </a:lnTo>
                  <a:lnTo>
                    <a:pt x="444632" y="33702"/>
                  </a:lnTo>
                  <a:lnTo>
                    <a:pt x="400923" y="15393"/>
                  </a:lnTo>
                  <a:lnTo>
                    <a:pt x="354048" y="3951"/>
                  </a:lnTo>
                  <a:lnTo>
                    <a:pt x="304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20765" y="5278749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3" y="123619"/>
                  </a:lnTo>
                  <a:lnTo>
                    <a:pt x="575267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7" y="440703"/>
                  </a:lnTo>
                  <a:lnTo>
                    <a:pt x="550493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2212" y="3922971"/>
              <a:ext cx="264285" cy="17387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7456803" y="4174675"/>
            <a:ext cx="32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360" dirty="0">
                <a:solidFill>
                  <a:srgbClr val="3366FF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3366FF"/>
                </a:solidFill>
                <a:latin typeface="Calibri"/>
                <a:cs typeface="Calibri"/>
              </a:rPr>
              <a:t>10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213101" y="5039093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3366FF"/>
                </a:solidFill>
                <a:latin typeface="Calibri"/>
                <a:cs typeface="Calibri"/>
              </a:rPr>
              <a:t>+2</a:t>
            </a:r>
            <a:r>
              <a:rPr dirty="0">
                <a:solidFill>
                  <a:srgbClr val="3366FF"/>
                </a:solidFill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336979" y="5703276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3366FF"/>
                </a:solidFill>
                <a:latin typeface="Calibri"/>
                <a:cs typeface="Calibri"/>
              </a:rPr>
              <a:t>+2</a:t>
            </a:r>
            <a:r>
              <a:rPr dirty="0">
                <a:solidFill>
                  <a:srgbClr val="3366FF"/>
                </a:solidFill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object 112"/>
              <p:cNvSpPr txBox="1"/>
              <p:nvPr/>
            </p:nvSpPr>
            <p:spPr>
              <a:xfrm>
                <a:off x="9550965" y="5350883"/>
                <a:ext cx="1232054" cy="44563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38100">
                  <a:spcBef>
                    <a:spcPts val="114"/>
                  </a:spcBef>
                </a:pPr>
                <a:r>
                  <a:rPr sz="2400" spc="190" dirty="0">
                    <a:latin typeface="MS UI Gothic"/>
                    <a:cs typeface="MS UI Gothic"/>
                  </a:rPr>
                  <a:t>h</a:t>
                </a:r>
                <a:r>
                  <a:rPr lang="en-US" sz="28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  <m:r>
                      <a:rPr lang="en-US" sz="28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 </m:t>
                    </m:r>
                  </m:oMath>
                </a14:m>
                <a:r>
                  <a:rPr sz="2550" b="1" spc="-434" baseline="-11437" dirty="0" smtClean="0">
                    <a:latin typeface="Yu Gothic UI"/>
                    <a:cs typeface="Yu Gothic UI"/>
                  </a:rPr>
                  <a:t> </a:t>
                </a:r>
                <a:r>
                  <a:rPr sz="2400" spc="155" dirty="0">
                    <a:latin typeface="Lucida Sans Unicode"/>
                    <a:cs typeface="Lucida Sans Unicode"/>
                  </a:rPr>
                  <a:t>(</a:t>
                </a:r>
                <a:r>
                  <a:rPr sz="2400" b="1" spc="140" dirty="0">
                    <a:latin typeface="Trebuchet MS"/>
                    <a:cs typeface="Trebuchet MS"/>
                  </a:rPr>
                  <a:t>x</a:t>
                </a:r>
                <a:r>
                  <a:rPr sz="2400" spc="155" dirty="0">
                    <a:latin typeface="Lucida Sans Unicode"/>
                    <a:cs typeface="Lucida Sans Unicode"/>
                  </a:rPr>
                  <a:t>)</a:t>
                </a:r>
                <a:endParaRPr sz="2400" dirty="0">
                  <a:latin typeface="Lucida Sans Unicode"/>
                  <a:cs typeface="Lucida Sans Unicode"/>
                </a:endParaRPr>
              </a:p>
            </p:txBody>
          </p:sp>
        </mc:Choice>
        <mc:Fallback>
          <p:sp>
            <p:nvSpPr>
              <p:cNvPr id="112" name="object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965" y="5350883"/>
                <a:ext cx="1232054" cy="445634"/>
              </a:xfrm>
              <a:prstGeom prst="rect">
                <a:avLst/>
              </a:prstGeom>
              <a:blipFill>
                <a:blip r:embed="rId34"/>
                <a:stretch>
                  <a:fillRect l="-12376" t="-16438" r="-2970" b="-4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object 113"/>
          <p:cNvGrpSpPr/>
          <p:nvPr/>
        </p:nvGrpSpPr>
        <p:grpSpPr>
          <a:xfrm>
            <a:off x="5025507" y="4452044"/>
            <a:ext cx="2037080" cy="1927225"/>
            <a:chOff x="3501507" y="4452043"/>
            <a:chExt cx="2037080" cy="1927225"/>
          </a:xfrm>
        </p:grpSpPr>
        <p:sp>
          <p:nvSpPr>
            <p:cNvPr id="114" name="object 114"/>
            <p:cNvSpPr/>
            <p:nvPr/>
          </p:nvSpPr>
          <p:spPr>
            <a:xfrm>
              <a:off x="3515795" y="4767202"/>
              <a:ext cx="1372870" cy="27305"/>
            </a:xfrm>
            <a:custGeom>
              <a:avLst/>
              <a:gdLst/>
              <a:ahLst/>
              <a:cxnLst/>
              <a:rect l="l" t="t" r="r" b="b"/>
              <a:pathLst>
                <a:path w="1372870" h="27304">
                  <a:moveTo>
                    <a:pt x="0" y="27219"/>
                  </a:moveTo>
                  <a:lnTo>
                    <a:pt x="1372618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85392" y="4702583"/>
              <a:ext cx="131371" cy="13262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515795" y="4780901"/>
              <a:ext cx="1376680" cy="798830"/>
            </a:xfrm>
            <a:custGeom>
              <a:avLst/>
              <a:gdLst/>
              <a:ahLst/>
              <a:cxnLst/>
              <a:rect l="l" t="t" r="r" b="b"/>
              <a:pathLst>
                <a:path w="1376679" h="798829">
                  <a:moveTo>
                    <a:pt x="0" y="798570"/>
                  </a:moveTo>
                  <a:lnTo>
                    <a:pt x="1376442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78687" y="4766360"/>
              <a:ext cx="138076" cy="11713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515795" y="4788026"/>
              <a:ext cx="1382395" cy="1576705"/>
            </a:xfrm>
            <a:custGeom>
              <a:avLst/>
              <a:gdLst/>
              <a:ahLst/>
              <a:cxnLst/>
              <a:rect l="l" t="t" r="r" b="b"/>
              <a:pathLst>
                <a:path w="1382395" h="1576704">
                  <a:moveTo>
                    <a:pt x="0" y="1576497"/>
                  </a:moveTo>
                  <a:lnTo>
                    <a:pt x="1382274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87901" y="4766704"/>
              <a:ext cx="128863" cy="13427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916510" y="4464743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304634" y="0"/>
                  </a:moveTo>
                  <a:lnTo>
                    <a:pt x="255221" y="3951"/>
                  </a:lnTo>
                  <a:lnTo>
                    <a:pt x="208346" y="15393"/>
                  </a:lnTo>
                  <a:lnTo>
                    <a:pt x="164637" y="33702"/>
                  </a:lnTo>
                  <a:lnTo>
                    <a:pt x="124721" y="58257"/>
                  </a:lnTo>
                  <a:lnTo>
                    <a:pt x="89225" y="88437"/>
                  </a:lnTo>
                  <a:lnTo>
                    <a:pt x="58776" y="123619"/>
                  </a:lnTo>
                  <a:lnTo>
                    <a:pt x="34002" y="163183"/>
                  </a:lnTo>
                  <a:lnTo>
                    <a:pt x="15530" y="206506"/>
                  </a:lnTo>
                  <a:lnTo>
                    <a:pt x="3987" y="252966"/>
                  </a:lnTo>
                  <a:lnTo>
                    <a:pt x="0" y="301943"/>
                  </a:lnTo>
                  <a:lnTo>
                    <a:pt x="3987" y="350920"/>
                  </a:lnTo>
                  <a:lnTo>
                    <a:pt x="15530" y="397381"/>
                  </a:lnTo>
                  <a:lnTo>
                    <a:pt x="34002" y="440703"/>
                  </a:lnTo>
                  <a:lnTo>
                    <a:pt x="58776" y="480267"/>
                  </a:lnTo>
                  <a:lnTo>
                    <a:pt x="89225" y="515449"/>
                  </a:lnTo>
                  <a:lnTo>
                    <a:pt x="124721" y="545628"/>
                  </a:lnTo>
                  <a:lnTo>
                    <a:pt x="164637" y="570184"/>
                  </a:lnTo>
                  <a:lnTo>
                    <a:pt x="208346" y="588493"/>
                  </a:lnTo>
                  <a:lnTo>
                    <a:pt x="255221" y="599934"/>
                  </a:lnTo>
                  <a:lnTo>
                    <a:pt x="304634" y="603886"/>
                  </a:lnTo>
                  <a:lnTo>
                    <a:pt x="354048" y="599934"/>
                  </a:lnTo>
                  <a:lnTo>
                    <a:pt x="400923" y="588493"/>
                  </a:lnTo>
                  <a:lnTo>
                    <a:pt x="444632" y="570184"/>
                  </a:lnTo>
                  <a:lnTo>
                    <a:pt x="484548" y="545628"/>
                  </a:lnTo>
                  <a:lnTo>
                    <a:pt x="520044" y="515449"/>
                  </a:lnTo>
                  <a:lnTo>
                    <a:pt x="550493" y="480267"/>
                  </a:lnTo>
                  <a:lnTo>
                    <a:pt x="575267" y="440703"/>
                  </a:lnTo>
                  <a:lnTo>
                    <a:pt x="593739" y="397381"/>
                  </a:lnTo>
                  <a:lnTo>
                    <a:pt x="605282" y="350920"/>
                  </a:lnTo>
                  <a:lnTo>
                    <a:pt x="609269" y="301943"/>
                  </a:lnTo>
                  <a:lnTo>
                    <a:pt x="605282" y="252966"/>
                  </a:lnTo>
                  <a:lnTo>
                    <a:pt x="593739" y="206506"/>
                  </a:lnTo>
                  <a:lnTo>
                    <a:pt x="575267" y="163183"/>
                  </a:lnTo>
                  <a:lnTo>
                    <a:pt x="550493" y="123619"/>
                  </a:lnTo>
                  <a:lnTo>
                    <a:pt x="520044" y="88437"/>
                  </a:lnTo>
                  <a:lnTo>
                    <a:pt x="484548" y="58257"/>
                  </a:lnTo>
                  <a:lnTo>
                    <a:pt x="444632" y="33702"/>
                  </a:lnTo>
                  <a:lnTo>
                    <a:pt x="400923" y="15393"/>
                  </a:lnTo>
                  <a:lnTo>
                    <a:pt x="354048" y="3951"/>
                  </a:lnTo>
                  <a:lnTo>
                    <a:pt x="304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916510" y="4464743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5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5509666" y="4417595"/>
            <a:ext cx="485775" cy="6559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70815">
              <a:spcBef>
                <a:spcPts val="420"/>
              </a:spcBef>
            </a:pPr>
            <a:r>
              <a:rPr lang="en-US" spc="-36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FF0000"/>
                </a:solidFill>
                <a:latin typeface="Calibri"/>
                <a:cs typeface="Calibri"/>
              </a:rPr>
              <a:t>30</a:t>
            </a:r>
            <a:endParaRPr dirty="0">
              <a:latin typeface="Calibri"/>
              <a:cs typeface="Calibri"/>
            </a:endParaRPr>
          </a:p>
          <a:p>
            <a:pPr marL="12700">
              <a:spcBef>
                <a:spcPts val="32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+20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589258" y="5044931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in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35" dirty="0">
                <a:latin typeface="Times New Roman"/>
                <a:cs typeface="Times New Roman"/>
              </a:rPr>
              <a:t>I</a:t>
            </a:r>
            <a:endParaRPr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025508" y="4780135"/>
            <a:ext cx="2045335" cy="1880235"/>
            <a:chOff x="3501507" y="4780134"/>
            <a:chExt cx="2045335" cy="1880235"/>
          </a:xfrm>
        </p:grpSpPr>
        <p:sp>
          <p:nvSpPr>
            <p:cNvPr id="125" name="object 125"/>
            <p:cNvSpPr/>
            <p:nvPr/>
          </p:nvSpPr>
          <p:spPr>
            <a:xfrm>
              <a:off x="3515795" y="4794421"/>
              <a:ext cx="1390015" cy="1530350"/>
            </a:xfrm>
            <a:custGeom>
              <a:avLst/>
              <a:gdLst/>
              <a:ahLst/>
              <a:cxnLst/>
              <a:rect l="l" t="t" r="r" b="b"/>
              <a:pathLst>
                <a:path w="1390014" h="1530350">
                  <a:moveTo>
                    <a:pt x="0" y="0"/>
                  </a:moveTo>
                  <a:lnTo>
                    <a:pt x="1389840" y="1529998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94981" y="6211728"/>
              <a:ext cx="129720" cy="133681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3515795" y="6345857"/>
              <a:ext cx="1381125" cy="19050"/>
            </a:xfrm>
            <a:custGeom>
              <a:avLst/>
              <a:gdLst/>
              <a:ahLst/>
              <a:cxnLst/>
              <a:rect l="l" t="t" r="r" b="b"/>
              <a:pathLst>
                <a:path w="1381125" h="19050">
                  <a:moveTo>
                    <a:pt x="0" y="18666"/>
                  </a:moveTo>
                  <a:lnTo>
                    <a:pt x="1380553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93633" y="6280694"/>
              <a:ext cx="131067" cy="13263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515795" y="5579472"/>
              <a:ext cx="1384300" cy="752475"/>
            </a:xfrm>
            <a:custGeom>
              <a:avLst/>
              <a:gdLst/>
              <a:ahLst/>
              <a:cxnLst/>
              <a:rect l="l" t="t" r="r" b="b"/>
              <a:pathLst>
                <a:path w="1384300" h="752475">
                  <a:moveTo>
                    <a:pt x="0" y="0"/>
                  </a:moveTo>
                  <a:lnTo>
                    <a:pt x="1383993" y="752424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86071" y="6230710"/>
              <a:ext cx="138630" cy="11869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924699" y="6043430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4">
                  <a:moveTo>
                    <a:pt x="304634" y="0"/>
                  </a:moveTo>
                  <a:lnTo>
                    <a:pt x="255221" y="3951"/>
                  </a:lnTo>
                  <a:lnTo>
                    <a:pt x="208346" y="15393"/>
                  </a:lnTo>
                  <a:lnTo>
                    <a:pt x="164637" y="33702"/>
                  </a:lnTo>
                  <a:lnTo>
                    <a:pt x="124721" y="58257"/>
                  </a:lnTo>
                  <a:lnTo>
                    <a:pt x="89225" y="88437"/>
                  </a:lnTo>
                  <a:lnTo>
                    <a:pt x="58776" y="123619"/>
                  </a:lnTo>
                  <a:lnTo>
                    <a:pt x="34002" y="163182"/>
                  </a:lnTo>
                  <a:lnTo>
                    <a:pt x="15530" y="206505"/>
                  </a:lnTo>
                  <a:lnTo>
                    <a:pt x="3987" y="252966"/>
                  </a:lnTo>
                  <a:lnTo>
                    <a:pt x="0" y="301943"/>
                  </a:lnTo>
                  <a:lnTo>
                    <a:pt x="3987" y="350919"/>
                  </a:lnTo>
                  <a:lnTo>
                    <a:pt x="15530" y="397380"/>
                  </a:lnTo>
                  <a:lnTo>
                    <a:pt x="34002" y="440703"/>
                  </a:lnTo>
                  <a:lnTo>
                    <a:pt x="58776" y="480266"/>
                  </a:lnTo>
                  <a:lnTo>
                    <a:pt x="89225" y="515448"/>
                  </a:lnTo>
                  <a:lnTo>
                    <a:pt x="124721" y="545628"/>
                  </a:lnTo>
                  <a:lnTo>
                    <a:pt x="164637" y="570183"/>
                  </a:lnTo>
                  <a:lnTo>
                    <a:pt x="208346" y="588492"/>
                  </a:lnTo>
                  <a:lnTo>
                    <a:pt x="255221" y="599933"/>
                  </a:lnTo>
                  <a:lnTo>
                    <a:pt x="304634" y="603885"/>
                  </a:lnTo>
                  <a:lnTo>
                    <a:pt x="354048" y="599933"/>
                  </a:lnTo>
                  <a:lnTo>
                    <a:pt x="400922" y="588492"/>
                  </a:lnTo>
                  <a:lnTo>
                    <a:pt x="444631" y="570183"/>
                  </a:lnTo>
                  <a:lnTo>
                    <a:pt x="484548" y="545628"/>
                  </a:lnTo>
                  <a:lnTo>
                    <a:pt x="520044" y="515448"/>
                  </a:lnTo>
                  <a:lnTo>
                    <a:pt x="550492" y="480266"/>
                  </a:lnTo>
                  <a:lnTo>
                    <a:pt x="575266" y="440703"/>
                  </a:lnTo>
                  <a:lnTo>
                    <a:pt x="593739" y="397380"/>
                  </a:lnTo>
                  <a:lnTo>
                    <a:pt x="605282" y="350919"/>
                  </a:lnTo>
                  <a:lnTo>
                    <a:pt x="609269" y="301943"/>
                  </a:lnTo>
                  <a:lnTo>
                    <a:pt x="605282" y="252966"/>
                  </a:lnTo>
                  <a:lnTo>
                    <a:pt x="593739" y="206505"/>
                  </a:lnTo>
                  <a:lnTo>
                    <a:pt x="575266" y="163182"/>
                  </a:lnTo>
                  <a:lnTo>
                    <a:pt x="550492" y="123619"/>
                  </a:lnTo>
                  <a:lnTo>
                    <a:pt x="520044" y="88437"/>
                  </a:lnTo>
                  <a:lnTo>
                    <a:pt x="484548" y="58257"/>
                  </a:lnTo>
                  <a:lnTo>
                    <a:pt x="444631" y="33702"/>
                  </a:lnTo>
                  <a:lnTo>
                    <a:pt x="400922" y="15393"/>
                  </a:lnTo>
                  <a:lnTo>
                    <a:pt x="354048" y="3951"/>
                  </a:lnTo>
                  <a:lnTo>
                    <a:pt x="304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924698" y="6043430"/>
              <a:ext cx="609600" cy="603885"/>
            </a:xfrm>
            <a:custGeom>
              <a:avLst/>
              <a:gdLst/>
              <a:ahLst/>
              <a:cxnLst/>
              <a:rect l="l" t="t" r="r" b="b"/>
              <a:pathLst>
                <a:path w="609600" h="603884">
                  <a:moveTo>
                    <a:pt x="0" y="301942"/>
                  </a:moveTo>
                  <a:lnTo>
                    <a:pt x="3987" y="252966"/>
                  </a:lnTo>
                  <a:lnTo>
                    <a:pt x="15530" y="206505"/>
                  </a:lnTo>
                  <a:lnTo>
                    <a:pt x="34002" y="163182"/>
                  </a:lnTo>
                  <a:lnTo>
                    <a:pt x="58776" y="123619"/>
                  </a:lnTo>
                  <a:lnTo>
                    <a:pt x="89225" y="88437"/>
                  </a:lnTo>
                  <a:lnTo>
                    <a:pt x="124721" y="58257"/>
                  </a:lnTo>
                  <a:lnTo>
                    <a:pt x="164637" y="33702"/>
                  </a:lnTo>
                  <a:lnTo>
                    <a:pt x="208346" y="15393"/>
                  </a:lnTo>
                  <a:lnTo>
                    <a:pt x="255221" y="3951"/>
                  </a:lnTo>
                  <a:lnTo>
                    <a:pt x="304634" y="0"/>
                  </a:lnTo>
                  <a:lnTo>
                    <a:pt x="354048" y="3951"/>
                  </a:lnTo>
                  <a:lnTo>
                    <a:pt x="400923" y="15393"/>
                  </a:lnTo>
                  <a:lnTo>
                    <a:pt x="444632" y="33702"/>
                  </a:lnTo>
                  <a:lnTo>
                    <a:pt x="484548" y="58257"/>
                  </a:lnTo>
                  <a:lnTo>
                    <a:pt x="520044" y="88437"/>
                  </a:lnTo>
                  <a:lnTo>
                    <a:pt x="550492" y="123619"/>
                  </a:lnTo>
                  <a:lnTo>
                    <a:pt x="575266" y="163182"/>
                  </a:lnTo>
                  <a:lnTo>
                    <a:pt x="593739" y="206505"/>
                  </a:lnTo>
                  <a:lnTo>
                    <a:pt x="605282" y="252966"/>
                  </a:lnTo>
                  <a:lnTo>
                    <a:pt x="609269" y="301942"/>
                  </a:lnTo>
                  <a:lnTo>
                    <a:pt x="605282" y="350919"/>
                  </a:lnTo>
                  <a:lnTo>
                    <a:pt x="593739" y="397380"/>
                  </a:lnTo>
                  <a:lnTo>
                    <a:pt x="575266" y="440703"/>
                  </a:lnTo>
                  <a:lnTo>
                    <a:pt x="550492" y="480266"/>
                  </a:lnTo>
                  <a:lnTo>
                    <a:pt x="520044" y="515448"/>
                  </a:lnTo>
                  <a:lnTo>
                    <a:pt x="484548" y="545628"/>
                  </a:lnTo>
                  <a:lnTo>
                    <a:pt x="444632" y="570183"/>
                  </a:lnTo>
                  <a:lnTo>
                    <a:pt x="400923" y="588492"/>
                  </a:lnTo>
                  <a:lnTo>
                    <a:pt x="354048" y="599933"/>
                  </a:lnTo>
                  <a:lnTo>
                    <a:pt x="304634" y="603885"/>
                  </a:lnTo>
                  <a:lnTo>
                    <a:pt x="255221" y="599933"/>
                  </a:lnTo>
                  <a:lnTo>
                    <a:pt x="208346" y="588492"/>
                  </a:lnTo>
                  <a:lnTo>
                    <a:pt x="164637" y="570183"/>
                  </a:lnTo>
                  <a:lnTo>
                    <a:pt x="124721" y="545628"/>
                  </a:lnTo>
                  <a:lnTo>
                    <a:pt x="89225" y="515448"/>
                  </a:lnTo>
                  <a:lnTo>
                    <a:pt x="58776" y="480266"/>
                  </a:lnTo>
                  <a:lnTo>
                    <a:pt x="34002" y="440703"/>
                  </a:lnTo>
                  <a:lnTo>
                    <a:pt x="15530" y="397380"/>
                  </a:lnTo>
                  <a:lnTo>
                    <a:pt x="3987" y="350919"/>
                  </a:lnTo>
                  <a:lnTo>
                    <a:pt x="0" y="301942"/>
                  </a:lnTo>
                  <a:close/>
                </a:path>
              </a:pathLst>
            </a:custGeom>
            <a:ln w="25399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6005171" y="5090495"/>
            <a:ext cx="43942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+2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1550"/>
              </a:spcBef>
            </a:pPr>
            <a:r>
              <a:rPr spc="-5" dirty="0">
                <a:solidFill>
                  <a:srgbClr val="008000"/>
                </a:solidFill>
                <a:latin typeface="Calibri"/>
                <a:cs typeface="Calibri"/>
              </a:rPr>
              <a:t>+10</a:t>
            </a:r>
            <a:endParaRPr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480467" y="5778650"/>
            <a:ext cx="750221" cy="823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43900"/>
              </a:lnSpc>
              <a:spcBef>
                <a:spcPts val="100"/>
              </a:spcBef>
            </a:pPr>
            <a:r>
              <a:rPr lang="en-US" spc="-27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  <a:r>
              <a:rPr spc="-270" dirty="0" smtClean="0">
                <a:solidFill>
                  <a:srgbClr val="008000"/>
                </a:solidFill>
                <a:latin typeface="Calibri"/>
                <a:cs typeface="Calibri"/>
              </a:rPr>
              <a:t>20  </a:t>
            </a:r>
            <a:endParaRPr lang="en-US" spc="-270" dirty="0" smtClean="0">
              <a:solidFill>
                <a:srgbClr val="008000"/>
              </a:solidFill>
              <a:latin typeface="Calibri"/>
              <a:cs typeface="Calibri"/>
            </a:endParaRPr>
          </a:p>
          <a:p>
            <a:pPr marL="12700" marR="5080" indent="28575">
              <a:lnSpc>
                <a:spcPct val="143900"/>
              </a:lnSpc>
              <a:spcBef>
                <a:spcPts val="100"/>
              </a:spcBef>
            </a:pPr>
            <a:r>
              <a:rPr lang="en-US" spc="-36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  <a:r>
              <a:rPr spc="-360" dirty="0" smtClean="0">
                <a:solidFill>
                  <a:srgbClr val="008000"/>
                </a:solidFill>
                <a:latin typeface="Calibri"/>
                <a:cs typeface="Calibri"/>
              </a:rPr>
              <a:t>20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509195" y="5738217"/>
            <a:ext cx="492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in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35" dirty="0">
                <a:latin typeface="Times New Roman"/>
                <a:cs typeface="Times New Roman"/>
              </a:rPr>
              <a:t>III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8350323" y="5850473"/>
            <a:ext cx="656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I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or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35" dirty="0">
                <a:latin typeface="Times New Roman"/>
                <a:cs typeface="Times New Roman"/>
              </a:rPr>
              <a:t>III</a:t>
            </a:r>
            <a:endParaRPr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1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29166" t="10371" r="36668" b="48147"/>
          <a:stretch/>
        </p:blipFill>
        <p:spPr>
          <a:xfrm>
            <a:off x="6768939" y="1602572"/>
            <a:ext cx="31242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920518" y="3736172"/>
            <a:ext cx="5332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Network of Neuron in Brain</a:t>
            </a: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0730"/>
            <a:ext cx="5305425" cy="33813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0530" y="4876554"/>
            <a:ext cx="4804363" cy="1929688"/>
            <a:chOff x="89638" y="359621"/>
            <a:chExt cx="4804363" cy="19296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8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2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852" y="5720326"/>
            <a:ext cx="446086" cy="6358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472" y="5736165"/>
            <a:ext cx="613391" cy="582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54" y="5720326"/>
            <a:ext cx="599662" cy="5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6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30" y="193151"/>
            <a:ext cx="577596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Layering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Representations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892" y="1306099"/>
            <a:ext cx="3357494" cy="33499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67894" y="1263533"/>
            <a:ext cx="3474720" cy="3365500"/>
            <a:chOff x="4143894" y="1263533"/>
            <a:chExt cx="3474720" cy="3365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5013" y="1304258"/>
              <a:ext cx="3355439" cy="33247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363" y="1263533"/>
              <a:ext cx="3462251" cy="3117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05011" y="1291805"/>
              <a:ext cx="3362325" cy="212090"/>
            </a:xfrm>
            <a:custGeom>
              <a:avLst/>
              <a:gdLst/>
              <a:ahLst/>
              <a:cxnLst/>
              <a:rect l="l" t="t" r="r" b="b"/>
              <a:pathLst>
                <a:path w="3362325" h="212090">
                  <a:moveTo>
                    <a:pt x="0" y="0"/>
                  </a:moveTo>
                  <a:lnTo>
                    <a:pt x="3361878" y="0"/>
                  </a:lnTo>
                  <a:lnTo>
                    <a:pt x="3361878" y="211685"/>
                  </a:lnTo>
                  <a:lnTo>
                    <a:pt x="0" y="2116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051" y="1475508"/>
              <a:ext cx="3466406" cy="3158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0174" y="1504683"/>
              <a:ext cx="3362325" cy="212090"/>
            </a:xfrm>
            <a:custGeom>
              <a:avLst/>
              <a:gdLst/>
              <a:ahLst/>
              <a:cxnLst/>
              <a:rect l="l" t="t" r="r" b="b"/>
              <a:pathLst>
                <a:path w="3362325" h="212089">
                  <a:moveTo>
                    <a:pt x="0" y="0"/>
                  </a:moveTo>
                  <a:lnTo>
                    <a:pt x="3361877" y="0"/>
                  </a:lnTo>
                  <a:lnTo>
                    <a:pt x="3361877" y="211685"/>
                  </a:lnTo>
                  <a:lnTo>
                    <a:pt x="0" y="2116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3894" y="1679170"/>
              <a:ext cx="3462251" cy="3117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95335" y="1705107"/>
              <a:ext cx="3362325" cy="212090"/>
            </a:xfrm>
            <a:custGeom>
              <a:avLst/>
              <a:gdLst/>
              <a:ahLst/>
              <a:cxnLst/>
              <a:rect l="l" t="t" r="r" b="b"/>
              <a:pathLst>
                <a:path w="3362325" h="212089">
                  <a:moveTo>
                    <a:pt x="0" y="0"/>
                  </a:moveTo>
                  <a:lnTo>
                    <a:pt x="3361878" y="0"/>
                  </a:lnTo>
                  <a:lnTo>
                    <a:pt x="3361878" y="211685"/>
                  </a:lnTo>
                  <a:lnTo>
                    <a:pt x="0" y="2116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92421" y="4290876"/>
            <a:ext cx="8813165" cy="1891664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R="43180" algn="r">
              <a:spcBef>
                <a:spcPts val="259"/>
              </a:spcBef>
            </a:pPr>
            <a:r>
              <a:rPr sz="3600" i="1" baseline="13888" dirty="0">
                <a:latin typeface="Arial"/>
                <a:cs typeface="Arial"/>
              </a:rPr>
              <a:t>x</a:t>
            </a:r>
            <a:r>
              <a:rPr sz="1600" dirty="0">
                <a:latin typeface="Arial MT"/>
                <a:cs typeface="Arial MT"/>
              </a:rPr>
              <a:t>381</a:t>
            </a:r>
            <a:r>
              <a:rPr sz="1600" spc="190" dirty="0">
                <a:latin typeface="Arial MT"/>
                <a:cs typeface="Arial MT"/>
              </a:rPr>
              <a:t> </a:t>
            </a:r>
            <a:r>
              <a:rPr sz="3600" i="1" baseline="13888" dirty="0">
                <a:latin typeface="Arial"/>
                <a:cs typeface="Arial"/>
              </a:rPr>
              <a:t>...</a:t>
            </a:r>
            <a:r>
              <a:rPr sz="3600" i="1" spc="-37" baseline="13888" dirty="0">
                <a:latin typeface="Arial"/>
                <a:cs typeface="Arial"/>
              </a:rPr>
              <a:t> </a:t>
            </a:r>
            <a:r>
              <a:rPr sz="3600" i="1" spc="-7" baseline="13888" dirty="0">
                <a:latin typeface="Arial"/>
                <a:cs typeface="Arial"/>
              </a:rPr>
              <a:t>x</a:t>
            </a:r>
            <a:r>
              <a:rPr sz="1600" spc="-5" dirty="0">
                <a:latin typeface="Arial MT"/>
                <a:cs typeface="Arial MT"/>
              </a:rPr>
              <a:t>400</a:t>
            </a:r>
            <a:endParaRPr sz="1600">
              <a:latin typeface="Arial MT"/>
              <a:cs typeface="Arial MT"/>
            </a:endParaRPr>
          </a:p>
          <a:p>
            <a:pPr marL="363220">
              <a:lnSpc>
                <a:spcPts val="2840"/>
              </a:lnSpc>
              <a:spcBef>
                <a:spcPts val="155"/>
              </a:spcBef>
            </a:pPr>
            <a:r>
              <a:rPr sz="2400" spc="-5" dirty="0">
                <a:latin typeface="Calibri"/>
                <a:cs typeface="Calibri"/>
              </a:rPr>
              <a:t>20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pixel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363220">
              <a:lnSpc>
                <a:spcPts val="2840"/>
              </a:lnSpc>
              <a:tabLst>
                <a:tab pos="1630680" algn="l"/>
              </a:tabLst>
            </a:pPr>
            <a:r>
              <a:rPr sz="2400" i="1" dirty="0">
                <a:latin typeface="Arial"/>
                <a:cs typeface="Arial"/>
              </a:rPr>
              <a:t>d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400	10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2455"/>
              </a:spcBef>
            </a:pP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“unrolled”</a:t>
            </a:r>
            <a:r>
              <a:rPr sz="2800" dirty="0">
                <a:latin typeface="Calibri"/>
                <a:cs typeface="Calibri"/>
              </a:rPr>
              <a:t> into a vector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Arial"/>
                <a:cs typeface="Arial"/>
              </a:rPr>
              <a:t>x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pixel </a:t>
            </a:r>
            <a:r>
              <a:rPr sz="2800" spc="-5" dirty="0">
                <a:latin typeface="Calibri"/>
                <a:cs typeface="Calibri"/>
              </a:rPr>
              <a:t>intensities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11852" y="1092565"/>
            <a:ext cx="127635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ts val="2565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1</a:t>
            </a:r>
            <a:r>
              <a:rPr sz="2400" spc="262" baseline="-20833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...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 MT"/>
                <a:cs typeface="Arial MT"/>
              </a:rPr>
              <a:t>20</a:t>
            </a:r>
            <a:endParaRPr sz="2400" baseline="-20833">
              <a:latin typeface="Arial MT"/>
              <a:cs typeface="Arial MT"/>
            </a:endParaRPr>
          </a:p>
          <a:p>
            <a:pPr marL="38100">
              <a:lnSpc>
                <a:spcPts val="2295"/>
              </a:lnSpc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21</a:t>
            </a:r>
            <a:r>
              <a:rPr sz="2400" spc="262" baseline="-20833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...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 MT"/>
                <a:cs typeface="Arial MT"/>
              </a:rPr>
              <a:t>40</a:t>
            </a:r>
            <a:endParaRPr sz="2400" baseline="-20833">
              <a:latin typeface="Arial MT"/>
              <a:cs typeface="Arial MT"/>
            </a:endParaRPr>
          </a:p>
          <a:p>
            <a:pPr marL="57150">
              <a:lnSpc>
                <a:spcPts val="2610"/>
              </a:lnSpc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41</a:t>
            </a:r>
            <a:r>
              <a:rPr sz="2400" spc="262" baseline="-20833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...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spc="-7" baseline="-20833" dirty="0">
                <a:latin typeface="Arial MT"/>
                <a:cs typeface="Arial MT"/>
              </a:rPr>
              <a:t>60</a:t>
            </a:r>
            <a:endParaRPr sz="2400" baseline="-20833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88675" y="4368337"/>
            <a:ext cx="3462654" cy="316230"/>
            <a:chOff x="4164675" y="4368337"/>
            <a:chExt cx="3462654" cy="31623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4675" y="4368337"/>
              <a:ext cx="3462251" cy="3158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14689" y="4397863"/>
              <a:ext cx="3362325" cy="212090"/>
            </a:xfrm>
            <a:custGeom>
              <a:avLst/>
              <a:gdLst/>
              <a:ahLst/>
              <a:cxnLst/>
              <a:rect l="l" t="t" r="r" b="b"/>
              <a:pathLst>
                <a:path w="3362325" h="212089">
                  <a:moveTo>
                    <a:pt x="0" y="0"/>
                  </a:moveTo>
                  <a:lnTo>
                    <a:pt x="3361878" y="0"/>
                  </a:lnTo>
                  <a:lnTo>
                    <a:pt x="3361878" y="211684"/>
                  </a:lnTo>
                  <a:lnTo>
                    <a:pt x="0" y="21168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70422" y="2770531"/>
            <a:ext cx="2410916" cy="7600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9445"/>
              </a:lnSpc>
            </a:pPr>
            <a:r>
              <a:rPr sz="8800" dirty="0">
                <a:latin typeface="Times New Roman"/>
                <a:cs typeface="Times New Roman"/>
              </a:rPr>
              <a:t>...</a:t>
            </a:r>
            <a:endParaRPr sz="8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397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30" y="193151"/>
            <a:ext cx="577596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Layering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Representations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7626" y="1965956"/>
            <a:ext cx="2174073" cy="2169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9965" y="1784916"/>
            <a:ext cx="4195398" cy="35792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8864" y="1558119"/>
            <a:ext cx="3416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404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1  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2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4264" y="278613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6664" y="296393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8864" y="3212171"/>
            <a:ext cx="341630" cy="1158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549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4  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5</a:t>
            </a:r>
            <a:endParaRPr sz="2400" baseline="-208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8865" y="4869350"/>
            <a:ext cx="1390015" cy="8178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">
              <a:spcBef>
                <a:spcPts val="780"/>
              </a:spcBef>
            </a:pPr>
            <a:r>
              <a:rPr sz="2400" i="1" dirty="0">
                <a:latin typeface="Arial"/>
                <a:cs typeface="Arial"/>
              </a:rPr>
              <a:t>x</a:t>
            </a:r>
            <a:r>
              <a:rPr sz="2400" baseline="-20833" dirty="0">
                <a:latin typeface="Arial MT"/>
                <a:cs typeface="Arial MT"/>
              </a:rPr>
              <a:t>d</a:t>
            </a:r>
            <a:endParaRPr sz="2400" baseline="-20833">
              <a:latin typeface="Arial MT"/>
              <a:cs typeface="Arial MT"/>
            </a:endParaRPr>
          </a:p>
          <a:p>
            <a:pPr marL="302895">
              <a:spcBef>
                <a:spcPts val="515"/>
              </a:spcBef>
            </a:pPr>
            <a:r>
              <a:rPr dirty="0">
                <a:latin typeface="Calibri"/>
                <a:cs typeface="Calibri"/>
              </a:rPr>
              <a:t>Input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Layer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8216" y="2414080"/>
            <a:ext cx="434975" cy="110109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spcBef>
                <a:spcPts val="145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1355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8216" y="4341323"/>
            <a:ext cx="43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96346" y="4679950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Output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Layer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3312" y="4918297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Hidden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Layer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078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6588" y="2517457"/>
            <a:ext cx="572452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Neural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34093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414455" y="6578589"/>
            <a:ext cx="18034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200" dirty="0" smtClean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1076" y="193151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Perceptron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Learning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40939" y="993124"/>
            <a:ext cx="7860030" cy="5621667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ts val="3315"/>
              </a:lnSpc>
              <a:spcBef>
                <a:spcPts val="1030"/>
              </a:spcBef>
            </a:pPr>
            <a:endParaRPr lang="en-US" sz="2800" spc="-5" dirty="0" smtClean="0">
              <a:latin typeface="Calibri"/>
              <a:cs typeface="Calibri"/>
            </a:endParaRPr>
          </a:p>
          <a:p>
            <a:pPr marL="12700">
              <a:lnSpc>
                <a:spcPts val="3315"/>
              </a:lnSpc>
              <a:spcBef>
                <a:spcPts val="1030"/>
              </a:spcBef>
            </a:pPr>
            <a:endParaRPr lang="en-US" sz="2800" spc="-5" dirty="0">
              <a:latin typeface="Calibri"/>
              <a:cs typeface="Calibri"/>
            </a:endParaRPr>
          </a:p>
          <a:p>
            <a:pPr marL="12700">
              <a:lnSpc>
                <a:spcPts val="3315"/>
              </a:lnSpc>
              <a:spcBef>
                <a:spcPts val="1030"/>
              </a:spcBef>
            </a:pPr>
            <a:r>
              <a:rPr sz="2800" spc="-5" dirty="0" smtClean="0">
                <a:latin typeface="Calibri"/>
                <a:cs typeface="Calibri"/>
              </a:rPr>
              <a:t>Intuitive</a:t>
            </a:r>
            <a:r>
              <a:rPr sz="2800" spc="-25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 dirty="0">
              <a:latin typeface="Calibri"/>
              <a:cs typeface="Calibri"/>
            </a:endParaRPr>
          </a:p>
          <a:p>
            <a:pPr marL="755650" indent="-285750">
              <a:lnSpc>
                <a:spcPts val="3315"/>
              </a:lnSpc>
              <a:buFont typeface="Arial MT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5" dirty="0">
                <a:latin typeface="Calibri"/>
                <a:cs typeface="Calibri"/>
              </a:rPr>
              <a:t> output</a:t>
            </a:r>
            <a:r>
              <a:rPr sz="2800" dirty="0">
                <a:latin typeface="Calibri"/>
                <a:cs typeface="Calibri"/>
              </a:rPr>
              <a:t> is </a:t>
            </a:r>
            <a:r>
              <a:rPr sz="2800" spc="-5" dirty="0">
                <a:latin typeface="Calibri"/>
                <a:cs typeface="Calibri"/>
              </a:rPr>
              <a:t>correct, don</a:t>
            </a:r>
            <a:r>
              <a:rPr sz="2800" spc="-5" dirty="0">
                <a:latin typeface="Arial MT"/>
                <a:cs typeface="Arial MT"/>
              </a:rPr>
              <a:t>’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change the </a:t>
            </a:r>
            <a:r>
              <a:rPr sz="2800" spc="-5" dirty="0">
                <a:latin typeface="Calibri"/>
                <a:cs typeface="Calibri"/>
              </a:rPr>
              <a:t>weights</a:t>
            </a:r>
            <a:endParaRPr sz="2800" dirty="0">
              <a:latin typeface="Calibri"/>
              <a:cs typeface="Calibri"/>
            </a:endParaRPr>
          </a:p>
          <a:p>
            <a:pPr marL="749300" marR="962025" indent="-279400">
              <a:lnSpc>
                <a:spcPts val="2730"/>
              </a:lnSpc>
              <a:spcBef>
                <a:spcPts val="655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If </a:t>
            </a:r>
            <a:r>
              <a:rPr sz="2800" spc="-5" dirty="0">
                <a:latin typeface="Calibri"/>
                <a:cs typeface="Calibri"/>
              </a:rPr>
              <a:t>output</a:t>
            </a:r>
            <a:r>
              <a:rPr sz="2800" dirty="0">
                <a:latin typeface="Calibri"/>
                <a:cs typeface="Calibri"/>
              </a:rPr>
              <a:t> is </a:t>
            </a:r>
            <a:r>
              <a:rPr sz="2800" spc="-5" dirty="0">
                <a:latin typeface="Calibri"/>
                <a:cs typeface="Calibri"/>
              </a:rPr>
              <a:t>low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Arial"/>
                <a:cs typeface="Arial"/>
              </a:rPr>
              <a:t>h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Arial"/>
                <a:cs typeface="Arial"/>
              </a:rPr>
              <a:t>x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5" dirty="0">
                <a:latin typeface="Calibri"/>
                <a:cs typeface="Calibri"/>
              </a:rPr>
              <a:t> 0,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y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1),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increment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weights for</a:t>
            </a:r>
            <a:r>
              <a:rPr sz="2800" dirty="0">
                <a:latin typeface="Calibri"/>
                <a:cs typeface="Calibri"/>
              </a:rPr>
              <a:t> all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inputs </a:t>
            </a:r>
            <a:r>
              <a:rPr sz="2800" spc="-5" dirty="0">
                <a:latin typeface="Calibri"/>
                <a:cs typeface="Calibri"/>
              </a:rPr>
              <a:t>which are</a:t>
            </a:r>
            <a:r>
              <a:rPr sz="2800" dirty="0">
                <a:latin typeface="Calibri"/>
                <a:cs typeface="Calibri"/>
              </a:rPr>
              <a:t> 1</a:t>
            </a:r>
          </a:p>
          <a:p>
            <a:pPr marL="749300" marR="767080" indent="-279400">
              <a:lnSpc>
                <a:spcPts val="2730"/>
              </a:lnSpc>
              <a:spcBef>
                <a:spcPts val="5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5" dirty="0">
                <a:latin typeface="Calibri"/>
                <a:cs typeface="Calibri"/>
              </a:rPr>
              <a:t> output</a:t>
            </a:r>
            <a:r>
              <a:rPr sz="2800" dirty="0">
                <a:latin typeface="Calibri"/>
                <a:cs typeface="Calibri"/>
              </a:rPr>
              <a:t> is high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Arial"/>
                <a:cs typeface="Arial"/>
              </a:rPr>
              <a:t>h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Arial"/>
                <a:cs typeface="Arial"/>
              </a:rPr>
              <a:t>x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 =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y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0),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decrement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weights for</a:t>
            </a:r>
            <a:r>
              <a:rPr sz="2800" dirty="0">
                <a:latin typeface="Calibri"/>
                <a:cs typeface="Calibri"/>
              </a:rPr>
              <a:t> all inputs </a:t>
            </a:r>
            <a:r>
              <a:rPr sz="2800" spc="-5" dirty="0">
                <a:latin typeface="Calibri"/>
                <a:cs typeface="Calibri"/>
              </a:rPr>
              <a:t>which are</a:t>
            </a:r>
            <a:r>
              <a:rPr sz="2800" dirty="0">
                <a:latin typeface="Calibri"/>
                <a:cs typeface="Calibri"/>
              </a:rPr>
              <a:t> 1</a:t>
            </a:r>
          </a:p>
          <a:p>
            <a:pPr marL="12700">
              <a:spcBef>
                <a:spcPts val="2585"/>
              </a:spcBef>
            </a:pPr>
            <a:r>
              <a:rPr sz="2800" b="1" spc="-5" dirty="0">
                <a:latin typeface="Calibri"/>
                <a:cs typeface="Calibri"/>
              </a:rPr>
              <a:t>Perceptron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Convergence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Theorem</a:t>
            </a:r>
            <a:r>
              <a:rPr sz="2800" dirty="0">
                <a:latin typeface="Calibri"/>
                <a:cs typeface="Calibri"/>
              </a:rPr>
              <a:t>:</a:t>
            </a:r>
          </a:p>
          <a:p>
            <a:pPr marL="355600" marR="5080" indent="-342900">
              <a:lnSpc>
                <a:spcPct val="101099"/>
              </a:lnSpc>
              <a:spcBef>
                <a:spcPts val="5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set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weights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consistent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training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(i.e.,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 is </a:t>
            </a:r>
            <a:r>
              <a:rPr sz="2400" spc="-5" dirty="0">
                <a:latin typeface="Calibri"/>
                <a:cs typeface="Calibri"/>
              </a:rPr>
              <a:t>linearly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separable),</a:t>
            </a:r>
            <a:r>
              <a:rPr sz="2400" dirty="0">
                <a:latin typeface="Calibri"/>
                <a:cs typeface="Calibri"/>
              </a:rPr>
              <a:t> the </a:t>
            </a:r>
            <a:r>
              <a:rPr sz="2400" spc="-5" dirty="0">
                <a:latin typeface="Calibri"/>
                <a:cs typeface="Calibri"/>
              </a:rPr>
              <a:t>perceptron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algorithm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converge </a:t>
            </a:r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[Minksy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&amp; 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Papert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1969]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67" y="1148399"/>
            <a:ext cx="5588741" cy="10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5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485" y="193151"/>
            <a:ext cx="3980179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Batch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Perceptron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48691" y="1167938"/>
            <a:ext cx="8978265" cy="3745229"/>
            <a:chOff x="124690" y="1167937"/>
            <a:chExt cx="8978265" cy="37452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90" y="1167937"/>
              <a:ext cx="8977745" cy="37448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82" y="1199341"/>
              <a:ext cx="8874254" cy="36450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382" y="1199342"/>
              <a:ext cx="8874760" cy="3645535"/>
            </a:xfrm>
            <a:custGeom>
              <a:avLst/>
              <a:gdLst/>
              <a:ahLst/>
              <a:cxnLst/>
              <a:rect l="l" t="t" r="r" b="b"/>
              <a:pathLst>
                <a:path w="8874760" h="3645535">
                  <a:moveTo>
                    <a:pt x="0" y="0"/>
                  </a:moveTo>
                  <a:lnTo>
                    <a:pt x="8874252" y="0"/>
                  </a:lnTo>
                  <a:lnTo>
                    <a:pt x="8874252" y="3645055"/>
                  </a:lnTo>
                  <a:lnTo>
                    <a:pt x="0" y="364505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01202" y="1277258"/>
            <a:ext cx="828675" cy="2526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58165" algn="l"/>
              </a:tabLst>
            </a:pPr>
            <a:r>
              <a:rPr sz="1550" spc="190" dirty="0">
                <a:latin typeface="Lucida Sans Unicode"/>
                <a:cs typeface="Lucida Sans Unicode"/>
              </a:rPr>
              <a:t>(</a:t>
            </a:r>
            <a:r>
              <a:rPr sz="1550" i="1" spc="155" dirty="0">
                <a:latin typeface="Trebuchet MS"/>
                <a:cs typeface="Trebuchet MS"/>
              </a:rPr>
              <a:t>i</a:t>
            </a:r>
            <a:r>
              <a:rPr sz="1550" spc="190" dirty="0">
                <a:latin typeface="Lucida Sans Unicode"/>
                <a:cs typeface="Lucida Sans Unicode"/>
              </a:rPr>
              <a:t>)	(</a:t>
            </a:r>
            <a:r>
              <a:rPr sz="1550" i="1" spc="155" dirty="0">
                <a:latin typeface="Trebuchet MS"/>
                <a:cs typeface="Trebuchet MS"/>
              </a:rPr>
              <a:t>i</a:t>
            </a:r>
            <a:r>
              <a:rPr sz="1550" spc="190" dirty="0">
                <a:latin typeface="Lucida Sans Unicode"/>
                <a:cs typeface="Lucida Sans Unicode"/>
              </a:rPr>
              <a:t>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4301" y="1295083"/>
            <a:ext cx="3949700" cy="3651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2712720" algn="l"/>
                <a:tab pos="3280410" algn="l"/>
                <a:tab pos="3826510" algn="l"/>
              </a:tabLst>
            </a:pPr>
            <a:r>
              <a:rPr sz="2200" spc="400" dirty="0">
                <a:latin typeface="Cambria"/>
                <a:cs typeface="Cambria"/>
              </a:rPr>
              <a:t>G</a:t>
            </a:r>
            <a:r>
              <a:rPr sz="2200" spc="5" dirty="0">
                <a:latin typeface="Cambria"/>
                <a:cs typeface="Cambria"/>
              </a:rPr>
              <a:t>iv</a:t>
            </a:r>
            <a:r>
              <a:rPr sz="2200" spc="-85" dirty="0">
                <a:latin typeface="Cambria"/>
                <a:cs typeface="Cambria"/>
              </a:rPr>
              <a:t>e</a:t>
            </a:r>
            <a:r>
              <a:rPr sz="2200" spc="5" dirty="0">
                <a:latin typeface="Cambria"/>
                <a:cs typeface="Cambria"/>
              </a:rPr>
              <a:t>n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229" dirty="0">
                <a:latin typeface="Cambria"/>
                <a:cs typeface="Cambria"/>
              </a:rPr>
              <a:t> </a:t>
            </a:r>
            <a:r>
              <a:rPr sz="2200" spc="120" dirty="0">
                <a:latin typeface="Cambria"/>
                <a:cs typeface="Cambria"/>
              </a:rPr>
              <a:t>t</a:t>
            </a:r>
            <a:r>
              <a:rPr sz="2200" spc="-40" dirty="0">
                <a:latin typeface="Cambria"/>
                <a:cs typeface="Cambria"/>
              </a:rPr>
              <a:t>r</a:t>
            </a:r>
            <a:r>
              <a:rPr sz="2200" spc="20" dirty="0">
                <a:latin typeface="Cambria"/>
                <a:cs typeface="Cambria"/>
              </a:rPr>
              <a:t>ai</a:t>
            </a:r>
            <a:r>
              <a:rPr sz="2200" spc="5" dirty="0">
                <a:latin typeface="Cambria"/>
                <a:cs typeface="Cambria"/>
              </a:rPr>
              <a:t>nin</a:t>
            </a:r>
            <a:r>
              <a:rPr sz="2200" spc="25" dirty="0">
                <a:latin typeface="Cambria"/>
                <a:cs typeface="Cambria"/>
              </a:rPr>
              <a:t>g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229" dirty="0">
                <a:latin typeface="Cambria"/>
                <a:cs typeface="Cambria"/>
              </a:rPr>
              <a:t> </a:t>
            </a:r>
            <a:r>
              <a:rPr sz="2200" spc="15" dirty="0">
                <a:latin typeface="Cambria"/>
                <a:cs typeface="Cambria"/>
              </a:rPr>
              <a:t>d</a:t>
            </a:r>
            <a:r>
              <a:rPr sz="2200" spc="80" dirty="0">
                <a:latin typeface="Cambria"/>
                <a:cs typeface="Cambria"/>
              </a:rPr>
              <a:t>at</a:t>
            </a:r>
            <a:r>
              <a:rPr sz="2200" spc="40" dirty="0">
                <a:latin typeface="Cambria"/>
                <a:cs typeface="Cambria"/>
              </a:rPr>
              <a:t>a</a:t>
            </a:r>
            <a:r>
              <a:rPr sz="2200" dirty="0">
                <a:latin typeface="Cambria"/>
                <a:cs typeface="Cambria"/>
              </a:rPr>
              <a:t>	</a:t>
            </a:r>
            <a:r>
              <a:rPr sz="2200" spc="20" dirty="0">
                <a:latin typeface="Cambria"/>
                <a:cs typeface="Cambria"/>
              </a:rPr>
              <a:t>(</a:t>
            </a:r>
            <a:r>
              <a:rPr sz="2200" b="1" spc="295" dirty="0">
                <a:latin typeface="Yu Gothic"/>
                <a:cs typeface="Yu Gothic"/>
              </a:rPr>
              <a:t>x</a:t>
            </a:r>
            <a:r>
              <a:rPr sz="2200" b="1" dirty="0">
                <a:latin typeface="Yu Gothic"/>
                <a:cs typeface="Yu Gothic"/>
              </a:rPr>
              <a:t>	</a:t>
            </a:r>
            <a:r>
              <a:rPr sz="2200" spc="170" dirty="0">
                <a:latin typeface="MS UI Gothic"/>
                <a:cs typeface="MS UI Gothic"/>
              </a:rPr>
              <a:t>,</a:t>
            </a:r>
            <a:r>
              <a:rPr sz="2200" spc="-300" dirty="0">
                <a:latin typeface="MS UI Gothic"/>
                <a:cs typeface="MS UI Gothic"/>
              </a:rPr>
              <a:t> </a:t>
            </a:r>
            <a:r>
              <a:rPr sz="2200" spc="40" dirty="0">
                <a:latin typeface="MS UI Gothic"/>
                <a:cs typeface="MS UI Gothic"/>
              </a:rPr>
              <a:t>y</a:t>
            </a:r>
            <a:r>
              <a:rPr sz="2200" dirty="0">
                <a:latin typeface="MS UI Gothic"/>
                <a:cs typeface="MS UI Gothic"/>
              </a:rPr>
              <a:t>	</a:t>
            </a:r>
            <a:r>
              <a:rPr sz="2200" spc="2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9479" y="1291125"/>
            <a:ext cx="1579880" cy="3651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401445" algn="l"/>
              </a:tabLst>
            </a:pPr>
            <a:r>
              <a:rPr sz="2200" spc="815" dirty="0">
                <a:latin typeface="Cambria"/>
                <a:cs typeface="Cambria"/>
              </a:rPr>
              <a:t> 	</a:t>
            </a:r>
            <a:r>
              <a:rPr sz="2200" spc="445" dirty="0">
                <a:latin typeface="Cambria"/>
                <a:cs typeface="Cambria"/>
              </a:rPr>
              <a:t>}</a:t>
            </a:r>
            <a:endParaRPr sz="220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3617" y="1141817"/>
            <a:ext cx="392430" cy="61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95"/>
              </a:spcBef>
            </a:pPr>
            <a:r>
              <a:rPr sz="1550" i="1" spc="250" dirty="0">
                <a:latin typeface="Trebuchet MS"/>
                <a:cs typeface="Trebuchet MS"/>
              </a:rPr>
              <a:t>n </a:t>
            </a:r>
            <a:r>
              <a:rPr sz="1550" i="1" spc="254" dirty="0">
                <a:latin typeface="Trebuchet MS"/>
                <a:cs typeface="Trebuchet MS"/>
              </a:rPr>
              <a:t> </a:t>
            </a:r>
            <a:r>
              <a:rPr sz="1550" i="1" spc="155" dirty="0">
                <a:latin typeface="Trebuchet MS"/>
                <a:cs typeface="Trebuchet MS"/>
              </a:rPr>
              <a:t>i</a:t>
            </a:r>
            <a:r>
              <a:rPr sz="1550" spc="20" dirty="0">
                <a:latin typeface="Lucida Sans Unicode"/>
                <a:cs typeface="Lucida Sans Unicode"/>
              </a:rPr>
              <a:t>=1</a:t>
            </a:r>
            <a:endParaRPr sz="1550">
              <a:latin typeface="Lucida Sans Unicode"/>
              <a:cs typeface="Lucida Sans Unicod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2"/>
              <p:cNvSpPr txBox="1"/>
              <p:nvPr/>
            </p:nvSpPr>
            <p:spPr>
              <a:xfrm>
                <a:off x="1804302" y="1634799"/>
                <a:ext cx="3273425" cy="1044575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12700">
                  <a:spcBef>
                    <a:spcPts val="130"/>
                  </a:spcBef>
                </a:pPr>
                <a:r>
                  <a:rPr sz="2200" spc="60" dirty="0">
                    <a:latin typeface="Cambria"/>
                    <a:cs typeface="Cambria"/>
                  </a:rPr>
                  <a:t>Le</a:t>
                </a:r>
                <a:r>
                  <a:rPr sz="2200" spc="120" dirty="0">
                    <a:latin typeface="Cambria"/>
                    <a:cs typeface="Cambria"/>
                  </a:rPr>
                  <a:t>t </a:t>
                </a:r>
                <a14:m>
                  <m:oMath xmlns:m="http://schemas.openxmlformats.org/officeDocument/2006/math">
                    <m:r>
                      <a:rPr lang="en-US" sz="24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  <m:r>
                      <a:rPr lang="en-US" sz="24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 </m:t>
                    </m:r>
                  </m:oMath>
                </a14:m>
                <a:r>
                  <a:rPr sz="2200" b="1" spc="60" dirty="0" smtClean="0">
                    <a:latin typeface="Yu Gothic"/>
                    <a:cs typeface="Yu Gothic"/>
                  </a:rPr>
                  <a:t> </a:t>
                </a:r>
                <a:r>
                  <a:rPr sz="2200" spc="25" dirty="0">
                    <a:latin typeface="MS Gothic"/>
                    <a:cs typeface="MS Gothic"/>
                  </a:rPr>
                  <a:t>←</a:t>
                </a:r>
                <a:r>
                  <a:rPr sz="2200" spc="-484" dirty="0">
                    <a:latin typeface="MS Gothic"/>
                    <a:cs typeface="MS Gothic"/>
                  </a:rPr>
                  <a:t> </a:t>
                </a:r>
                <a:r>
                  <a:rPr sz="2200" spc="-100" dirty="0">
                    <a:latin typeface="Cambria"/>
                    <a:cs typeface="Cambria"/>
                  </a:rPr>
                  <a:t>[</a:t>
                </a:r>
                <a:r>
                  <a:rPr sz="2200" spc="-165" dirty="0">
                    <a:latin typeface="Cambria"/>
                    <a:cs typeface="Cambria"/>
                  </a:rPr>
                  <a:t>0</a:t>
                </a:r>
                <a:r>
                  <a:rPr sz="2200" spc="170" dirty="0">
                    <a:latin typeface="MS UI Gothic"/>
                    <a:cs typeface="MS UI Gothic"/>
                  </a:rPr>
                  <a:t>,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-105" dirty="0">
                    <a:latin typeface="Cambria"/>
                    <a:cs typeface="Cambria"/>
                  </a:rPr>
                  <a:t>0</a:t>
                </a:r>
                <a:r>
                  <a:rPr sz="2200" spc="540" dirty="0">
                    <a:latin typeface="MS UI Gothic"/>
                    <a:cs typeface="MS UI Gothic"/>
                  </a:rPr>
                  <a:t>,</a:t>
                </a:r>
                <a:r>
                  <a:rPr sz="2200" spc="170" dirty="0">
                    <a:latin typeface="MS UI Gothic"/>
                    <a:cs typeface="MS UI Gothic"/>
                  </a:rPr>
                  <a:t>.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540" dirty="0">
                    <a:latin typeface="MS UI Gothic"/>
                    <a:cs typeface="MS UI Gothic"/>
                  </a:rPr>
                  <a:t>..</a:t>
                </a:r>
                <a:r>
                  <a:rPr sz="2200" spc="170" dirty="0">
                    <a:latin typeface="MS UI Gothic"/>
                    <a:cs typeface="MS UI Gothic"/>
                  </a:rPr>
                  <a:t>,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-130" dirty="0">
                    <a:latin typeface="Cambria"/>
                    <a:cs typeface="Cambria"/>
                  </a:rPr>
                  <a:t>0]</a:t>
                </a:r>
                <a:endParaRPr sz="2200" dirty="0">
                  <a:latin typeface="Cambria"/>
                  <a:cs typeface="Cambria"/>
                </a:endParaRPr>
              </a:p>
              <a:p>
                <a:pPr marL="12700">
                  <a:spcBef>
                    <a:spcPts val="35"/>
                  </a:spcBef>
                </a:pPr>
                <a:r>
                  <a:rPr sz="2200" spc="50" dirty="0">
                    <a:latin typeface="Cambria"/>
                    <a:cs typeface="Cambria"/>
                  </a:rPr>
                  <a:t>Repeat:</a:t>
                </a:r>
                <a:endParaRPr sz="2200" dirty="0">
                  <a:latin typeface="Cambria"/>
                  <a:cs typeface="Cambria"/>
                </a:endParaRPr>
              </a:p>
              <a:p>
                <a:pPr marL="692150" algn="ctr">
                  <a:spcBef>
                    <a:spcPts val="35"/>
                  </a:spcBef>
                </a:pPr>
                <a:r>
                  <a:rPr sz="2200" spc="60" dirty="0">
                    <a:latin typeface="Cambria"/>
                    <a:cs typeface="Cambria"/>
                  </a:rPr>
                  <a:t>Le</a:t>
                </a:r>
                <a:r>
                  <a:rPr sz="2200" spc="120" dirty="0">
                    <a:latin typeface="Cambria"/>
                    <a:cs typeface="Cambria"/>
                  </a:rPr>
                  <a:t>t </a:t>
                </a:r>
                <a:r>
                  <a:rPr sz="2200" spc="-225" dirty="0">
                    <a:latin typeface="Cambria"/>
                    <a:cs typeface="Cambria"/>
                  </a:rPr>
                  <a:t> </a:t>
                </a:r>
                <a:r>
                  <a:rPr sz="2200" b="1" spc="545" dirty="0">
                    <a:latin typeface="Arial"/>
                    <a:cs typeface="Arial"/>
                  </a:rPr>
                  <a:t>A</a:t>
                </a:r>
                <a:r>
                  <a:rPr sz="2200" b="1" spc="5" dirty="0">
                    <a:latin typeface="Arial"/>
                    <a:cs typeface="Arial"/>
                  </a:rPr>
                  <a:t> </a:t>
                </a:r>
                <a:r>
                  <a:rPr sz="2200" spc="25" dirty="0">
                    <a:latin typeface="MS Gothic"/>
                    <a:cs typeface="MS Gothic"/>
                  </a:rPr>
                  <a:t>←</a:t>
                </a:r>
                <a:r>
                  <a:rPr sz="2200" spc="-484" dirty="0">
                    <a:latin typeface="MS Gothic"/>
                    <a:cs typeface="MS Gothic"/>
                  </a:rPr>
                  <a:t> </a:t>
                </a:r>
                <a:r>
                  <a:rPr sz="2200" spc="-130" dirty="0">
                    <a:latin typeface="Cambria"/>
                    <a:cs typeface="Cambria"/>
                  </a:rPr>
                  <a:t>[0</a:t>
                </a:r>
                <a:r>
                  <a:rPr sz="2200" spc="170" dirty="0">
                    <a:latin typeface="MS UI Gothic"/>
                    <a:cs typeface="MS UI Gothic"/>
                  </a:rPr>
                  <a:t>,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-110" dirty="0">
                    <a:latin typeface="Cambria"/>
                    <a:cs typeface="Cambria"/>
                  </a:rPr>
                  <a:t>0</a:t>
                </a:r>
                <a:r>
                  <a:rPr sz="2200" spc="540" dirty="0">
                    <a:latin typeface="MS UI Gothic"/>
                    <a:cs typeface="MS UI Gothic"/>
                  </a:rPr>
                  <a:t>,</a:t>
                </a:r>
                <a:r>
                  <a:rPr sz="2200" spc="170" dirty="0">
                    <a:latin typeface="MS UI Gothic"/>
                    <a:cs typeface="MS UI Gothic"/>
                  </a:rPr>
                  <a:t>.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540" dirty="0">
                    <a:latin typeface="MS UI Gothic"/>
                    <a:cs typeface="MS UI Gothic"/>
                  </a:rPr>
                  <a:t>..</a:t>
                </a:r>
                <a:r>
                  <a:rPr sz="2200" spc="170" dirty="0">
                    <a:latin typeface="MS UI Gothic"/>
                    <a:cs typeface="MS UI Gothic"/>
                  </a:rPr>
                  <a:t>,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-130" dirty="0">
                    <a:latin typeface="Cambria"/>
                    <a:cs typeface="Cambria"/>
                  </a:rPr>
                  <a:t>0]</a:t>
                </a:r>
                <a:endParaRPr sz="2200" dirty="0">
                  <a:latin typeface="Cambria"/>
                  <a:cs typeface="Cambria"/>
                </a:endParaRPr>
              </a:p>
            </p:txBody>
          </p:sp>
        </mc:Choice>
        <mc:Fallback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02" y="1634799"/>
                <a:ext cx="3273425" cy="1044575"/>
              </a:xfrm>
              <a:prstGeom prst="rect">
                <a:avLst/>
              </a:prstGeom>
              <a:blipFill>
                <a:blip r:embed="rId4"/>
                <a:stretch>
                  <a:fillRect l="-4842" t="-7558" r="-4655" b="-16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3"/>
              <p:cNvSpPr txBox="1"/>
              <p:nvPr/>
            </p:nvSpPr>
            <p:spPr>
              <a:xfrm>
                <a:off x="2471088" y="2653957"/>
                <a:ext cx="2192655" cy="606576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38100">
                  <a:lnSpc>
                    <a:spcPts val="2255"/>
                  </a:lnSpc>
                  <a:spcBef>
                    <a:spcPts val="130"/>
                  </a:spcBef>
                </a:pPr>
                <a:r>
                  <a:rPr sz="2200" spc="10" dirty="0">
                    <a:latin typeface="Cambria"/>
                    <a:cs typeface="Cambria"/>
                  </a:rPr>
                  <a:t>f</a:t>
                </a:r>
                <a:r>
                  <a:rPr sz="2200" spc="-50" dirty="0">
                    <a:latin typeface="Cambria"/>
                    <a:cs typeface="Cambria"/>
                  </a:rPr>
                  <a:t>or </a:t>
                </a:r>
                <a:r>
                  <a:rPr sz="2200" spc="-225" dirty="0">
                    <a:latin typeface="Cambria"/>
                    <a:cs typeface="Cambria"/>
                  </a:rPr>
                  <a:t> </a:t>
                </a:r>
                <a:r>
                  <a:rPr sz="2200" spc="300" dirty="0">
                    <a:latin typeface="MS UI Gothic"/>
                    <a:cs typeface="MS UI Gothic"/>
                  </a:rPr>
                  <a:t>i</a:t>
                </a:r>
                <a:r>
                  <a:rPr sz="2200" spc="-50" dirty="0">
                    <a:latin typeface="MS UI Gothic"/>
                    <a:cs typeface="MS UI Gothic"/>
                  </a:rPr>
                  <a:t> </a:t>
                </a:r>
                <a:r>
                  <a:rPr sz="2200" spc="509" dirty="0">
                    <a:latin typeface="Cambria"/>
                    <a:cs typeface="Cambria"/>
                  </a:rPr>
                  <a:t>=</a:t>
                </a:r>
                <a:r>
                  <a:rPr sz="2200" spc="135" dirty="0">
                    <a:latin typeface="Cambria"/>
                    <a:cs typeface="Cambria"/>
                  </a:rPr>
                  <a:t> </a:t>
                </a:r>
                <a:r>
                  <a:rPr sz="2200" spc="-105" dirty="0">
                    <a:latin typeface="Cambria"/>
                    <a:cs typeface="Cambria"/>
                  </a:rPr>
                  <a:t>1</a:t>
                </a:r>
                <a:r>
                  <a:rPr sz="2200" spc="-114" dirty="0">
                    <a:latin typeface="Cambria"/>
                    <a:cs typeface="Cambria"/>
                  </a:rPr>
                  <a:t> </a:t>
                </a:r>
                <a:r>
                  <a:rPr sz="2200" spc="540" dirty="0">
                    <a:latin typeface="MS UI Gothic"/>
                    <a:cs typeface="MS UI Gothic"/>
                  </a:rPr>
                  <a:t>.</a:t>
                </a:r>
                <a:r>
                  <a:rPr sz="2200" spc="170" dirty="0">
                    <a:latin typeface="MS UI Gothic"/>
                    <a:cs typeface="MS UI Gothic"/>
                  </a:rPr>
                  <a:t>.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170" dirty="0">
                    <a:latin typeface="MS UI Gothic"/>
                    <a:cs typeface="MS UI Gothic"/>
                  </a:rPr>
                  <a:t>.</a:t>
                </a:r>
                <a:r>
                  <a:rPr sz="2200" spc="-300" dirty="0">
                    <a:latin typeface="MS UI Gothic"/>
                    <a:cs typeface="MS UI Gothic"/>
                  </a:rPr>
                  <a:t> </a:t>
                </a:r>
                <a:r>
                  <a:rPr sz="2200" spc="235" dirty="0">
                    <a:latin typeface="MS UI Gothic"/>
                    <a:cs typeface="MS UI Gothic"/>
                  </a:rPr>
                  <a:t>n</a:t>
                </a:r>
                <a:r>
                  <a:rPr sz="2200" spc="165" dirty="0">
                    <a:latin typeface="Cambria"/>
                    <a:cs typeface="Cambria"/>
                  </a:rPr>
                  <a:t>,</a:t>
                </a:r>
                <a:r>
                  <a:rPr sz="2200" dirty="0">
                    <a:latin typeface="Cambria"/>
                    <a:cs typeface="Cambria"/>
                  </a:rPr>
                  <a:t> </a:t>
                </a:r>
                <a:r>
                  <a:rPr sz="2200" spc="-225" dirty="0">
                    <a:latin typeface="Cambria"/>
                    <a:cs typeface="Cambria"/>
                  </a:rPr>
                  <a:t> </a:t>
                </a:r>
                <a:r>
                  <a:rPr sz="2200" spc="15" dirty="0">
                    <a:latin typeface="Cambria"/>
                    <a:cs typeface="Cambria"/>
                  </a:rPr>
                  <a:t>d</a:t>
                </a:r>
                <a:r>
                  <a:rPr sz="2200" spc="-55" dirty="0">
                    <a:latin typeface="Cambria"/>
                    <a:cs typeface="Cambria"/>
                  </a:rPr>
                  <a:t>o</a:t>
                </a:r>
                <a:endParaRPr sz="2200" dirty="0">
                  <a:latin typeface="Cambria"/>
                  <a:cs typeface="Cambria"/>
                </a:endParaRPr>
              </a:p>
              <a:p>
                <a:pPr marL="603885">
                  <a:lnSpc>
                    <a:spcPts val="2255"/>
                  </a:lnSpc>
                </a:pPr>
                <a:r>
                  <a:rPr sz="3300" spc="15" baseline="-20202" dirty="0">
                    <a:latin typeface="Cambria"/>
                    <a:cs typeface="Cambria"/>
                  </a:rPr>
                  <a:t>if</a:t>
                </a:r>
                <a:r>
                  <a:rPr sz="3300" spc="345" baseline="-20202" dirty="0">
                    <a:latin typeface="Cambria"/>
                    <a:cs typeface="Cambria"/>
                  </a:rPr>
                  <a:t> </a:t>
                </a:r>
                <a:r>
                  <a:rPr sz="3300" spc="120" baseline="-20202" dirty="0">
                    <a:latin typeface="MS UI Gothic"/>
                    <a:cs typeface="MS UI Gothic"/>
                  </a:rPr>
                  <a:t>y</a:t>
                </a:r>
                <a:r>
                  <a:rPr sz="1550" spc="80" dirty="0">
                    <a:latin typeface="Lucida Sans Unicode"/>
                    <a:cs typeface="Lucida Sans Unicode"/>
                  </a:rPr>
                  <a:t>(</a:t>
                </a:r>
                <a:r>
                  <a:rPr sz="1550" i="1" spc="80" dirty="0">
                    <a:latin typeface="Trebuchet MS"/>
                    <a:cs typeface="Trebuchet MS"/>
                  </a:rPr>
                  <a:t>i</a:t>
                </a:r>
                <a:r>
                  <a:rPr sz="1550" spc="80" dirty="0">
                    <a:latin typeface="Lucida Sans Unicode"/>
                    <a:cs typeface="Lucida Sans Unicode"/>
                  </a:rPr>
                  <a:t>)</a:t>
                </a:r>
                <a:r>
                  <a:rPr sz="3300" b="1" spc="120" baseline="-20202" dirty="0">
                    <a:latin typeface="Yu Gothic"/>
                    <a:cs typeface="Yu Gothic"/>
                  </a:rPr>
                  <a:t>x</a:t>
                </a:r>
                <a:r>
                  <a:rPr sz="1550" spc="80" dirty="0">
                    <a:latin typeface="Lucida Sans Unicode"/>
                    <a:cs typeface="Lucida Sans Unicode"/>
                  </a:rPr>
                  <a:t>(</a:t>
                </a:r>
                <a:r>
                  <a:rPr sz="1550" i="1" spc="80" dirty="0">
                    <a:latin typeface="Trebuchet MS"/>
                    <a:cs typeface="Trebuchet MS"/>
                  </a:rPr>
                  <a:t>i</a:t>
                </a:r>
                <a:r>
                  <a:rPr sz="1550" spc="80" dirty="0">
                    <a:latin typeface="Lucida Sans Unicode"/>
                    <a:cs typeface="Lucida Sans Unicode"/>
                  </a:rPr>
                  <a:t>)</a:t>
                </a:r>
                <a:r>
                  <a:rPr lang="en-US" sz="3600" spc="150" dirty="0">
                    <a:ea typeface="Cambria Math" panose="02040503050406030204" pitchFamily="18" charset="0"/>
                    <a:cs typeface="MS UI Goth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spc="150">
                        <a:latin typeface="Cambria Math" panose="02040503050406030204" pitchFamily="18" charset="0"/>
                        <a:ea typeface="Cambria Math" panose="02040503050406030204" pitchFamily="18" charset="0"/>
                        <a:cs typeface="MS UI Gothic"/>
                      </a:rPr>
                      <m:t>𝜃</m:t>
                    </m:r>
                  </m:oMath>
                </a14:m>
                <a:endParaRPr sz="3300" baseline="-20202" dirty="0">
                  <a:latin typeface="Yu Gothic"/>
                  <a:cs typeface="Yu Gothic"/>
                </a:endParaRPr>
              </a:p>
            </p:txBody>
          </p:sp>
        </mc:Choice>
        <mc:Fallback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88" y="2653957"/>
                <a:ext cx="2192655" cy="606576"/>
              </a:xfrm>
              <a:prstGeom prst="rect">
                <a:avLst/>
              </a:prstGeom>
              <a:blipFill>
                <a:blip r:embed="rId5"/>
                <a:stretch>
                  <a:fillRect l="-6111" t="-21000" r="-5278" b="-4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1772" y="3108530"/>
            <a:ext cx="171450" cy="2190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45676" y="2993704"/>
            <a:ext cx="167005" cy="3651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-105" dirty="0">
                <a:latin typeface="Cambria"/>
                <a:cs typeface="Cambria"/>
              </a:rPr>
              <a:t>0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2959" y="3050322"/>
            <a:ext cx="436880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1750" spc="270" dirty="0">
                <a:latin typeface="Calibri"/>
                <a:cs typeface="Calibri"/>
              </a:rPr>
              <a:t>//</a:t>
            </a:r>
            <a:r>
              <a:rPr sz="1750" spc="229" dirty="0">
                <a:latin typeface="Calibri"/>
                <a:cs typeface="Calibri"/>
              </a:rPr>
              <a:t> </a:t>
            </a:r>
            <a:r>
              <a:rPr sz="1750" spc="100" dirty="0">
                <a:latin typeface="Calibri"/>
                <a:cs typeface="Calibri"/>
              </a:rPr>
              <a:t>prediction</a:t>
            </a:r>
            <a:r>
              <a:rPr sz="1750" spc="229" dirty="0">
                <a:latin typeface="Calibri"/>
                <a:cs typeface="Calibri"/>
              </a:rPr>
              <a:t> </a:t>
            </a:r>
            <a:r>
              <a:rPr sz="1750" spc="65" dirty="0">
                <a:latin typeface="Calibri"/>
                <a:cs typeface="Calibri"/>
              </a:rPr>
              <a:t>for</a:t>
            </a:r>
            <a:r>
              <a:rPr sz="1750" spc="229" dirty="0">
                <a:latin typeface="Calibri"/>
                <a:cs typeface="Calibri"/>
              </a:rPr>
              <a:t> </a:t>
            </a:r>
            <a:r>
              <a:rPr sz="1750" spc="130" dirty="0">
                <a:latin typeface="Calibri"/>
                <a:cs typeface="Calibri"/>
              </a:rPr>
              <a:t>i</a:t>
            </a:r>
            <a:r>
              <a:rPr sz="1950" i="1" spc="195" baseline="27777" dirty="0">
                <a:latin typeface="Verdana"/>
                <a:cs typeface="Verdana"/>
              </a:rPr>
              <a:t>th</a:t>
            </a:r>
            <a:r>
              <a:rPr sz="1950" i="1" spc="412" baseline="27777" dirty="0">
                <a:latin typeface="Verdana"/>
                <a:cs typeface="Verdana"/>
              </a:rPr>
              <a:t> </a:t>
            </a:r>
            <a:r>
              <a:rPr sz="1750" spc="95" dirty="0">
                <a:latin typeface="Calibri"/>
                <a:cs typeface="Calibri"/>
              </a:rPr>
              <a:t>instance</a:t>
            </a:r>
            <a:r>
              <a:rPr sz="1750" spc="229" dirty="0">
                <a:latin typeface="Calibri"/>
                <a:cs typeface="Calibri"/>
              </a:rPr>
              <a:t> </a:t>
            </a:r>
            <a:r>
              <a:rPr sz="1750" spc="90" dirty="0">
                <a:latin typeface="Calibri"/>
                <a:cs typeface="Calibri"/>
              </a:rPr>
              <a:t>is</a:t>
            </a:r>
            <a:r>
              <a:rPr sz="1750" spc="229" dirty="0">
                <a:latin typeface="Calibri"/>
                <a:cs typeface="Calibri"/>
              </a:rPr>
              <a:t> </a:t>
            </a:r>
            <a:r>
              <a:rPr sz="1750" spc="95" dirty="0">
                <a:latin typeface="Calibri"/>
                <a:cs typeface="Calibri"/>
              </a:rPr>
              <a:t>incorrect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3477" y="3230666"/>
            <a:ext cx="2269490" cy="3651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300" b="1" spc="817" baseline="-20202" dirty="0">
                <a:latin typeface="Arial"/>
                <a:cs typeface="Arial"/>
              </a:rPr>
              <a:t>A</a:t>
            </a:r>
            <a:r>
              <a:rPr sz="3300" b="1" spc="7" baseline="-20202" dirty="0">
                <a:latin typeface="Arial"/>
                <a:cs typeface="Arial"/>
              </a:rPr>
              <a:t> </a:t>
            </a:r>
            <a:r>
              <a:rPr sz="3300" spc="37" baseline="-20202" dirty="0">
                <a:latin typeface="MS Gothic"/>
                <a:cs typeface="MS Gothic"/>
              </a:rPr>
              <a:t>←</a:t>
            </a:r>
            <a:r>
              <a:rPr sz="3300" spc="-727" baseline="-20202" dirty="0">
                <a:latin typeface="MS Gothic"/>
                <a:cs typeface="MS Gothic"/>
              </a:rPr>
              <a:t> </a:t>
            </a:r>
            <a:r>
              <a:rPr sz="3300" b="1" spc="817" baseline="-20202" dirty="0">
                <a:latin typeface="Arial"/>
                <a:cs typeface="Arial"/>
              </a:rPr>
              <a:t>A</a:t>
            </a:r>
            <a:r>
              <a:rPr sz="3300" b="1" spc="-179" baseline="-20202" dirty="0">
                <a:latin typeface="Arial"/>
                <a:cs typeface="Arial"/>
              </a:rPr>
              <a:t> </a:t>
            </a:r>
            <a:r>
              <a:rPr sz="3300" spc="765" baseline="-20202" dirty="0">
                <a:latin typeface="Cambria"/>
                <a:cs typeface="Cambria"/>
              </a:rPr>
              <a:t>+</a:t>
            </a:r>
            <a:r>
              <a:rPr sz="3300" spc="15" baseline="-20202" dirty="0">
                <a:latin typeface="Cambria"/>
                <a:cs typeface="Cambria"/>
              </a:rPr>
              <a:t> </a:t>
            </a:r>
            <a:r>
              <a:rPr sz="3300" spc="179" baseline="-20202" dirty="0">
                <a:latin typeface="MS UI Gothic"/>
                <a:cs typeface="MS UI Gothic"/>
              </a:rPr>
              <a:t>y</a:t>
            </a:r>
            <a:r>
              <a:rPr sz="1550" spc="190" dirty="0">
                <a:latin typeface="Lucida Sans Unicode"/>
                <a:cs typeface="Lucida Sans Unicode"/>
              </a:rPr>
              <a:t>(</a:t>
            </a:r>
            <a:r>
              <a:rPr sz="1550" i="1" spc="155" dirty="0">
                <a:latin typeface="Trebuchet MS"/>
                <a:cs typeface="Trebuchet MS"/>
              </a:rPr>
              <a:t>i</a:t>
            </a:r>
            <a:r>
              <a:rPr sz="1550" spc="300" dirty="0">
                <a:latin typeface="Lucida Sans Unicode"/>
                <a:cs typeface="Lucida Sans Unicode"/>
              </a:rPr>
              <a:t>)</a:t>
            </a:r>
            <a:r>
              <a:rPr sz="3300" b="1" spc="442" baseline="-20202" dirty="0">
                <a:latin typeface="Yu Gothic"/>
                <a:cs typeface="Yu Gothic"/>
              </a:rPr>
              <a:t>x</a:t>
            </a:r>
            <a:r>
              <a:rPr sz="1550" spc="190" dirty="0">
                <a:latin typeface="Lucida Sans Unicode"/>
                <a:cs typeface="Lucida Sans Unicode"/>
              </a:rPr>
              <a:t>(</a:t>
            </a:r>
            <a:r>
              <a:rPr sz="1550" i="1" spc="155" dirty="0">
                <a:latin typeface="Trebuchet MS"/>
                <a:cs typeface="Trebuchet MS"/>
              </a:rPr>
              <a:t>i</a:t>
            </a:r>
            <a:r>
              <a:rPr sz="1550" spc="190" dirty="0">
                <a:latin typeface="Lucida Sans Unicode"/>
                <a:cs typeface="Lucida Sans Unicode"/>
              </a:rPr>
              <a:t>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96479" y="3673138"/>
            <a:ext cx="1320165" cy="3651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b="1" spc="545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spc="25" dirty="0">
                <a:latin typeface="MS Gothic"/>
                <a:cs typeface="MS Gothic"/>
              </a:rPr>
              <a:t>←</a:t>
            </a:r>
            <a:r>
              <a:rPr sz="2200" spc="-484" dirty="0">
                <a:latin typeface="MS Gothic"/>
                <a:cs typeface="MS Gothic"/>
              </a:rPr>
              <a:t> </a:t>
            </a:r>
            <a:r>
              <a:rPr sz="2200" b="1" spc="545" dirty="0">
                <a:latin typeface="Arial"/>
                <a:cs typeface="Arial"/>
              </a:rPr>
              <a:t>A</a:t>
            </a:r>
            <a:r>
              <a:rPr sz="2200" spc="125" dirty="0">
                <a:latin typeface="MS UI Gothic"/>
                <a:cs typeface="MS UI Gothic"/>
              </a:rPr>
              <a:t>/n</a:t>
            </a:r>
            <a:endParaRPr sz="2200">
              <a:latin typeface="MS UI Gothic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7334" y="3729756"/>
            <a:ext cx="291401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270" dirty="0">
                <a:latin typeface="Calibri"/>
                <a:cs typeface="Calibri"/>
              </a:rPr>
              <a:t>//</a:t>
            </a:r>
            <a:r>
              <a:rPr sz="1750" spc="225" dirty="0">
                <a:latin typeface="Calibri"/>
                <a:cs typeface="Calibri"/>
              </a:rPr>
              <a:t> </a:t>
            </a:r>
            <a:r>
              <a:rPr sz="1750" spc="95" dirty="0">
                <a:latin typeface="Calibri"/>
                <a:cs typeface="Calibri"/>
              </a:rPr>
              <a:t>compute</a:t>
            </a:r>
            <a:r>
              <a:rPr sz="1750" spc="225" dirty="0">
                <a:latin typeface="Calibri"/>
                <a:cs typeface="Calibri"/>
              </a:rPr>
              <a:t> </a:t>
            </a:r>
            <a:r>
              <a:rPr sz="1750" spc="70" dirty="0">
                <a:latin typeface="Calibri"/>
                <a:cs typeface="Calibri"/>
              </a:rPr>
              <a:t>average</a:t>
            </a:r>
            <a:r>
              <a:rPr sz="1750" spc="225" dirty="0">
                <a:latin typeface="Calibri"/>
                <a:cs typeface="Calibri"/>
              </a:rPr>
              <a:t> </a:t>
            </a:r>
            <a:r>
              <a:rPr sz="1750" spc="110" dirty="0">
                <a:latin typeface="Calibri"/>
                <a:cs typeface="Calibri"/>
              </a:rPr>
              <a:t>update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2740" y="5325568"/>
            <a:ext cx="7670165" cy="1110559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77215" marR="5080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577215" algn="l"/>
                <a:tab pos="577850" algn="l"/>
                <a:tab pos="2468245" algn="l"/>
              </a:tabLst>
            </a:pPr>
            <a:r>
              <a:rPr sz="2400" spc="-5" dirty="0">
                <a:latin typeface="Calibri"/>
                <a:cs typeface="Calibri"/>
              </a:rPr>
              <a:t>Simplest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case:	α = 1 and </a:t>
            </a:r>
            <a:r>
              <a:rPr sz="2400" spc="-5" dirty="0">
                <a:latin typeface="Calibri"/>
                <a:cs typeface="Calibri"/>
              </a:rPr>
              <a:t>don’t normalize, yields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fixed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increment perceptron</a:t>
            </a:r>
            <a:endParaRPr sz="2400" dirty="0">
              <a:latin typeface="Calibri"/>
              <a:cs typeface="Calibri"/>
            </a:endParaRPr>
          </a:p>
          <a:p>
            <a:pPr marL="577215" indent="-343535">
              <a:lnSpc>
                <a:spcPts val="2820"/>
              </a:lnSpc>
              <a:buFont typeface="Arial MT"/>
              <a:buChar char="•"/>
              <a:tabLst>
                <a:tab pos="577215" algn="l"/>
                <a:tab pos="577850" algn="l"/>
              </a:tabLst>
            </a:pPr>
            <a:r>
              <a:rPr sz="2400" spc="-5" dirty="0">
                <a:latin typeface="Calibri"/>
                <a:cs typeface="Calibri"/>
              </a:rPr>
              <a:t>Each increment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outer loop</a:t>
            </a:r>
            <a:r>
              <a:rPr sz="2400" dirty="0">
                <a:latin typeface="Calibri"/>
                <a:cs typeface="Calibri"/>
              </a:rPr>
              <a:t> is called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 smtClean="0">
                <a:latin typeface="Calibri"/>
                <a:cs typeface="Calibri"/>
              </a:rPr>
              <a:t>epoch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047" y="4103577"/>
            <a:ext cx="2269432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81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731" y="193151"/>
            <a:ext cx="748792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Learning</a:t>
            </a:r>
            <a:r>
              <a:rPr spc="-20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in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NN: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Backpropagation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39" y="1115283"/>
            <a:ext cx="8246745" cy="27730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06680" indent="-342900">
              <a:lnSpc>
                <a:spcPts val="33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Similar</a:t>
            </a:r>
            <a:r>
              <a:rPr sz="2800" dirty="0">
                <a:latin typeface="Calibri"/>
                <a:cs typeface="Calibri"/>
              </a:rPr>
              <a:t> 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perceptron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cycle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through 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51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the </a:t>
            </a:r>
            <a:r>
              <a:rPr sz="2400" spc="-5" dirty="0">
                <a:latin typeface="Calibri"/>
                <a:cs typeface="Calibri"/>
              </a:rPr>
              <a:t>network</a:t>
            </a:r>
            <a:r>
              <a:rPr sz="2400" dirty="0">
                <a:latin typeface="Calibri"/>
                <a:cs typeface="Calibri"/>
              </a:rPr>
              <a:t> is </a:t>
            </a:r>
            <a:r>
              <a:rPr sz="2400" spc="-5" dirty="0">
                <a:latin typeface="Calibri"/>
                <a:cs typeface="Calibri"/>
              </a:rPr>
              <a:t>correct, </a:t>
            </a:r>
            <a:r>
              <a:rPr sz="2400" dirty="0">
                <a:latin typeface="Calibri"/>
                <a:cs typeface="Calibri"/>
              </a:rPr>
              <a:t>no changes </a:t>
            </a:r>
            <a:r>
              <a:rPr sz="2400" spc="-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made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5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error,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weights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adjusted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reduce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  <a:p>
            <a:pPr lvl="1">
              <a:spcBef>
                <a:spcPts val="15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marL="355600" indent="-342900">
              <a:buFont typeface="Arial MT"/>
              <a:buChar char="•"/>
              <a:tabLst>
                <a:tab pos="354965" algn="l"/>
                <a:tab pos="355600" algn="l"/>
                <a:tab pos="3879215" algn="l"/>
              </a:tabLst>
            </a:pPr>
            <a:r>
              <a:rPr sz="2800" spc="-5" dirty="0">
                <a:latin typeface="Calibri"/>
                <a:cs typeface="Calibri"/>
              </a:rPr>
              <a:t>We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performing	(stochastic)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gradient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descent!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483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33587" y="193151"/>
            <a:ext cx="313055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Cost</a:t>
            </a:r>
            <a:r>
              <a:rPr spc="-50" dirty="0">
                <a:solidFill>
                  <a:srgbClr val="00B0F0"/>
                </a:solidFill>
              </a:rPr>
              <a:t> </a:t>
            </a:r>
            <a:r>
              <a:rPr spc="-10" dirty="0">
                <a:solidFill>
                  <a:srgbClr val="00B0F0"/>
                </a:solidFill>
              </a:rPr>
              <a:t>Function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15" y="1208932"/>
            <a:ext cx="8734079" cy="45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6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409" y="193151"/>
            <a:ext cx="711136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Optimizing</a:t>
            </a:r>
            <a:r>
              <a:rPr spc="-20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the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Neural</a:t>
            </a:r>
            <a:r>
              <a:rPr spc="-1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13212" y="2921924"/>
            <a:ext cx="6413500" cy="1421765"/>
            <a:chOff x="2589212" y="2921923"/>
            <a:chExt cx="6413500" cy="1421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212" y="3735134"/>
              <a:ext cx="1188718" cy="4320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541" y="2921923"/>
              <a:ext cx="5187141" cy="14214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5142" y="2952610"/>
              <a:ext cx="5087417" cy="13199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65141" y="2952610"/>
              <a:ext cx="5087620" cy="1320165"/>
            </a:xfrm>
            <a:custGeom>
              <a:avLst/>
              <a:gdLst/>
              <a:ahLst/>
              <a:cxnLst/>
              <a:rect l="l" t="t" r="r" b="b"/>
              <a:pathLst>
                <a:path w="5087620" h="1320164">
                  <a:moveTo>
                    <a:pt x="629814" y="0"/>
                  </a:moveTo>
                  <a:lnTo>
                    <a:pt x="1372748" y="0"/>
                  </a:lnTo>
                  <a:lnTo>
                    <a:pt x="2487149" y="0"/>
                  </a:lnTo>
                  <a:lnTo>
                    <a:pt x="5087416" y="0"/>
                  </a:lnTo>
                  <a:lnTo>
                    <a:pt x="5087416" y="769955"/>
                  </a:lnTo>
                  <a:lnTo>
                    <a:pt x="5087416" y="1099936"/>
                  </a:lnTo>
                  <a:lnTo>
                    <a:pt x="5087416" y="1319923"/>
                  </a:lnTo>
                  <a:lnTo>
                    <a:pt x="2487149" y="1319923"/>
                  </a:lnTo>
                  <a:lnTo>
                    <a:pt x="1372748" y="1319923"/>
                  </a:lnTo>
                  <a:lnTo>
                    <a:pt x="629814" y="1319923"/>
                  </a:lnTo>
                  <a:lnTo>
                    <a:pt x="629814" y="1099936"/>
                  </a:lnTo>
                  <a:lnTo>
                    <a:pt x="0" y="880111"/>
                  </a:lnTo>
                  <a:lnTo>
                    <a:pt x="629814" y="769955"/>
                  </a:lnTo>
                  <a:lnTo>
                    <a:pt x="629814" y="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89095" y="3615666"/>
            <a:ext cx="1383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Solve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3504" y="803568"/>
            <a:ext cx="19558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300" spc="430" dirty="0">
                <a:latin typeface="Cambria"/>
                <a:cs typeface="Cambria"/>
              </a:rPr>
              <a:t>"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7696" y="3051231"/>
            <a:ext cx="372110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dirty="0">
                <a:latin typeface="Arial MT"/>
                <a:cs typeface="Arial MT"/>
              </a:rPr>
              <a:t>Unlike be</a:t>
            </a:r>
            <a:r>
              <a:rPr sz="2400" spc="-5" dirty="0">
                <a:latin typeface="Arial MT"/>
                <a:cs typeface="Arial MT"/>
              </a:rPr>
              <a:t>f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i="1" dirty="0">
                <a:latin typeface="Arial"/>
                <a:cs typeface="Arial"/>
              </a:rPr>
              <a:t>, </a:t>
            </a:r>
            <a:r>
              <a:rPr sz="2400" i="1" spc="-5" dirty="0">
                <a:latin typeface="Arial"/>
                <a:cs typeface="Arial"/>
              </a:rPr>
              <a:t>J</a:t>
            </a:r>
            <a:r>
              <a:rPr sz="2400" dirty="0">
                <a:latin typeface="Arial MT"/>
                <a:cs typeface="Arial MT"/>
              </a:rPr>
              <a:t>(</a:t>
            </a:r>
            <a:r>
              <a:rPr sz="2400" spc="-535" dirty="0">
                <a:latin typeface="Arial MT"/>
                <a:cs typeface="Arial MT"/>
              </a:rPr>
              <a:t>Θ</a:t>
            </a:r>
            <a:r>
              <a:rPr sz="2400" dirty="0">
                <a:latin typeface="Arial MT"/>
                <a:cs typeface="Arial MT"/>
              </a:rPr>
              <a:t>)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dirty="0">
                <a:latin typeface="Calibri"/>
                <a:cs typeface="Calibri"/>
              </a:rPr>
              <a:t>is 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5" dirty="0">
                <a:latin typeface="Calibri"/>
                <a:cs typeface="Calibri"/>
              </a:rPr>
              <a:t>convex,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GD</a:t>
            </a:r>
            <a:r>
              <a:rPr sz="2400" spc="-5" dirty="0">
                <a:latin typeface="Calibri"/>
                <a:cs typeface="Calibri"/>
              </a:rPr>
              <a:t> 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neural </a:t>
            </a:r>
            <a:r>
              <a:rPr sz="2400" dirty="0">
                <a:latin typeface="Calibri"/>
                <a:cs typeface="Calibri"/>
              </a:rPr>
              <a:t>net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yields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local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optimum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48904" y="4671036"/>
            <a:ext cx="21336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3150" spc="-630" dirty="0">
                <a:latin typeface="MS UI Gothic"/>
                <a:cs typeface="MS UI Gothic"/>
              </a:rPr>
              <a:t>@</a:t>
            </a:r>
            <a:endParaRPr sz="3150">
              <a:latin typeface="MS UI Gothic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58740" y="5257162"/>
            <a:ext cx="814069" cy="0"/>
          </a:xfrm>
          <a:custGeom>
            <a:avLst/>
            <a:gdLst/>
            <a:ahLst/>
            <a:cxnLst/>
            <a:rect l="l" t="t" r="r" b="b"/>
            <a:pathLst>
              <a:path w="814069">
                <a:moveTo>
                  <a:pt x="0" y="0"/>
                </a:moveTo>
                <a:lnTo>
                  <a:pt x="813470" y="0"/>
                </a:lnTo>
              </a:path>
            </a:pathLst>
          </a:custGeom>
          <a:ln w="160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20639" y="5109792"/>
            <a:ext cx="87249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4725" spc="-225" baseline="-29100" dirty="0">
                <a:latin typeface="MS UI Gothic"/>
                <a:cs typeface="MS UI Gothic"/>
              </a:rPr>
              <a:t>@</a:t>
            </a:r>
            <a:r>
              <a:rPr sz="4725" spc="-225" baseline="-29100" dirty="0">
                <a:latin typeface="Lucida Sans Unicode"/>
                <a:cs typeface="Lucida Sans Unicode"/>
              </a:rPr>
              <a:t>⇥</a:t>
            </a:r>
            <a:r>
              <a:rPr sz="2200" spc="-150" dirty="0">
                <a:latin typeface="Lucida Sans Unicode"/>
                <a:cs typeface="Lucida Sans Unicode"/>
              </a:rPr>
              <a:t>(</a:t>
            </a:r>
            <a:r>
              <a:rPr sz="2200" i="1" spc="-150" dirty="0">
                <a:latin typeface="Calibri"/>
                <a:cs typeface="Calibri"/>
              </a:rPr>
              <a:t>l</a:t>
            </a:r>
            <a:r>
              <a:rPr sz="2200" spc="-150" dirty="0"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29371" y="5551244"/>
            <a:ext cx="243204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200" i="1" spc="335" dirty="0">
                <a:latin typeface="Calibri"/>
                <a:cs typeface="Calibri"/>
              </a:rPr>
              <a:t>ij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63939" y="4734183"/>
            <a:ext cx="2715260" cy="804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ts val="3629"/>
              </a:lnSpc>
              <a:spcBef>
                <a:spcPts val="114"/>
              </a:spcBef>
            </a:pPr>
            <a:r>
              <a:rPr sz="4725" spc="150" baseline="-29100" dirty="0">
                <a:latin typeface="MS UI Gothic"/>
                <a:cs typeface="MS UI Gothic"/>
              </a:rPr>
              <a:t>J</a:t>
            </a:r>
            <a:r>
              <a:rPr sz="4725" spc="82" baseline="-29100" dirty="0">
                <a:latin typeface="Lucida Sans Unicode"/>
                <a:cs typeface="Lucida Sans Unicode"/>
              </a:rPr>
              <a:t>(</a:t>
            </a:r>
            <a:r>
              <a:rPr sz="4725" spc="-1192" baseline="-29100" dirty="0">
                <a:latin typeface="Lucida Sans Unicode"/>
                <a:cs typeface="Lucida Sans Unicode"/>
              </a:rPr>
              <a:t>⇥</a:t>
            </a:r>
            <a:r>
              <a:rPr sz="4725" spc="82" baseline="-29100" dirty="0">
                <a:latin typeface="Lucida Sans Unicode"/>
                <a:cs typeface="Lucida Sans Unicode"/>
              </a:rPr>
              <a:t>)</a:t>
            </a:r>
            <a:r>
              <a:rPr sz="4725" spc="-330" baseline="-29100" dirty="0">
                <a:latin typeface="Lucida Sans Unicode"/>
                <a:cs typeface="Lucida Sans Unicode"/>
              </a:rPr>
              <a:t> </a:t>
            </a:r>
            <a:r>
              <a:rPr sz="4725" spc="-509" baseline="-29100" dirty="0">
                <a:latin typeface="Lucida Sans Unicode"/>
                <a:cs typeface="Lucida Sans Unicode"/>
              </a:rPr>
              <a:t>=</a:t>
            </a:r>
            <a:r>
              <a:rPr sz="4725" spc="-337" baseline="-29100" dirty="0">
                <a:latin typeface="Lucida Sans Unicode"/>
                <a:cs typeface="Lucida Sans Unicode"/>
              </a:rPr>
              <a:t> </a:t>
            </a:r>
            <a:r>
              <a:rPr sz="4725" spc="-44" baseline="-29100" dirty="0">
                <a:latin typeface="MS UI Gothic"/>
                <a:cs typeface="MS UI Gothic"/>
              </a:rPr>
              <a:t>a</a:t>
            </a:r>
            <a:r>
              <a:rPr sz="2200" spc="155" dirty="0">
                <a:latin typeface="Lucida Sans Unicode"/>
                <a:cs typeface="Lucida Sans Unicode"/>
              </a:rPr>
              <a:t>(</a:t>
            </a:r>
            <a:r>
              <a:rPr sz="2200" i="1" spc="210" dirty="0">
                <a:latin typeface="Calibri"/>
                <a:cs typeface="Calibri"/>
              </a:rPr>
              <a:t>l</a:t>
            </a:r>
            <a:r>
              <a:rPr sz="2200" spc="295" dirty="0">
                <a:latin typeface="Lucida Sans Unicode"/>
                <a:cs typeface="Lucida Sans Unicode"/>
              </a:rPr>
              <a:t>)</a:t>
            </a:r>
            <a:r>
              <a:rPr sz="4725" spc="-352" baseline="-29100" dirty="0">
                <a:latin typeface="MS UI Gothic"/>
                <a:cs typeface="MS UI Gothic"/>
              </a:rPr>
              <a:t>6</a:t>
            </a:r>
            <a:r>
              <a:rPr sz="2200" spc="155" dirty="0">
                <a:latin typeface="Lucida Sans Unicode"/>
                <a:cs typeface="Lucida Sans Unicode"/>
              </a:rPr>
              <a:t>(</a:t>
            </a:r>
            <a:r>
              <a:rPr sz="2200" i="1" spc="210" dirty="0">
                <a:latin typeface="Calibri"/>
                <a:cs typeface="Calibri"/>
              </a:rPr>
              <a:t>l</a:t>
            </a:r>
            <a:r>
              <a:rPr sz="2200" spc="-160" dirty="0">
                <a:latin typeface="Lucida Sans Unicode"/>
                <a:cs typeface="Lucida Sans Unicode"/>
              </a:rPr>
              <a:t>+1</a:t>
            </a:r>
            <a:r>
              <a:rPr sz="2200" spc="155" dirty="0"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  <a:p>
            <a:pPr marL="1491615">
              <a:lnSpc>
                <a:spcPts val="2490"/>
              </a:lnSpc>
              <a:tabLst>
                <a:tab pos="1979295" algn="l"/>
              </a:tabLst>
            </a:pPr>
            <a:r>
              <a:rPr sz="2200" i="1" spc="395" dirty="0">
                <a:latin typeface="Calibri"/>
                <a:cs typeface="Calibri"/>
              </a:rPr>
              <a:t>j	</a:t>
            </a:r>
            <a:r>
              <a:rPr sz="2200" i="1" spc="280" dirty="0">
                <a:latin typeface="Calibri"/>
                <a:cs typeface="Calibri"/>
              </a:rPr>
              <a:t>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2599" y="5069156"/>
            <a:ext cx="249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(ignorin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200" dirty="0">
                <a:latin typeface="Arial MT"/>
                <a:cs typeface="Arial MT"/>
              </a:rPr>
              <a:t>λ</a:t>
            </a:r>
            <a:r>
              <a:rPr sz="2400" dirty="0">
                <a:latin typeface="Calibri"/>
                <a:cs typeface="Calibri"/>
              </a:rPr>
              <a:t>; 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200" dirty="0">
                <a:latin typeface="Arial MT"/>
                <a:cs typeface="Arial MT"/>
              </a:rPr>
              <a:t>λ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 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34892" y="5461461"/>
            <a:ext cx="2839085" cy="1184910"/>
            <a:chOff x="4010891" y="5461461"/>
            <a:chExt cx="2839085" cy="118491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891" y="5461461"/>
              <a:ext cx="2838796" cy="11845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0307" y="5489879"/>
              <a:ext cx="2740254" cy="10840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060306" y="5489879"/>
              <a:ext cx="2740660" cy="1084580"/>
            </a:xfrm>
            <a:custGeom>
              <a:avLst/>
              <a:gdLst/>
              <a:ahLst/>
              <a:cxnLst/>
              <a:rect l="l" t="t" r="r" b="b"/>
              <a:pathLst>
                <a:path w="2740659" h="1084579">
                  <a:moveTo>
                    <a:pt x="768919" y="400209"/>
                  </a:moveTo>
                  <a:lnTo>
                    <a:pt x="1097475" y="400209"/>
                  </a:lnTo>
                  <a:lnTo>
                    <a:pt x="0" y="0"/>
                  </a:lnTo>
                  <a:lnTo>
                    <a:pt x="1590309" y="400209"/>
                  </a:lnTo>
                  <a:lnTo>
                    <a:pt x="2740255" y="400209"/>
                  </a:lnTo>
                  <a:lnTo>
                    <a:pt x="2740255" y="514178"/>
                  </a:lnTo>
                  <a:lnTo>
                    <a:pt x="2740255" y="685132"/>
                  </a:lnTo>
                  <a:lnTo>
                    <a:pt x="2740255" y="1084025"/>
                  </a:lnTo>
                  <a:lnTo>
                    <a:pt x="1590309" y="1084025"/>
                  </a:lnTo>
                  <a:lnTo>
                    <a:pt x="1097475" y="1084025"/>
                  </a:lnTo>
                  <a:lnTo>
                    <a:pt x="768919" y="1084025"/>
                  </a:lnTo>
                  <a:lnTo>
                    <a:pt x="768919" y="685132"/>
                  </a:lnTo>
                  <a:lnTo>
                    <a:pt x="768919" y="514178"/>
                  </a:lnTo>
                  <a:lnTo>
                    <a:pt x="768919" y="400209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544151" y="6082138"/>
            <a:ext cx="159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Backpropagation</a:t>
            </a:r>
            <a:endParaRPr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435927" y="5411585"/>
            <a:ext cx="1895475" cy="1367790"/>
            <a:chOff x="1911926" y="5411585"/>
            <a:chExt cx="1895475" cy="136779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1926" y="5411585"/>
              <a:ext cx="1895302" cy="13674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1185" y="6043352"/>
              <a:ext cx="1271846" cy="6982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3359" y="5441737"/>
              <a:ext cx="1792123" cy="12678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963358" y="5441737"/>
              <a:ext cx="1792605" cy="1268095"/>
            </a:xfrm>
            <a:custGeom>
              <a:avLst/>
              <a:gdLst/>
              <a:ahLst/>
              <a:cxnLst/>
              <a:rect l="l" t="t" r="r" b="b"/>
              <a:pathLst>
                <a:path w="1792604" h="1268095">
                  <a:moveTo>
                    <a:pt x="0" y="584039"/>
                  </a:moveTo>
                  <a:lnTo>
                    <a:pt x="1045405" y="584039"/>
                  </a:lnTo>
                  <a:lnTo>
                    <a:pt x="1556692" y="0"/>
                  </a:lnTo>
                  <a:lnTo>
                    <a:pt x="1493436" y="584039"/>
                  </a:lnTo>
                  <a:lnTo>
                    <a:pt x="1792123" y="584039"/>
                  </a:lnTo>
                  <a:lnTo>
                    <a:pt x="1792123" y="698008"/>
                  </a:lnTo>
                  <a:lnTo>
                    <a:pt x="1792123" y="868962"/>
                  </a:lnTo>
                  <a:lnTo>
                    <a:pt x="1792123" y="1267855"/>
                  </a:lnTo>
                  <a:lnTo>
                    <a:pt x="1493436" y="1267855"/>
                  </a:lnTo>
                  <a:lnTo>
                    <a:pt x="1045405" y="1267855"/>
                  </a:lnTo>
                  <a:lnTo>
                    <a:pt x="0" y="1267855"/>
                  </a:lnTo>
                  <a:lnTo>
                    <a:pt x="0" y="868962"/>
                  </a:lnTo>
                  <a:lnTo>
                    <a:pt x="0" y="698008"/>
                  </a:lnTo>
                  <a:lnTo>
                    <a:pt x="0" y="584039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06810" y="6080666"/>
            <a:ext cx="115887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51130">
              <a:lnSpc>
                <a:spcPts val="2100"/>
              </a:lnSpc>
              <a:spcBef>
                <a:spcPts val="220"/>
              </a:spcBef>
            </a:pPr>
            <a:r>
              <a:rPr spc="-5" dirty="0">
                <a:latin typeface="Calibri"/>
                <a:cs typeface="Calibri"/>
              </a:rPr>
              <a:t>Forward </a:t>
            </a:r>
            <a:r>
              <a:rPr dirty="0">
                <a:latin typeface="Calibri"/>
                <a:cs typeface="Calibri"/>
              </a:rPr>
              <a:t> P</a:t>
            </a:r>
            <a:r>
              <a:rPr spc="-5" dirty="0">
                <a:latin typeface="Calibri"/>
                <a:cs typeface="Calibri"/>
              </a:rPr>
              <a:t>ro</a:t>
            </a:r>
            <a:r>
              <a:rPr dirty="0">
                <a:latin typeface="Calibri"/>
                <a:cs typeface="Calibri"/>
              </a:rPr>
              <a:t>pa</a:t>
            </a:r>
            <a:r>
              <a:rPr spc="-5" dirty="0">
                <a:latin typeface="Calibri"/>
                <a:cs typeface="Calibri"/>
              </a:rPr>
              <a:t>gatio</a:t>
            </a:r>
            <a:r>
              <a:rPr dirty="0">
                <a:latin typeface="Calibri"/>
                <a:cs typeface="Calibri"/>
              </a:rPr>
              <a:t>n</a:t>
            </a:r>
            <a:endParaRPr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369" y="1139370"/>
            <a:ext cx="10600039" cy="56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2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6930" y="193151"/>
            <a:ext cx="482282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Forward</a:t>
            </a:r>
            <a:r>
              <a:rPr spc="-75" dirty="0"/>
              <a:t> </a:t>
            </a:r>
            <a:r>
              <a:rPr spc="-5" dirty="0">
                <a:solidFill>
                  <a:srgbClr val="00B0F0"/>
                </a:solidFill>
              </a:rPr>
              <a:t>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115282"/>
            <a:ext cx="6447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training </a:t>
            </a:r>
            <a:r>
              <a:rPr sz="2800" dirty="0">
                <a:latin typeface="Calibri"/>
                <a:cs typeface="Calibri"/>
              </a:rPr>
              <a:t>instance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Arial MT"/>
                <a:cs typeface="Arial MT"/>
              </a:rPr>
              <a:t>(</a:t>
            </a:r>
            <a:r>
              <a:rPr sz="2800" b="1" dirty="0">
                <a:latin typeface="Arial"/>
                <a:cs typeface="Arial"/>
              </a:rPr>
              <a:t>x</a:t>
            </a:r>
            <a:r>
              <a:rPr sz="2800" dirty="0">
                <a:latin typeface="Arial MT"/>
                <a:cs typeface="Arial MT"/>
              </a:rPr>
              <a:t>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y</a:t>
            </a:r>
            <a:r>
              <a:rPr sz="2800" dirty="0">
                <a:latin typeface="Arial MT"/>
                <a:cs typeface="Arial MT"/>
              </a:rPr>
              <a:t>)</a:t>
            </a:r>
            <a:r>
              <a:rPr sz="280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4539" y="2033746"/>
            <a:ext cx="3129280" cy="146812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8100">
              <a:spcBef>
                <a:spcPts val="84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Forward</a:t>
            </a: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Propagation</a:t>
            </a:r>
            <a:endParaRPr sz="2800">
              <a:latin typeface="Calibri"/>
              <a:cs typeface="Calibri"/>
            </a:endParaRPr>
          </a:p>
          <a:p>
            <a:pPr marL="381000" indent="-342900">
              <a:lnSpc>
                <a:spcPts val="3260"/>
              </a:lnSpc>
              <a:spcBef>
                <a:spcPts val="74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b="1" spc="5" dirty="0">
                <a:latin typeface="Arial"/>
                <a:cs typeface="Arial"/>
              </a:rPr>
              <a:t>a</a:t>
            </a:r>
            <a:r>
              <a:rPr sz="2775" spc="7" baseline="25525" dirty="0">
                <a:latin typeface="Arial MT"/>
                <a:cs typeface="Arial MT"/>
              </a:rPr>
              <a:t>(1)</a:t>
            </a:r>
            <a:r>
              <a:rPr sz="2775" spc="127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b="1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381000" indent="-342900">
              <a:lnSpc>
                <a:spcPts val="326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4200" b="1" spc="7" baseline="-16865" dirty="0">
                <a:latin typeface="Arial"/>
                <a:cs typeface="Arial"/>
              </a:rPr>
              <a:t>z</a:t>
            </a:r>
            <a:r>
              <a:rPr sz="1850" spc="5" dirty="0">
                <a:latin typeface="Arial MT"/>
                <a:cs typeface="Arial MT"/>
              </a:rPr>
              <a:t>(2)</a:t>
            </a:r>
            <a:r>
              <a:rPr sz="1850" spc="-20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-44" baseline="-16865" dirty="0">
                <a:latin typeface="Arial MT"/>
                <a:cs typeface="Arial MT"/>
              </a:rPr>
              <a:t> </a:t>
            </a:r>
            <a:r>
              <a:rPr sz="4200" spc="-112" baseline="-16865" dirty="0">
                <a:latin typeface="Arial MT"/>
                <a:cs typeface="Arial MT"/>
              </a:rPr>
              <a:t>Θ</a:t>
            </a:r>
            <a:r>
              <a:rPr sz="1850" spc="-75" dirty="0">
                <a:latin typeface="Arial MT"/>
                <a:cs typeface="Arial MT"/>
              </a:rPr>
              <a:t>(1)</a:t>
            </a:r>
            <a:r>
              <a:rPr sz="4200" b="1" spc="-112" baseline="-16865" dirty="0">
                <a:latin typeface="Arial"/>
                <a:cs typeface="Arial"/>
              </a:rPr>
              <a:t>a</a:t>
            </a:r>
            <a:r>
              <a:rPr sz="1850" spc="-75" dirty="0">
                <a:latin typeface="Arial MT"/>
                <a:cs typeface="Arial MT"/>
              </a:rPr>
              <a:t>(1)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4540" y="3664427"/>
            <a:ext cx="2313305" cy="1882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ts val="331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b="1" spc="5" dirty="0">
                <a:latin typeface="Arial"/>
                <a:cs typeface="Arial"/>
              </a:rPr>
              <a:t>a</a:t>
            </a:r>
            <a:r>
              <a:rPr sz="2775" spc="7" baseline="25525" dirty="0">
                <a:latin typeface="Arial MT"/>
                <a:cs typeface="Arial MT"/>
              </a:rPr>
              <a:t>(2)</a:t>
            </a:r>
            <a:r>
              <a:rPr sz="2775" spc="112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g</a:t>
            </a:r>
            <a:r>
              <a:rPr sz="2800" dirty="0">
                <a:latin typeface="Arial MT"/>
                <a:cs typeface="Arial MT"/>
              </a:rPr>
              <a:t>(</a:t>
            </a:r>
            <a:r>
              <a:rPr sz="2800" b="1" dirty="0">
                <a:latin typeface="Arial"/>
                <a:cs typeface="Arial"/>
              </a:rPr>
              <a:t>z</a:t>
            </a:r>
            <a:r>
              <a:rPr sz="2775" baseline="25525" dirty="0">
                <a:latin typeface="Arial MT"/>
                <a:cs typeface="Arial MT"/>
              </a:rPr>
              <a:t>(2)</a:t>
            </a:r>
            <a:r>
              <a:rPr sz="2800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  <a:p>
            <a:pPr marL="381000" indent="-342900">
              <a:lnSpc>
                <a:spcPts val="331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4200" b="1" spc="7" baseline="-16865" dirty="0">
                <a:latin typeface="Arial"/>
                <a:cs typeface="Arial"/>
              </a:rPr>
              <a:t>z</a:t>
            </a:r>
            <a:r>
              <a:rPr sz="1850" spc="5" dirty="0">
                <a:latin typeface="Arial MT"/>
                <a:cs typeface="Arial MT"/>
              </a:rPr>
              <a:t>(3)</a:t>
            </a:r>
            <a:r>
              <a:rPr sz="1850" spc="-35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-82" baseline="-16865" dirty="0">
                <a:latin typeface="Arial MT"/>
                <a:cs typeface="Arial MT"/>
              </a:rPr>
              <a:t> </a:t>
            </a:r>
            <a:r>
              <a:rPr sz="4200" spc="-112" baseline="-16865" dirty="0">
                <a:latin typeface="Arial MT"/>
                <a:cs typeface="Arial MT"/>
              </a:rPr>
              <a:t>Θ</a:t>
            </a:r>
            <a:r>
              <a:rPr sz="1850" spc="-75" dirty="0">
                <a:latin typeface="Arial MT"/>
                <a:cs typeface="Arial MT"/>
              </a:rPr>
              <a:t>(2)</a:t>
            </a:r>
            <a:r>
              <a:rPr sz="4200" b="1" spc="-112" baseline="-16865" dirty="0">
                <a:latin typeface="Arial"/>
                <a:cs typeface="Arial"/>
              </a:rPr>
              <a:t>a</a:t>
            </a:r>
            <a:r>
              <a:rPr sz="1850" spc="-75" dirty="0">
                <a:latin typeface="Arial MT"/>
                <a:cs typeface="Arial MT"/>
              </a:rPr>
              <a:t>(2)</a:t>
            </a:r>
            <a:endParaRPr sz="1850">
              <a:latin typeface="Arial MT"/>
              <a:cs typeface="Arial MT"/>
            </a:endParaRPr>
          </a:p>
          <a:p>
            <a:pPr marL="381000" indent="-342900">
              <a:lnSpc>
                <a:spcPts val="3260"/>
              </a:lnSpc>
              <a:spcBef>
                <a:spcPts val="148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b="1" spc="5" dirty="0">
                <a:latin typeface="Arial"/>
                <a:cs typeface="Arial"/>
              </a:rPr>
              <a:t>a</a:t>
            </a:r>
            <a:r>
              <a:rPr sz="2775" spc="7" baseline="25525" dirty="0">
                <a:latin typeface="Arial MT"/>
                <a:cs typeface="Arial MT"/>
              </a:rPr>
              <a:t>(3)</a:t>
            </a:r>
            <a:r>
              <a:rPr sz="2775" spc="112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g</a:t>
            </a:r>
            <a:r>
              <a:rPr sz="2800" dirty="0">
                <a:latin typeface="Arial MT"/>
                <a:cs typeface="Arial MT"/>
              </a:rPr>
              <a:t>(</a:t>
            </a:r>
            <a:r>
              <a:rPr sz="2800" b="1" dirty="0">
                <a:latin typeface="Arial"/>
                <a:cs typeface="Arial"/>
              </a:rPr>
              <a:t>z</a:t>
            </a:r>
            <a:r>
              <a:rPr sz="2775" baseline="25525" dirty="0">
                <a:latin typeface="Arial MT"/>
                <a:cs typeface="Arial MT"/>
              </a:rPr>
              <a:t>(3)</a:t>
            </a:r>
            <a:r>
              <a:rPr sz="2800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  <a:p>
            <a:pPr marL="381000" indent="-342900">
              <a:lnSpc>
                <a:spcPts val="326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4200" b="1" spc="7" baseline="-16865" dirty="0">
                <a:latin typeface="Arial"/>
                <a:cs typeface="Arial"/>
              </a:rPr>
              <a:t>z</a:t>
            </a:r>
            <a:r>
              <a:rPr sz="1850" spc="5" dirty="0">
                <a:latin typeface="Arial MT"/>
                <a:cs typeface="Arial MT"/>
              </a:rPr>
              <a:t>(4)</a:t>
            </a:r>
            <a:r>
              <a:rPr sz="1850" spc="-35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-82" baseline="-16865" dirty="0">
                <a:latin typeface="Arial MT"/>
                <a:cs typeface="Arial MT"/>
              </a:rPr>
              <a:t> </a:t>
            </a:r>
            <a:r>
              <a:rPr sz="4200" spc="-112" baseline="-16865" dirty="0">
                <a:latin typeface="Arial MT"/>
                <a:cs typeface="Arial MT"/>
              </a:rPr>
              <a:t>Θ</a:t>
            </a:r>
            <a:r>
              <a:rPr sz="1850" spc="-75" dirty="0">
                <a:latin typeface="Arial MT"/>
                <a:cs typeface="Arial MT"/>
              </a:rPr>
              <a:t>(3)</a:t>
            </a:r>
            <a:r>
              <a:rPr sz="4200" b="1" spc="-112" baseline="-16865" dirty="0">
                <a:latin typeface="Arial"/>
                <a:cs typeface="Arial"/>
              </a:rPr>
              <a:t>a</a:t>
            </a:r>
            <a:r>
              <a:rPr sz="1850" spc="-75" dirty="0">
                <a:latin typeface="Arial MT"/>
                <a:cs typeface="Arial MT"/>
              </a:rPr>
              <a:t>(3)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4512" y="3871859"/>
            <a:ext cx="15748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spc="5" dirty="0">
                <a:latin typeface="Arial MT"/>
                <a:cs typeface="Arial MT"/>
              </a:rPr>
              <a:t>0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7921" y="3664426"/>
            <a:ext cx="1538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[add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775" baseline="25525" dirty="0">
                <a:latin typeface="Arial MT"/>
                <a:cs typeface="Arial MT"/>
              </a:rPr>
              <a:t>(2)</a:t>
            </a:r>
            <a:r>
              <a:rPr sz="280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7921" y="4693126"/>
            <a:ext cx="1538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[add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775" baseline="-21021" dirty="0">
                <a:latin typeface="Arial MT"/>
                <a:cs typeface="Arial MT"/>
              </a:rPr>
              <a:t>0</a:t>
            </a:r>
            <a:r>
              <a:rPr sz="2775" baseline="25525" dirty="0">
                <a:latin typeface="Arial MT"/>
                <a:cs typeface="Arial MT"/>
              </a:rPr>
              <a:t>(3)</a:t>
            </a:r>
            <a:r>
              <a:rPr sz="280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4539" y="5721825"/>
            <a:ext cx="3418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800" b="1" spc="5" dirty="0">
                <a:latin typeface="Arial"/>
                <a:cs typeface="Arial"/>
              </a:rPr>
              <a:t>a</a:t>
            </a:r>
            <a:r>
              <a:rPr sz="2775" spc="7" baseline="25525" dirty="0">
                <a:latin typeface="Arial MT"/>
                <a:cs typeface="Arial MT"/>
              </a:rPr>
              <a:t>(4)</a:t>
            </a:r>
            <a:r>
              <a:rPr sz="2775" spc="142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80" dirty="0">
                <a:latin typeface="Arial MT"/>
                <a:cs typeface="Arial MT"/>
              </a:rPr>
              <a:t>h</a:t>
            </a:r>
            <a:r>
              <a:rPr sz="2775" spc="-120" baseline="-21021" dirty="0">
                <a:latin typeface="Arial MT"/>
                <a:cs typeface="Arial MT"/>
              </a:rPr>
              <a:t>Θ</a:t>
            </a:r>
            <a:r>
              <a:rPr sz="2800" spc="-80" dirty="0">
                <a:latin typeface="Arial MT"/>
                <a:cs typeface="Arial MT"/>
              </a:rPr>
              <a:t>(</a:t>
            </a:r>
            <a:r>
              <a:rPr sz="2800" b="1" spc="-80" dirty="0">
                <a:latin typeface="Arial"/>
                <a:cs typeface="Arial"/>
              </a:rPr>
              <a:t>x</a:t>
            </a:r>
            <a:r>
              <a:rPr sz="2800" spc="-80" dirty="0">
                <a:latin typeface="Arial MT"/>
                <a:cs typeface="Arial MT"/>
              </a:rPr>
              <a:t>)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g</a:t>
            </a:r>
            <a:r>
              <a:rPr sz="2800" dirty="0">
                <a:latin typeface="Arial MT"/>
                <a:cs typeface="Arial MT"/>
              </a:rPr>
              <a:t>(</a:t>
            </a:r>
            <a:r>
              <a:rPr sz="2800" b="1" dirty="0">
                <a:latin typeface="Arial"/>
                <a:cs typeface="Arial"/>
              </a:rPr>
              <a:t>z</a:t>
            </a:r>
            <a:r>
              <a:rPr sz="2775" baseline="25525" dirty="0">
                <a:latin typeface="Arial MT"/>
                <a:cs typeface="Arial MT"/>
              </a:rPr>
              <a:t>(4)</a:t>
            </a:r>
            <a:r>
              <a:rPr sz="2800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3211" y="1854968"/>
            <a:ext cx="3522719" cy="17761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869212" y="3092754"/>
            <a:ext cx="49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="1" baseline="-16203" dirty="0">
                <a:latin typeface="Arial"/>
                <a:cs typeface="Arial"/>
              </a:rPr>
              <a:t>a</a:t>
            </a:r>
            <a:r>
              <a:rPr sz="1600" dirty="0">
                <a:latin typeface="Arial MT"/>
                <a:cs typeface="Arial MT"/>
              </a:rPr>
              <a:t>(1)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8255" y="3566979"/>
            <a:ext cx="49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="1" baseline="-16203" dirty="0">
                <a:latin typeface="Arial"/>
                <a:cs typeface="Arial"/>
              </a:rPr>
              <a:t>a</a:t>
            </a:r>
            <a:r>
              <a:rPr sz="1600" dirty="0">
                <a:latin typeface="Arial MT"/>
                <a:cs typeface="Arial MT"/>
              </a:rPr>
              <a:t>(2)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71062" y="3566979"/>
            <a:ext cx="49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="1" baseline="-16203" dirty="0">
                <a:latin typeface="Arial"/>
                <a:cs typeface="Arial"/>
              </a:rPr>
              <a:t>a</a:t>
            </a:r>
            <a:r>
              <a:rPr sz="1600" dirty="0">
                <a:latin typeface="Arial MT"/>
                <a:cs typeface="Arial MT"/>
              </a:rPr>
              <a:t>(3)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5293" y="3373592"/>
            <a:ext cx="49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="1" baseline="-16203" dirty="0">
                <a:latin typeface="Arial"/>
                <a:cs typeface="Arial"/>
              </a:rPr>
              <a:t>a</a:t>
            </a:r>
            <a:r>
              <a:rPr sz="1600" dirty="0">
                <a:latin typeface="Arial MT"/>
                <a:cs typeface="Arial MT"/>
              </a:rPr>
              <a:t>(4)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91882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425" y="5516224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>
                <a:moveTo>
                  <a:pt x="0" y="0"/>
                </a:moveTo>
                <a:lnTo>
                  <a:pt x="668434" y="0"/>
                </a:lnTo>
              </a:path>
            </a:pathLst>
          </a:custGeom>
          <a:ln w="13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6825" y="11350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Backpropagation</a:t>
            </a:r>
            <a:r>
              <a:rPr spc="-7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Intuition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64125" y="1046731"/>
            <a:ext cx="7089140" cy="2823210"/>
            <a:chOff x="540125" y="1046731"/>
            <a:chExt cx="7089140" cy="2823210"/>
          </a:xfrm>
        </p:grpSpPr>
        <p:sp>
          <p:nvSpPr>
            <p:cNvPr id="5" name="object 5"/>
            <p:cNvSpPr/>
            <p:nvPr/>
          </p:nvSpPr>
          <p:spPr>
            <a:xfrm>
              <a:off x="552825" y="3018862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2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825" y="19738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825" y="10594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3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9907" y="105943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4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4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3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3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79908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2608" y="1451318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2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935" y="2233824"/>
              <a:ext cx="111904" cy="1207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72608" y="2355001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2297245"/>
              <a:ext cx="116598" cy="1178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72608" y="2376002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83" y="2355061"/>
              <a:ext cx="107856" cy="1220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79907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2608" y="1451318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214" y="3275737"/>
              <a:ext cx="111564" cy="1242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72608" y="2365717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8" y="3278008"/>
              <a:ext cx="108411" cy="1219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72608" y="3400032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5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3342276"/>
              <a:ext cx="116598" cy="1178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03093" y="105943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5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3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5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3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2065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90696" y="2354831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012" y="2295876"/>
              <a:ext cx="115909" cy="1179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90695" y="2376970"/>
              <a:ext cx="519430" cy="1022985"/>
            </a:xfrm>
            <a:custGeom>
              <a:avLst/>
              <a:gdLst/>
              <a:ahLst/>
              <a:cxnLst/>
              <a:rect l="l" t="t" r="r" b="b"/>
              <a:pathLst>
                <a:path w="519429" h="1022985">
                  <a:moveTo>
                    <a:pt x="0" y="1022889"/>
                  </a:moveTo>
                  <a:lnTo>
                    <a:pt x="518823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0933" y="2354491"/>
              <a:ext cx="106847" cy="1236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90696" y="1451318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747" y="2231932"/>
              <a:ext cx="104174" cy="1226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23831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90695" y="3399859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194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8186" y="3340906"/>
              <a:ext cx="115909" cy="11790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990696" y="2354831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938" y="3276597"/>
              <a:ext cx="106738" cy="1236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90696" y="1451318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0473" y="3276352"/>
              <a:ext cx="113803" cy="12362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20544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7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7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8" y="187183"/>
                  </a:lnTo>
                  <a:lnTo>
                    <a:pt x="1305104" y="216366"/>
                  </a:lnTo>
                  <a:lnTo>
                    <a:pt x="1332054" y="247090"/>
                  </a:lnTo>
                  <a:lnTo>
                    <a:pt x="1355355" y="279237"/>
                  </a:lnTo>
                  <a:lnTo>
                    <a:pt x="1374827" y="312689"/>
                  </a:lnTo>
                  <a:lnTo>
                    <a:pt x="1401556" y="383039"/>
                  </a:lnTo>
                  <a:lnTo>
                    <a:pt x="1410788" y="457199"/>
                  </a:lnTo>
                  <a:lnTo>
                    <a:pt x="1408450" y="494697"/>
                  </a:lnTo>
                  <a:lnTo>
                    <a:pt x="1390288" y="567070"/>
                  </a:lnTo>
                  <a:lnTo>
                    <a:pt x="1355355" y="635162"/>
                  </a:lnTo>
                  <a:lnTo>
                    <a:pt x="1332054" y="667309"/>
                  </a:lnTo>
                  <a:lnTo>
                    <a:pt x="1305104" y="698033"/>
                  </a:lnTo>
                  <a:lnTo>
                    <a:pt x="1274688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7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7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1442" y="2354831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638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9377" y="229587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7" y="2047"/>
                  </a:lnTo>
                  <a:lnTo>
                    <a:pt x="0" y="14164"/>
                  </a:lnTo>
                  <a:lnTo>
                    <a:pt x="2045" y="21940"/>
                  </a:lnTo>
                  <a:lnTo>
                    <a:pt x="65498" y="58954"/>
                  </a:lnTo>
                  <a:lnTo>
                    <a:pt x="2045" y="95968"/>
                  </a:lnTo>
                  <a:lnTo>
                    <a:pt x="0" y="103745"/>
                  </a:lnTo>
                  <a:lnTo>
                    <a:pt x="7067" y="115862"/>
                  </a:lnTo>
                  <a:lnTo>
                    <a:pt x="14845" y="117909"/>
                  </a:lnTo>
                  <a:lnTo>
                    <a:pt x="115909" y="58954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4619" y="2378891"/>
              <a:ext cx="264795" cy="1021080"/>
            </a:xfrm>
            <a:custGeom>
              <a:avLst/>
              <a:gdLst/>
              <a:ahLst/>
              <a:cxnLst/>
              <a:rect l="l" t="t" r="r" b="b"/>
              <a:pathLst>
                <a:path w="264795" h="1021079">
                  <a:moveTo>
                    <a:pt x="0" y="1020968"/>
                  </a:moveTo>
                  <a:lnTo>
                    <a:pt x="2643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2884" y="2354491"/>
              <a:ext cx="114143" cy="12343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934619" y="1451318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9534" y="2230716"/>
              <a:ext cx="113217" cy="1238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352" y="1326131"/>
              <a:ext cx="347471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7424" y="1337017"/>
              <a:ext cx="347471" cy="2285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2424" y="1337017"/>
              <a:ext cx="347471" cy="22859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615" y="2275420"/>
              <a:ext cx="267461" cy="1805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615" y="3320449"/>
              <a:ext cx="274319" cy="1805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631" y="2082533"/>
              <a:ext cx="914399" cy="2646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5631" y="3068598"/>
              <a:ext cx="914399" cy="2646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99" y="2050032"/>
              <a:ext cx="914398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99" y="3080736"/>
              <a:ext cx="914398" cy="2646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3231" y="2046249"/>
              <a:ext cx="914398" cy="26469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22942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(4)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87250" y="4729781"/>
            <a:ext cx="400431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 MT"/>
                <a:cs typeface="Arial MT"/>
              </a:rPr>
              <a:t>=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“error”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5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059940" y="4747075"/>
            <a:ext cx="4540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4200" i="1" baseline="-16865" dirty="0">
                <a:latin typeface="Times New Roman"/>
                <a:cs typeface="Times New Roman"/>
              </a:rPr>
              <a:t>δ</a:t>
            </a:r>
            <a:r>
              <a:rPr sz="4200" i="1" spc="-434" baseline="-1686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 MT"/>
                <a:cs typeface="Arial MT"/>
              </a:rPr>
              <a:t>(</a:t>
            </a:r>
            <a:r>
              <a:rPr sz="1850" i="1" dirty="0">
                <a:latin typeface="Arial"/>
                <a:cs typeface="Arial"/>
              </a:rPr>
              <a:t>l</a:t>
            </a:r>
            <a:r>
              <a:rPr sz="1850" spc="5" dirty="0">
                <a:latin typeface="Arial MT"/>
                <a:cs typeface="Arial MT"/>
              </a:rPr>
              <a:t>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25239" y="4942654"/>
            <a:ext cx="7810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1850" i="1" dirty="0">
                <a:latin typeface="Arial"/>
                <a:cs typeface="Arial"/>
              </a:rPr>
              <a:t>j</a:t>
            </a:r>
            <a:endParaRPr sz="18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44261" y="5115649"/>
            <a:ext cx="20066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-365" dirty="0">
                <a:latin typeface="MS UI Gothic"/>
                <a:cs typeface="MS UI Gothic"/>
              </a:rPr>
              <a:t>@</a:t>
            </a:r>
            <a:endParaRPr sz="2600">
              <a:latin typeface="MS UI Gothic"/>
              <a:cs typeface="MS UI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059939" y="5234225"/>
            <a:ext cx="13677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5" dirty="0">
                <a:latin typeface="Calibri"/>
                <a:cs typeface="Calibri"/>
              </a:rPr>
              <a:t>Formally,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561340" y="5241618"/>
            <a:ext cx="47561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82" baseline="-28846" dirty="0">
                <a:latin typeface="MS UI Gothic"/>
                <a:cs typeface="MS UI Gothic"/>
              </a:rPr>
              <a:t>6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119178" y="5338692"/>
            <a:ext cx="28194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575" dirty="0">
                <a:latin typeface="Cambria"/>
                <a:cs typeface="Cambria"/>
              </a:rPr>
              <a:t>=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14705" y="5338692"/>
            <a:ext cx="116141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15" dirty="0">
                <a:latin typeface="Cambria"/>
                <a:cs typeface="Cambria"/>
              </a:rPr>
              <a:t>cost(</a:t>
            </a:r>
            <a:r>
              <a:rPr sz="2600" b="1" spc="15" dirty="0">
                <a:latin typeface="Trebuchet MS"/>
                <a:cs typeface="Trebuchet MS"/>
              </a:rPr>
              <a:t>x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Cambria"/>
                <a:cs typeface="Cambria"/>
              </a:rPr>
              <a:t>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112668" y="5462311"/>
            <a:ext cx="1187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320" dirty="0">
                <a:latin typeface="Calibri"/>
                <a:cs typeface="Calibri"/>
              </a:rPr>
              <a:t>i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707839" y="5504769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06725" y="5549675"/>
            <a:ext cx="6775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330" baseline="-28846" dirty="0">
                <a:latin typeface="MS UI Gothic"/>
                <a:cs typeface="MS UI Gothic"/>
              </a:rPr>
              <a:t>@</a:t>
            </a:r>
            <a:r>
              <a:rPr sz="3900" spc="187" baseline="-28846" dirty="0">
                <a:latin typeface="MS UI Gothic"/>
                <a:cs typeface="MS UI Gothic"/>
              </a:rPr>
              <a:t>z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853400" y="5812826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192171" y="6184103"/>
            <a:ext cx="81153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0"/>
              </a:lnSpc>
            </a:pPr>
            <a:r>
              <a:rPr sz="2600" spc="-140" dirty="0">
                <a:latin typeface="Cambria"/>
                <a:cs typeface="Cambria"/>
              </a:rPr>
              <a:t>w</a:t>
            </a:r>
            <a:r>
              <a:rPr sz="2600" spc="5" dirty="0">
                <a:latin typeface="Cambria"/>
                <a:cs typeface="Cambria"/>
              </a:rPr>
              <a:t>h</a:t>
            </a:r>
            <a:r>
              <a:rPr sz="2600" spc="-120" dirty="0">
                <a:latin typeface="Cambria"/>
                <a:cs typeface="Cambria"/>
              </a:rPr>
              <a:t>e</a:t>
            </a:r>
            <a:r>
              <a:rPr sz="2600" spc="-65" dirty="0">
                <a:latin typeface="Cambria"/>
                <a:cs typeface="Cambria"/>
              </a:rPr>
              <a:t>r</a:t>
            </a:r>
            <a:r>
              <a:rPr sz="2600" spc="-120" dirty="0">
                <a:latin typeface="Cambria"/>
                <a:cs typeface="Cambria"/>
              </a:rPr>
              <a:t>e </a:t>
            </a:r>
            <a:r>
              <a:rPr sz="2600" spc="-280" dirty="0">
                <a:latin typeface="Cambria"/>
                <a:cs typeface="Cambria"/>
              </a:rPr>
              <a:t> </a:t>
            </a:r>
            <a:r>
              <a:rPr sz="2600" spc="5" dirty="0">
                <a:latin typeface="Cambria"/>
                <a:cs typeface="Cambria"/>
              </a:rPr>
              <a:t>c</a:t>
            </a:r>
            <a:r>
              <a:rPr sz="2600" spc="-90" dirty="0">
                <a:latin typeface="Cambria"/>
                <a:cs typeface="Cambria"/>
              </a:rPr>
              <a:t>os</a:t>
            </a:r>
            <a:r>
              <a:rPr sz="2600" spc="120" dirty="0">
                <a:latin typeface="Cambria"/>
                <a:cs typeface="Cambria"/>
              </a:rPr>
              <a:t>t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=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480" baseline="-12345" dirty="0">
                <a:latin typeface="Calibri"/>
                <a:cs typeface="Calibri"/>
              </a:rPr>
              <a:t>i</a:t>
            </a:r>
            <a:r>
              <a:rPr sz="2700" i="1" spc="232" baseline="-12345" dirty="0">
                <a:latin typeface="Calibri"/>
                <a:cs typeface="Calibri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35" dirty="0">
                <a:latin typeface="Cambria"/>
                <a:cs typeface="Cambria"/>
              </a:rPr>
              <a:t>og</a:t>
            </a:r>
            <a:r>
              <a:rPr sz="2600" spc="-105" dirty="0">
                <a:latin typeface="Cambria"/>
                <a:cs typeface="Cambria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+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-140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40" dirty="0">
                <a:latin typeface="Cambria"/>
                <a:cs typeface="Cambria"/>
              </a:rPr>
              <a:t>o</a:t>
            </a:r>
            <a:r>
              <a:rPr sz="2600" dirty="0">
                <a:latin typeface="Cambria"/>
                <a:cs typeface="Cambria"/>
              </a:rPr>
              <a:t>g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82089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47640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00301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1415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66820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255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78260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5361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88859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91655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215"/>
          <a:stretch/>
        </p:blipFill>
        <p:spPr>
          <a:xfrm>
            <a:off x="0" y="271305"/>
            <a:ext cx="11825808" cy="6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5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497" y="82012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Backpropagation</a:t>
            </a:r>
            <a:r>
              <a:rPr spc="-75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Intuition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4125" y="1046731"/>
            <a:ext cx="7089140" cy="2823210"/>
            <a:chOff x="540125" y="1046731"/>
            <a:chExt cx="7089140" cy="2823210"/>
          </a:xfrm>
        </p:grpSpPr>
        <p:sp>
          <p:nvSpPr>
            <p:cNvPr id="4" name="object 4"/>
            <p:cNvSpPr/>
            <p:nvPr/>
          </p:nvSpPr>
          <p:spPr>
            <a:xfrm>
              <a:off x="552825" y="3018862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2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825" y="19738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825" y="10594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3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9907" y="105943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4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4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3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3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9908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2608" y="1451318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2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935" y="2233824"/>
              <a:ext cx="111904" cy="1207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72608" y="2355001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2297245"/>
              <a:ext cx="116598" cy="1178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2608" y="2376002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83" y="2355061"/>
              <a:ext cx="107856" cy="1220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79907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2608" y="1451318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214" y="3275737"/>
              <a:ext cx="111564" cy="124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72608" y="2365717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8" y="3278008"/>
              <a:ext cx="108411" cy="12196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72608" y="3400032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5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3342276"/>
              <a:ext cx="116598" cy="1178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03093" y="105943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5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3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5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3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2065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90696" y="2354831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012" y="2295876"/>
              <a:ext cx="115909" cy="1179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90695" y="2376970"/>
              <a:ext cx="519430" cy="1022985"/>
            </a:xfrm>
            <a:custGeom>
              <a:avLst/>
              <a:gdLst/>
              <a:ahLst/>
              <a:cxnLst/>
              <a:rect l="l" t="t" r="r" b="b"/>
              <a:pathLst>
                <a:path w="519429" h="1022985">
                  <a:moveTo>
                    <a:pt x="0" y="1022889"/>
                  </a:moveTo>
                  <a:lnTo>
                    <a:pt x="518823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0933" y="2354491"/>
              <a:ext cx="106847" cy="12363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90696" y="1451318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747" y="2231932"/>
              <a:ext cx="104174" cy="12267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23831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90695" y="3399859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194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8186" y="3340906"/>
              <a:ext cx="115909" cy="1179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90696" y="2354831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938" y="3276597"/>
              <a:ext cx="106738" cy="12360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90696" y="1451318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0473" y="3276352"/>
              <a:ext cx="113803" cy="123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20544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7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7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8" y="187183"/>
                  </a:lnTo>
                  <a:lnTo>
                    <a:pt x="1305104" y="216366"/>
                  </a:lnTo>
                  <a:lnTo>
                    <a:pt x="1332054" y="247090"/>
                  </a:lnTo>
                  <a:lnTo>
                    <a:pt x="1355355" y="279237"/>
                  </a:lnTo>
                  <a:lnTo>
                    <a:pt x="1374827" y="312689"/>
                  </a:lnTo>
                  <a:lnTo>
                    <a:pt x="1401556" y="383039"/>
                  </a:lnTo>
                  <a:lnTo>
                    <a:pt x="1410788" y="457199"/>
                  </a:lnTo>
                  <a:lnTo>
                    <a:pt x="1408450" y="494697"/>
                  </a:lnTo>
                  <a:lnTo>
                    <a:pt x="1390288" y="567070"/>
                  </a:lnTo>
                  <a:lnTo>
                    <a:pt x="1355355" y="635162"/>
                  </a:lnTo>
                  <a:lnTo>
                    <a:pt x="1332054" y="667309"/>
                  </a:lnTo>
                  <a:lnTo>
                    <a:pt x="1305104" y="698033"/>
                  </a:lnTo>
                  <a:lnTo>
                    <a:pt x="1274688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7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7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31442" y="2354831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638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89377" y="229587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7" y="2047"/>
                  </a:lnTo>
                  <a:lnTo>
                    <a:pt x="0" y="14164"/>
                  </a:lnTo>
                  <a:lnTo>
                    <a:pt x="2045" y="21940"/>
                  </a:lnTo>
                  <a:lnTo>
                    <a:pt x="65498" y="58954"/>
                  </a:lnTo>
                  <a:lnTo>
                    <a:pt x="2045" y="95968"/>
                  </a:lnTo>
                  <a:lnTo>
                    <a:pt x="0" y="103745"/>
                  </a:lnTo>
                  <a:lnTo>
                    <a:pt x="7067" y="115862"/>
                  </a:lnTo>
                  <a:lnTo>
                    <a:pt x="14845" y="117909"/>
                  </a:lnTo>
                  <a:lnTo>
                    <a:pt x="115909" y="58954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34619" y="2378891"/>
              <a:ext cx="264795" cy="1021080"/>
            </a:xfrm>
            <a:custGeom>
              <a:avLst/>
              <a:gdLst/>
              <a:ahLst/>
              <a:cxnLst/>
              <a:rect l="l" t="t" r="r" b="b"/>
              <a:pathLst>
                <a:path w="264795" h="1021079">
                  <a:moveTo>
                    <a:pt x="0" y="1020968"/>
                  </a:moveTo>
                  <a:lnTo>
                    <a:pt x="2643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2884" y="2354491"/>
              <a:ext cx="114143" cy="12343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34619" y="1451318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9534" y="2230716"/>
              <a:ext cx="113217" cy="1238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352" y="1326131"/>
              <a:ext cx="347471" cy="228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7424" y="1337017"/>
              <a:ext cx="347471" cy="22859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2424" y="1337017"/>
              <a:ext cx="347471" cy="2285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615" y="2275420"/>
              <a:ext cx="267461" cy="1805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615" y="3320449"/>
              <a:ext cx="274319" cy="1805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631" y="2082533"/>
              <a:ext cx="914399" cy="2646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5631" y="3068598"/>
              <a:ext cx="914399" cy="2646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99" y="2050032"/>
              <a:ext cx="914398" cy="2646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99" y="3080736"/>
              <a:ext cx="914398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3231" y="2046249"/>
              <a:ext cx="914398" cy="2646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00304" y="2223653"/>
              <a:ext cx="702425" cy="677487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22942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(4)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82089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47640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00301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1415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 dirty="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66820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89095" y="3340258"/>
            <a:ext cx="31877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10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25598" y="3403086"/>
            <a:ext cx="3175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250" spc="-105" dirty="0">
                <a:latin typeface="MS UI Gothic"/>
                <a:cs typeface="MS UI Gothic"/>
              </a:rPr>
              <a:t>6</a:t>
            </a:r>
            <a:r>
              <a:rPr sz="2325" spc="-157" baseline="-21505" dirty="0">
                <a:latin typeface="Lucida Sans Unicode"/>
                <a:cs typeface="Lucida Sans Unicode"/>
              </a:rPr>
              <a:t>2</a:t>
            </a:r>
            <a:endParaRPr sz="2325" baseline="-21505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99694" y="3340258"/>
            <a:ext cx="31877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10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36198" y="3403086"/>
            <a:ext cx="3175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250" spc="-105" dirty="0">
                <a:latin typeface="MS UI Gothic"/>
                <a:cs typeface="MS UI Gothic"/>
              </a:rPr>
              <a:t>6</a:t>
            </a:r>
            <a:r>
              <a:rPr sz="2325" spc="-157" baseline="-21505" dirty="0">
                <a:latin typeface="Lucida Sans Unicode"/>
                <a:cs typeface="Lucida Sans Unicode"/>
              </a:rPr>
              <a:t>2</a:t>
            </a:r>
            <a:endParaRPr sz="2325" baseline="-21505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96899" y="3358926"/>
            <a:ext cx="15748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spc="5" dirty="0"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96597" y="3044813"/>
            <a:ext cx="2146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b="1" i="1" spc="7" baseline="-16865" dirty="0">
                <a:solidFill>
                  <a:srgbClr val="008000"/>
                </a:solidFill>
                <a:latin typeface="Times New Roman"/>
                <a:cs typeface="Times New Roman"/>
              </a:rPr>
              <a:t>δ</a:t>
            </a:r>
            <a:r>
              <a:rPr sz="1850" spc="5" dirty="0">
                <a:solidFill>
                  <a:srgbClr val="008000"/>
                </a:solidFill>
                <a:latin typeface="Arial MT"/>
                <a:cs typeface="Arial MT"/>
              </a:rPr>
              <a:t>(4)</a:t>
            </a:r>
            <a:r>
              <a:rPr sz="1850" spc="2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-22" baseline="-16865" dirty="0">
                <a:latin typeface="Arial MT"/>
                <a:cs typeface="Arial MT"/>
              </a:rPr>
              <a:t> </a:t>
            </a:r>
            <a:r>
              <a:rPr sz="4200" i="1" baseline="-16865" dirty="0">
                <a:latin typeface="Arial"/>
                <a:cs typeface="Arial"/>
              </a:rPr>
              <a:t>a</a:t>
            </a:r>
            <a:r>
              <a:rPr sz="4200" i="1" spc="352" baseline="-16865" dirty="0">
                <a:latin typeface="Arial"/>
                <a:cs typeface="Arial"/>
              </a:rPr>
              <a:t> </a:t>
            </a:r>
            <a:r>
              <a:rPr sz="1850" spc="5" dirty="0">
                <a:latin typeface="Arial MT"/>
                <a:cs typeface="Arial MT"/>
              </a:rPr>
              <a:t>(4)</a:t>
            </a:r>
            <a:r>
              <a:rPr sz="1850" spc="245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–</a:t>
            </a:r>
            <a:r>
              <a:rPr sz="4200" spc="-22" baseline="-16865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y</a:t>
            </a:r>
            <a:endParaRPr sz="4200" baseline="-16865">
              <a:latin typeface="Arial MT"/>
              <a:cs typeface="Arial M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19425" y="5502268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>
                <a:moveTo>
                  <a:pt x="0" y="0"/>
                </a:moveTo>
                <a:lnTo>
                  <a:pt x="668434" y="0"/>
                </a:lnTo>
              </a:path>
            </a:pathLst>
          </a:custGeom>
          <a:ln w="13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87250" y="4729781"/>
            <a:ext cx="400431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 MT"/>
                <a:cs typeface="Arial MT"/>
              </a:rPr>
              <a:t>=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“error”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5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059940" y="4747075"/>
            <a:ext cx="4540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4200" i="1" baseline="-16865" dirty="0">
                <a:latin typeface="Times New Roman"/>
                <a:cs typeface="Times New Roman"/>
              </a:rPr>
              <a:t>δ</a:t>
            </a:r>
            <a:r>
              <a:rPr sz="4200" i="1" spc="-434" baseline="-1686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 MT"/>
                <a:cs typeface="Arial MT"/>
              </a:rPr>
              <a:t>(</a:t>
            </a:r>
            <a:r>
              <a:rPr sz="1850" i="1" dirty="0">
                <a:latin typeface="Arial"/>
                <a:cs typeface="Arial"/>
              </a:rPr>
              <a:t>l</a:t>
            </a:r>
            <a:r>
              <a:rPr sz="1850" spc="5" dirty="0">
                <a:latin typeface="Arial MT"/>
                <a:cs typeface="Arial MT"/>
              </a:rPr>
              <a:t>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225239" y="4942654"/>
            <a:ext cx="7810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1850" i="1" dirty="0">
                <a:latin typeface="Arial"/>
                <a:cs typeface="Arial"/>
              </a:rPr>
              <a:t>j</a:t>
            </a:r>
            <a:endParaRPr sz="18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44261" y="5115649"/>
            <a:ext cx="20066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-365" dirty="0">
                <a:latin typeface="MS UI Gothic"/>
                <a:cs typeface="MS UI Gothic"/>
              </a:rPr>
              <a:t>@</a:t>
            </a:r>
            <a:endParaRPr sz="2600">
              <a:latin typeface="MS UI Gothic"/>
              <a:cs typeface="MS UI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59939" y="5234225"/>
            <a:ext cx="13677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5" dirty="0">
                <a:latin typeface="Calibri"/>
                <a:cs typeface="Calibri"/>
              </a:rPr>
              <a:t>Formally,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61340" y="5241618"/>
            <a:ext cx="47561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82" baseline="-28846" dirty="0">
                <a:latin typeface="MS UI Gothic"/>
                <a:cs typeface="MS UI Gothic"/>
              </a:rPr>
              <a:t>6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119178" y="5338692"/>
            <a:ext cx="28194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575" dirty="0">
                <a:latin typeface="Cambria"/>
                <a:cs typeface="Cambria"/>
              </a:rPr>
              <a:t>=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14705" y="5338692"/>
            <a:ext cx="116141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15" dirty="0">
                <a:latin typeface="Cambria"/>
                <a:cs typeface="Cambria"/>
              </a:rPr>
              <a:t>cost(</a:t>
            </a:r>
            <a:r>
              <a:rPr sz="2600" b="1" spc="15" dirty="0">
                <a:latin typeface="Trebuchet MS"/>
                <a:cs typeface="Trebuchet MS"/>
              </a:rPr>
              <a:t>x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Cambria"/>
                <a:cs typeface="Cambria"/>
              </a:rPr>
              <a:t>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12668" y="5462311"/>
            <a:ext cx="1187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320" dirty="0">
                <a:latin typeface="Calibri"/>
                <a:cs typeface="Calibri"/>
              </a:rPr>
              <a:t>i</a:t>
            </a:r>
            <a:endParaRPr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07839" y="5504769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506725" y="5549675"/>
            <a:ext cx="6775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330" baseline="-28846" dirty="0">
                <a:latin typeface="MS UI Gothic"/>
                <a:cs typeface="MS UI Gothic"/>
              </a:rPr>
              <a:t>@</a:t>
            </a:r>
            <a:r>
              <a:rPr sz="3900" spc="187" baseline="-28846" dirty="0">
                <a:latin typeface="MS UI Gothic"/>
                <a:cs typeface="MS UI Gothic"/>
              </a:rPr>
              <a:t>z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853400" y="5812826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92171" y="6184103"/>
            <a:ext cx="81153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0"/>
              </a:lnSpc>
            </a:pPr>
            <a:r>
              <a:rPr sz="2600" spc="-140" dirty="0">
                <a:latin typeface="Cambria"/>
                <a:cs typeface="Cambria"/>
              </a:rPr>
              <a:t>w</a:t>
            </a:r>
            <a:r>
              <a:rPr sz="2600" spc="5" dirty="0">
                <a:latin typeface="Cambria"/>
                <a:cs typeface="Cambria"/>
              </a:rPr>
              <a:t>h</a:t>
            </a:r>
            <a:r>
              <a:rPr sz="2600" spc="-120" dirty="0">
                <a:latin typeface="Cambria"/>
                <a:cs typeface="Cambria"/>
              </a:rPr>
              <a:t>e</a:t>
            </a:r>
            <a:r>
              <a:rPr sz="2600" spc="-65" dirty="0">
                <a:latin typeface="Cambria"/>
                <a:cs typeface="Cambria"/>
              </a:rPr>
              <a:t>r</a:t>
            </a:r>
            <a:r>
              <a:rPr sz="2600" spc="-120" dirty="0">
                <a:latin typeface="Cambria"/>
                <a:cs typeface="Cambria"/>
              </a:rPr>
              <a:t>e </a:t>
            </a:r>
            <a:r>
              <a:rPr sz="2600" spc="-280" dirty="0">
                <a:latin typeface="Cambria"/>
                <a:cs typeface="Cambria"/>
              </a:rPr>
              <a:t> </a:t>
            </a:r>
            <a:r>
              <a:rPr sz="2600" spc="5" dirty="0">
                <a:latin typeface="Cambria"/>
                <a:cs typeface="Cambria"/>
              </a:rPr>
              <a:t>c</a:t>
            </a:r>
            <a:r>
              <a:rPr sz="2600" spc="-90" dirty="0">
                <a:latin typeface="Cambria"/>
                <a:cs typeface="Cambria"/>
              </a:rPr>
              <a:t>os</a:t>
            </a:r>
            <a:r>
              <a:rPr sz="2600" spc="120" dirty="0">
                <a:latin typeface="Cambria"/>
                <a:cs typeface="Cambria"/>
              </a:rPr>
              <a:t>t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=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480" baseline="-12345" dirty="0">
                <a:latin typeface="Calibri"/>
                <a:cs typeface="Calibri"/>
              </a:rPr>
              <a:t>i</a:t>
            </a:r>
            <a:r>
              <a:rPr sz="2700" i="1" spc="232" baseline="-12345" dirty="0">
                <a:latin typeface="Calibri"/>
                <a:cs typeface="Calibri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35" dirty="0">
                <a:latin typeface="Cambria"/>
                <a:cs typeface="Cambria"/>
              </a:rPr>
              <a:t>og</a:t>
            </a:r>
            <a:r>
              <a:rPr sz="2600" spc="-105" dirty="0">
                <a:latin typeface="Cambria"/>
                <a:cs typeface="Cambria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+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-140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40" dirty="0">
                <a:latin typeface="Cambria"/>
                <a:cs typeface="Cambria"/>
              </a:rPr>
              <a:t>o</a:t>
            </a:r>
            <a:r>
              <a:rPr sz="2600" dirty="0">
                <a:latin typeface="Cambria"/>
                <a:cs typeface="Cambria"/>
              </a:rPr>
              <a:t>g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5033" y="1005031"/>
            <a:ext cx="10271615" cy="58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5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6825" y="61847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Backpropagation</a:t>
            </a:r>
            <a:r>
              <a:rPr spc="-75" dirty="0"/>
              <a:t> </a:t>
            </a:r>
            <a:r>
              <a:rPr spc="-5" dirty="0"/>
              <a:t>Intuition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4125" y="1046731"/>
            <a:ext cx="7089140" cy="2823210"/>
            <a:chOff x="540125" y="1046731"/>
            <a:chExt cx="7089140" cy="2823210"/>
          </a:xfrm>
        </p:grpSpPr>
        <p:sp>
          <p:nvSpPr>
            <p:cNvPr id="4" name="object 4"/>
            <p:cNvSpPr/>
            <p:nvPr/>
          </p:nvSpPr>
          <p:spPr>
            <a:xfrm>
              <a:off x="552825" y="3018862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2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825" y="19738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825" y="10594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3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9907" y="105943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4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4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3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3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9908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2608" y="1451318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2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935" y="2233824"/>
              <a:ext cx="111904" cy="1207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72608" y="2355001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2297245"/>
              <a:ext cx="116598" cy="1178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2608" y="2376002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83" y="2355061"/>
              <a:ext cx="107856" cy="1220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79907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2608" y="1451318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214" y="3275737"/>
              <a:ext cx="111564" cy="124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72608" y="2365717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8" y="3278008"/>
              <a:ext cx="108411" cy="12196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72608" y="3400032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5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3342276"/>
              <a:ext cx="116598" cy="1178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03093" y="105943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5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3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5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3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2065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90696" y="2354831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012" y="2295876"/>
              <a:ext cx="115909" cy="1179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90695" y="2376970"/>
              <a:ext cx="519430" cy="1022985"/>
            </a:xfrm>
            <a:custGeom>
              <a:avLst/>
              <a:gdLst/>
              <a:ahLst/>
              <a:cxnLst/>
              <a:rect l="l" t="t" r="r" b="b"/>
              <a:pathLst>
                <a:path w="519429" h="1022985">
                  <a:moveTo>
                    <a:pt x="0" y="1022889"/>
                  </a:moveTo>
                  <a:lnTo>
                    <a:pt x="518823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0933" y="2354491"/>
              <a:ext cx="106847" cy="12363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90696" y="1451318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747" y="2231932"/>
              <a:ext cx="104174" cy="12267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23831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90695" y="3399859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194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8186" y="3340906"/>
              <a:ext cx="115909" cy="1179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90696" y="2354831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938" y="3276597"/>
              <a:ext cx="106738" cy="12360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90696" y="1451318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0473" y="3276352"/>
              <a:ext cx="113803" cy="123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20544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7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7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8" y="187183"/>
                  </a:lnTo>
                  <a:lnTo>
                    <a:pt x="1305104" y="216366"/>
                  </a:lnTo>
                  <a:lnTo>
                    <a:pt x="1332054" y="247090"/>
                  </a:lnTo>
                  <a:lnTo>
                    <a:pt x="1355355" y="279237"/>
                  </a:lnTo>
                  <a:lnTo>
                    <a:pt x="1374827" y="312689"/>
                  </a:lnTo>
                  <a:lnTo>
                    <a:pt x="1401556" y="383039"/>
                  </a:lnTo>
                  <a:lnTo>
                    <a:pt x="1410788" y="457199"/>
                  </a:lnTo>
                  <a:lnTo>
                    <a:pt x="1408450" y="494697"/>
                  </a:lnTo>
                  <a:lnTo>
                    <a:pt x="1390288" y="567070"/>
                  </a:lnTo>
                  <a:lnTo>
                    <a:pt x="1355355" y="635162"/>
                  </a:lnTo>
                  <a:lnTo>
                    <a:pt x="1332054" y="667309"/>
                  </a:lnTo>
                  <a:lnTo>
                    <a:pt x="1305104" y="698033"/>
                  </a:lnTo>
                  <a:lnTo>
                    <a:pt x="1274688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7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7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31442" y="2354831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638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89377" y="229587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7" y="2047"/>
                  </a:lnTo>
                  <a:lnTo>
                    <a:pt x="0" y="14164"/>
                  </a:lnTo>
                  <a:lnTo>
                    <a:pt x="2045" y="21940"/>
                  </a:lnTo>
                  <a:lnTo>
                    <a:pt x="65498" y="58954"/>
                  </a:lnTo>
                  <a:lnTo>
                    <a:pt x="2045" y="95968"/>
                  </a:lnTo>
                  <a:lnTo>
                    <a:pt x="0" y="103745"/>
                  </a:lnTo>
                  <a:lnTo>
                    <a:pt x="7067" y="115862"/>
                  </a:lnTo>
                  <a:lnTo>
                    <a:pt x="14845" y="117909"/>
                  </a:lnTo>
                  <a:lnTo>
                    <a:pt x="115909" y="58954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34619" y="2381941"/>
              <a:ext cx="264160" cy="1018540"/>
            </a:xfrm>
            <a:custGeom>
              <a:avLst/>
              <a:gdLst/>
              <a:ahLst/>
              <a:cxnLst/>
              <a:rect l="l" t="t" r="r" b="b"/>
              <a:pathLst>
                <a:path w="264160" h="1018539">
                  <a:moveTo>
                    <a:pt x="0" y="1017918"/>
                  </a:moveTo>
                  <a:lnTo>
                    <a:pt x="263561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2583" y="2354491"/>
              <a:ext cx="128413" cy="1388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34619" y="1451318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9534" y="2230716"/>
              <a:ext cx="113217" cy="1238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352" y="1326131"/>
              <a:ext cx="347471" cy="228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7424" y="1337017"/>
              <a:ext cx="347471" cy="22859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2424" y="1337017"/>
              <a:ext cx="347471" cy="2285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615" y="2275420"/>
              <a:ext cx="267461" cy="1805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615" y="3320449"/>
              <a:ext cx="274319" cy="1805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631" y="2082533"/>
              <a:ext cx="914399" cy="2646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5631" y="3068598"/>
              <a:ext cx="914399" cy="2646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99" y="2050032"/>
              <a:ext cx="914398" cy="2646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99" y="3080736"/>
              <a:ext cx="914398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3231" y="2046249"/>
              <a:ext cx="914398" cy="2646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00304" y="2223653"/>
              <a:ext cx="702425" cy="677487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22942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(4)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82089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47640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00301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1415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66820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255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78260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32666" y="3250277"/>
            <a:ext cx="702425" cy="68164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65361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88859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459286" y="2689167"/>
            <a:ext cx="739832" cy="648392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7543614" y="2705170"/>
            <a:ext cx="57213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ts val="2365"/>
              </a:lnSpc>
              <a:spcBef>
                <a:spcPts val="105"/>
              </a:spcBef>
            </a:pPr>
            <a:r>
              <a:rPr sz="3075" spc="-60" baseline="-28455" dirty="0">
                <a:latin typeface="MingLiU_HKSCS-ExtB"/>
                <a:cs typeface="MingLiU_HKSCS-ExtB"/>
              </a:rPr>
              <a:t>⇥</a:t>
            </a:r>
            <a:r>
              <a:rPr sz="1400" spc="-40" dirty="0">
                <a:latin typeface="Lucida Sans Unicode"/>
                <a:cs typeface="Lucida Sans Unicode"/>
              </a:rPr>
              <a:t>(3)</a:t>
            </a:r>
            <a:endParaRPr sz="1400">
              <a:latin typeface="Lucida Sans Unicode"/>
              <a:cs typeface="Lucida Sans Unicode"/>
            </a:endParaRPr>
          </a:p>
          <a:p>
            <a:pPr marL="253365">
              <a:lnSpc>
                <a:spcPts val="1585"/>
              </a:lnSpc>
            </a:pPr>
            <a:r>
              <a:rPr sz="1400" spc="-70" dirty="0">
                <a:latin typeface="Lucida Sans Unicode"/>
                <a:cs typeface="Lucida Sans Unicode"/>
              </a:rPr>
              <a:t>12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842461" y="1683327"/>
            <a:ext cx="3624579" cy="2394585"/>
            <a:chOff x="4318460" y="1683326"/>
            <a:chExt cx="3624579" cy="2394585"/>
          </a:xfrm>
        </p:grpSpPr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18460" y="1683326"/>
              <a:ext cx="3624348" cy="239406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367611" y="1710083"/>
              <a:ext cx="3524250" cy="2292985"/>
            </a:xfrm>
            <a:custGeom>
              <a:avLst/>
              <a:gdLst/>
              <a:ahLst/>
              <a:cxnLst/>
              <a:rect l="l" t="t" r="r" b="b"/>
              <a:pathLst>
                <a:path w="3524250" h="2292985">
                  <a:moveTo>
                    <a:pt x="471815" y="1173280"/>
                  </a:moveTo>
                  <a:lnTo>
                    <a:pt x="432805" y="1188585"/>
                  </a:lnTo>
                  <a:lnTo>
                    <a:pt x="389982" y="1205937"/>
                  </a:lnTo>
                  <a:lnTo>
                    <a:pt x="344536" y="1225394"/>
                  </a:lnTo>
                  <a:lnTo>
                    <a:pt x="297661" y="1247016"/>
                  </a:lnTo>
                  <a:lnTo>
                    <a:pt x="250548" y="1270863"/>
                  </a:lnTo>
                  <a:lnTo>
                    <a:pt x="204388" y="1296995"/>
                  </a:lnTo>
                  <a:lnTo>
                    <a:pt x="160373" y="1325471"/>
                  </a:lnTo>
                  <a:lnTo>
                    <a:pt x="119695" y="1356350"/>
                  </a:lnTo>
                  <a:lnTo>
                    <a:pt x="83545" y="1389692"/>
                  </a:lnTo>
                  <a:lnTo>
                    <a:pt x="53116" y="1425558"/>
                  </a:lnTo>
                  <a:lnTo>
                    <a:pt x="29599" y="1464005"/>
                  </a:lnTo>
                  <a:lnTo>
                    <a:pt x="14186" y="1505095"/>
                  </a:lnTo>
                  <a:lnTo>
                    <a:pt x="2365" y="1578160"/>
                  </a:lnTo>
                  <a:lnTo>
                    <a:pt x="0" y="1620689"/>
                  </a:lnTo>
                  <a:lnTo>
                    <a:pt x="64" y="1666265"/>
                  </a:lnTo>
                  <a:lnTo>
                    <a:pt x="2608" y="1714177"/>
                  </a:lnTo>
                  <a:lnTo>
                    <a:pt x="7683" y="1763711"/>
                  </a:lnTo>
                  <a:lnTo>
                    <a:pt x="15339" y="1814157"/>
                  </a:lnTo>
                  <a:lnTo>
                    <a:pt x="25627" y="1864800"/>
                  </a:lnTo>
                  <a:lnTo>
                    <a:pt x="38595" y="1914930"/>
                  </a:lnTo>
                  <a:lnTo>
                    <a:pt x="54295" y="1963833"/>
                  </a:lnTo>
                  <a:lnTo>
                    <a:pt x="72778" y="2010798"/>
                  </a:lnTo>
                  <a:lnTo>
                    <a:pt x="94092" y="2055111"/>
                  </a:lnTo>
                  <a:lnTo>
                    <a:pt x="118289" y="2096062"/>
                  </a:lnTo>
                  <a:lnTo>
                    <a:pt x="145419" y="2132936"/>
                  </a:lnTo>
                  <a:lnTo>
                    <a:pt x="175532" y="2165023"/>
                  </a:lnTo>
                  <a:lnTo>
                    <a:pt x="208678" y="2191610"/>
                  </a:lnTo>
                  <a:lnTo>
                    <a:pt x="275956" y="2226968"/>
                  </a:lnTo>
                  <a:lnTo>
                    <a:pt x="315602" y="2241484"/>
                  </a:lnTo>
                  <a:lnTo>
                    <a:pt x="358680" y="2254006"/>
                  </a:lnTo>
                  <a:lnTo>
                    <a:pt x="404758" y="2264617"/>
                  </a:lnTo>
                  <a:lnTo>
                    <a:pt x="453406" y="2273403"/>
                  </a:lnTo>
                  <a:lnTo>
                    <a:pt x="504195" y="2280449"/>
                  </a:lnTo>
                  <a:lnTo>
                    <a:pt x="556693" y="2285841"/>
                  </a:lnTo>
                  <a:lnTo>
                    <a:pt x="610471" y="2289663"/>
                  </a:lnTo>
                  <a:lnTo>
                    <a:pt x="665097" y="2292000"/>
                  </a:lnTo>
                  <a:lnTo>
                    <a:pt x="720143" y="2292937"/>
                  </a:lnTo>
                  <a:lnTo>
                    <a:pt x="775176" y="2292561"/>
                  </a:lnTo>
                  <a:lnTo>
                    <a:pt x="829768" y="2290954"/>
                  </a:lnTo>
                  <a:lnTo>
                    <a:pt x="883487" y="2288203"/>
                  </a:lnTo>
                  <a:lnTo>
                    <a:pt x="935903" y="2284393"/>
                  </a:lnTo>
                  <a:lnTo>
                    <a:pt x="986587" y="2279609"/>
                  </a:lnTo>
                  <a:lnTo>
                    <a:pt x="1035107" y="2273936"/>
                  </a:lnTo>
                  <a:lnTo>
                    <a:pt x="1081033" y="2267458"/>
                  </a:lnTo>
                  <a:lnTo>
                    <a:pt x="1123936" y="2260262"/>
                  </a:lnTo>
                  <a:lnTo>
                    <a:pt x="1174577" y="2249359"/>
                  </a:lnTo>
                  <a:lnTo>
                    <a:pt x="1222299" y="2235842"/>
                  </a:lnTo>
                  <a:lnTo>
                    <a:pt x="1267539" y="2219894"/>
                  </a:lnTo>
                  <a:lnTo>
                    <a:pt x="1310736" y="2201699"/>
                  </a:lnTo>
                  <a:lnTo>
                    <a:pt x="1352326" y="2181439"/>
                  </a:lnTo>
                  <a:lnTo>
                    <a:pt x="1392747" y="2159298"/>
                  </a:lnTo>
                  <a:lnTo>
                    <a:pt x="1432435" y="2135458"/>
                  </a:lnTo>
                  <a:lnTo>
                    <a:pt x="1471829" y="2110103"/>
                  </a:lnTo>
                  <a:lnTo>
                    <a:pt x="1511364" y="2083415"/>
                  </a:lnTo>
                  <a:lnTo>
                    <a:pt x="1551480" y="2055578"/>
                  </a:lnTo>
                  <a:lnTo>
                    <a:pt x="1592612" y="2026775"/>
                  </a:lnTo>
                  <a:lnTo>
                    <a:pt x="1635199" y="1997189"/>
                  </a:lnTo>
                  <a:lnTo>
                    <a:pt x="1679677" y="1967002"/>
                  </a:lnTo>
                  <a:lnTo>
                    <a:pt x="1726484" y="1936399"/>
                  </a:lnTo>
                  <a:lnTo>
                    <a:pt x="1776058" y="1905562"/>
                  </a:lnTo>
                  <a:lnTo>
                    <a:pt x="1813177" y="1882754"/>
                  </a:lnTo>
                  <a:lnTo>
                    <a:pt x="1851460" y="1858565"/>
                  </a:lnTo>
                  <a:lnTo>
                    <a:pt x="1890799" y="1833141"/>
                  </a:lnTo>
                  <a:lnTo>
                    <a:pt x="1931086" y="1806631"/>
                  </a:lnTo>
                  <a:lnTo>
                    <a:pt x="1972215" y="1779183"/>
                  </a:lnTo>
                  <a:lnTo>
                    <a:pt x="2014078" y="1750946"/>
                  </a:lnTo>
                  <a:lnTo>
                    <a:pt x="2056567" y="1722067"/>
                  </a:lnTo>
                  <a:lnTo>
                    <a:pt x="2099576" y="1692696"/>
                  </a:lnTo>
                  <a:lnTo>
                    <a:pt x="2142995" y="1662980"/>
                  </a:lnTo>
                  <a:lnTo>
                    <a:pt x="2186718" y="1633067"/>
                  </a:lnTo>
                  <a:lnTo>
                    <a:pt x="2230638" y="1603106"/>
                  </a:lnTo>
                  <a:lnTo>
                    <a:pt x="2274647" y="1573246"/>
                  </a:lnTo>
                  <a:lnTo>
                    <a:pt x="2318637" y="1543633"/>
                  </a:lnTo>
                  <a:lnTo>
                    <a:pt x="2362501" y="1514418"/>
                  </a:lnTo>
                  <a:lnTo>
                    <a:pt x="2406132" y="1485747"/>
                  </a:lnTo>
                  <a:lnTo>
                    <a:pt x="2449421" y="1457769"/>
                  </a:lnTo>
                  <a:lnTo>
                    <a:pt x="2492262" y="1430633"/>
                  </a:lnTo>
                  <a:lnTo>
                    <a:pt x="2534548" y="1404486"/>
                  </a:lnTo>
                  <a:lnTo>
                    <a:pt x="2576170" y="1379477"/>
                  </a:lnTo>
                  <a:lnTo>
                    <a:pt x="2617021" y="1355754"/>
                  </a:lnTo>
                  <a:lnTo>
                    <a:pt x="2656993" y="1333466"/>
                  </a:lnTo>
                  <a:lnTo>
                    <a:pt x="2703966" y="1309695"/>
                  </a:lnTo>
                  <a:lnTo>
                    <a:pt x="2752474" y="1288373"/>
                  </a:lnTo>
                  <a:lnTo>
                    <a:pt x="2802148" y="1269158"/>
                  </a:lnTo>
                  <a:lnTo>
                    <a:pt x="2852616" y="1251709"/>
                  </a:lnTo>
                  <a:lnTo>
                    <a:pt x="2903507" y="1235684"/>
                  </a:lnTo>
                  <a:lnTo>
                    <a:pt x="2954452" y="1220742"/>
                  </a:lnTo>
                  <a:lnTo>
                    <a:pt x="3005079" y="1206542"/>
                  </a:lnTo>
                  <a:lnTo>
                    <a:pt x="3055017" y="1192742"/>
                  </a:lnTo>
                  <a:lnTo>
                    <a:pt x="3103897" y="1179000"/>
                  </a:lnTo>
                  <a:lnTo>
                    <a:pt x="3151346" y="1164977"/>
                  </a:lnTo>
                  <a:lnTo>
                    <a:pt x="3196994" y="1150329"/>
                  </a:lnTo>
                  <a:lnTo>
                    <a:pt x="3240470" y="1134716"/>
                  </a:lnTo>
                  <a:lnTo>
                    <a:pt x="3281404" y="1117797"/>
                  </a:lnTo>
                  <a:lnTo>
                    <a:pt x="3319425" y="1099229"/>
                  </a:lnTo>
                  <a:lnTo>
                    <a:pt x="3354162" y="1078672"/>
                  </a:lnTo>
                  <a:lnTo>
                    <a:pt x="3385245" y="1055784"/>
                  </a:lnTo>
                  <a:lnTo>
                    <a:pt x="3434962" y="1001651"/>
                  </a:lnTo>
                  <a:lnTo>
                    <a:pt x="3455296" y="967421"/>
                  </a:lnTo>
                  <a:lnTo>
                    <a:pt x="3473171" y="929052"/>
                  </a:lnTo>
                  <a:lnTo>
                    <a:pt x="3488503" y="887118"/>
                  </a:lnTo>
                  <a:lnTo>
                    <a:pt x="3501208" y="842191"/>
                  </a:lnTo>
                  <a:lnTo>
                    <a:pt x="3511202" y="794844"/>
                  </a:lnTo>
                  <a:lnTo>
                    <a:pt x="3518403" y="745650"/>
                  </a:lnTo>
                  <a:lnTo>
                    <a:pt x="3522725" y="695183"/>
                  </a:lnTo>
                  <a:lnTo>
                    <a:pt x="3524084" y="644015"/>
                  </a:lnTo>
                  <a:lnTo>
                    <a:pt x="3522398" y="592718"/>
                  </a:lnTo>
                  <a:lnTo>
                    <a:pt x="3517583" y="541866"/>
                  </a:lnTo>
                  <a:lnTo>
                    <a:pt x="3509554" y="492032"/>
                  </a:lnTo>
                  <a:lnTo>
                    <a:pt x="3498227" y="443789"/>
                  </a:lnTo>
                  <a:lnTo>
                    <a:pt x="3483519" y="397709"/>
                  </a:lnTo>
                  <a:lnTo>
                    <a:pt x="3465346" y="354366"/>
                  </a:lnTo>
                  <a:lnTo>
                    <a:pt x="3443625" y="314332"/>
                  </a:lnTo>
                  <a:lnTo>
                    <a:pt x="3418270" y="278181"/>
                  </a:lnTo>
                  <a:lnTo>
                    <a:pt x="3389199" y="246484"/>
                  </a:lnTo>
                  <a:lnTo>
                    <a:pt x="3329509" y="200713"/>
                  </a:lnTo>
                  <a:lnTo>
                    <a:pt x="3293104" y="179134"/>
                  </a:lnTo>
                  <a:lnTo>
                    <a:pt x="3252874" y="158500"/>
                  </a:lnTo>
                  <a:lnTo>
                    <a:pt x="3209231" y="138866"/>
                  </a:lnTo>
                  <a:lnTo>
                    <a:pt x="3162586" y="120290"/>
                  </a:lnTo>
                  <a:lnTo>
                    <a:pt x="3113350" y="102825"/>
                  </a:lnTo>
                  <a:lnTo>
                    <a:pt x="3061936" y="86527"/>
                  </a:lnTo>
                  <a:lnTo>
                    <a:pt x="3008753" y="71453"/>
                  </a:lnTo>
                  <a:lnTo>
                    <a:pt x="2954214" y="57657"/>
                  </a:lnTo>
                  <a:lnTo>
                    <a:pt x="2898730" y="45196"/>
                  </a:lnTo>
                  <a:lnTo>
                    <a:pt x="2842712" y="34125"/>
                  </a:lnTo>
                  <a:lnTo>
                    <a:pt x="2786572" y="24499"/>
                  </a:lnTo>
                  <a:lnTo>
                    <a:pt x="2730721" y="16375"/>
                  </a:lnTo>
                  <a:lnTo>
                    <a:pt x="2675571" y="9807"/>
                  </a:lnTo>
                  <a:lnTo>
                    <a:pt x="2621532" y="4851"/>
                  </a:lnTo>
                  <a:lnTo>
                    <a:pt x="2569017" y="1564"/>
                  </a:lnTo>
                  <a:lnTo>
                    <a:pt x="2518436" y="0"/>
                  </a:lnTo>
                  <a:lnTo>
                    <a:pt x="2470201" y="214"/>
                  </a:lnTo>
                  <a:lnTo>
                    <a:pt x="2424723" y="2264"/>
                  </a:lnTo>
                  <a:lnTo>
                    <a:pt x="2382414" y="6204"/>
                  </a:lnTo>
                  <a:lnTo>
                    <a:pt x="2332197" y="14642"/>
                  </a:lnTo>
                  <a:lnTo>
                    <a:pt x="2281973" y="27542"/>
                  </a:lnTo>
                  <a:lnTo>
                    <a:pt x="2231972" y="44457"/>
                  </a:lnTo>
                  <a:lnTo>
                    <a:pt x="2182425" y="64939"/>
                  </a:lnTo>
                  <a:lnTo>
                    <a:pt x="2133563" y="88543"/>
                  </a:lnTo>
                  <a:lnTo>
                    <a:pt x="2085616" y="114820"/>
                  </a:lnTo>
                  <a:lnTo>
                    <a:pt x="2038814" y="143324"/>
                  </a:lnTo>
                  <a:lnTo>
                    <a:pt x="1993389" y="173606"/>
                  </a:lnTo>
                  <a:lnTo>
                    <a:pt x="1949571" y="205221"/>
                  </a:lnTo>
                  <a:lnTo>
                    <a:pt x="1907590" y="237721"/>
                  </a:lnTo>
                  <a:lnTo>
                    <a:pt x="1867676" y="270659"/>
                  </a:lnTo>
                  <a:lnTo>
                    <a:pt x="1830062" y="303587"/>
                  </a:lnTo>
                  <a:lnTo>
                    <a:pt x="1794976" y="336059"/>
                  </a:lnTo>
                  <a:lnTo>
                    <a:pt x="1762649" y="367628"/>
                  </a:lnTo>
                  <a:lnTo>
                    <a:pt x="1733313" y="397845"/>
                  </a:lnTo>
                  <a:lnTo>
                    <a:pt x="1707197" y="426265"/>
                  </a:lnTo>
                  <a:lnTo>
                    <a:pt x="1656616" y="494649"/>
                  </a:lnTo>
                  <a:lnTo>
                    <a:pt x="1641972" y="536560"/>
                  </a:lnTo>
                  <a:lnTo>
                    <a:pt x="1637853" y="578106"/>
                  </a:lnTo>
                  <a:lnTo>
                    <a:pt x="1641514" y="619217"/>
                  </a:lnTo>
                  <a:lnTo>
                    <a:pt x="1650209" y="659824"/>
                  </a:lnTo>
                  <a:lnTo>
                    <a:pt x="1661192" y="699859"/>
                  </a:lnTo>
                  <a:lnTo>
                    <a:pt x="1671718" y="739254"/>
                  </a:lnTo>
                  <a:lnTo>
                    <a:pt x="1679040" y="777939"/>
                  </a:lnTo>
                  <a:lnTo>
                    <a:pt x="1680413" y="815846"/>
                  </a:lnTo>
                  <a:lnTo>
                    <a:pt x="1673091" y="852906"/>
                  </a:lnTo>
                  <a:lnTo>
                    <a:pt x="1658072" y="894734"/>
                  </a:lnTo>
                  <a:lnTo>
                    <a:pt x="1640793" y="938069"/>
                  </a:lnTo>
                  <a:lnTo>
                    <a:pt x="1620972" y="981733"/>
                  </a:lnTo>
                  <a:lnTo>
                    <a:pt x="1598326" y="1024550"/>
                  </a:lnTo>
                  <a:lnTo>
                    <a:pt x="1572573" y="1065342"/>
                  </a:lnTo>
                  <a:lnTo>
                    <a:pt x="1543429" y="1102932"/>
                  </a:lnTo>
                  <a:lnTo>
                    <a:pt x="1510614" y="1136144"/>
                  </a:lnTo>
                  <a:lnTo>
                    <a:pt x="1473843" y="1163799"/>
                  </a:lnTo>
                  <a:lnTo>
                    <a:pt x="1432835" y="1184721"/>
                  </a:lnTo>
                  <a:lnTo>
                    <a:pt x="1394524" y="1195879"/>
                  </a:lnTo>
                  <a:lnTo>
                    <a:pt x="1351005" y="1201837"/>
                  </a:lnTo>
                  <a:lnTo>
                    <a:pt x="1303308" y="1203444"/>
                  </a:lnTo>
                  <a:lnTo>
                    <a:pt x="1252466" y="1201553"/>
                  </a:lnTo>
                  <a:lnTo>
                    <a:pt x="1199508" y="1197014"/>
                  </a:lnTo>
                  <a:lnTo>
                    <a:pt x="1145468" y="1190679"/>
                  </a:lnTo>
                  <a:lnTo>
                    <a:pt x="1091376" y="1183398"/>
                  </a:lnTo>
                  <a:lnTo>
                    <a:pt x="1038264" y="1176022"/>
                  </a:lnTo>
                  <a:lnTo>
                    <a:pt x="987163" y="1169403"/>
                  </a:lnTo>
                  <a:lnTo>
                    <a:pt x="939105" y="1164391"/>
                  </a:lnTo>
                  <a:lnTo>
                    <a:pt x="895122" y="1161838"/>
                  </a:lnTo>
                  <a:lnTo>
                    <a:pt x="845263" y="1159342"/>
                  </a:lnTo>
                  <a:lnTo>
                    <a:pt x="797099" y="1155152"/>
                  </a:lnTo>
                  <a:lnTo>
                    <a:pt x="750206" y="1150396"/>
                  </a:lnTo>
                  <a:lnTo>
                    <a:pt x="704160" y="1146206"/>
                  </a:lnTo>
                  <a:lnTo>
                    <a:pt x="658539" y="1143710"/>
                  </a:lnTo>
                  <a:lnTo>
                    <a:pt x="612917" y="1144040"/>
                  </a:lnTo>
                  <a:lnTo>
                    <a:pt x="566872" y="1148325"/>
                  </a:lnTo>
                  <a:lnTo>
                    <a:pt x="519979" y="1157695"/>
                  </a:lnTo>
                  <a:lnTo>
                    <a:pt x="471815" y="1173280"/>
                  </a:lnTo>
                  <a:close/>
                </a:path>
              </a:pathLst>
            </a:custGeom>
            <a:ln w="9524">
              <a:solidFill>
                <a:srgbClr val="00D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506352" y="3614293"/>
            <a:ext cx="1344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i="1" spc="7" baseline="-16865" dirty="0">
                <a:solidFill>
                  <a:srgbClr val="008000"/>
                </a:solidFill>
                <a:latin typeface="Times New Roman"/>
                <a:cs typeface="Times New Roman"/>
              </a:rPr>
              <a:t>δ</a:t>
            </a:r>
            <a:r>
              <a:rPr sz="2775" spc="7" baseline="-46546" dirty="0">
                <a:solidFill>
                  <a:srgbClr val="008000"/>
                </a:solidFill>
                <a:latin typeface="Arial MT"/>
                <a:cs typeface="Arial MT"/>
              </a:rPr>
              <a:t>2</a:t>
            </a:r>
            <a:r>
              <a:rPr sz="1850" spc="5" dirty="0">
                <a:solidFill>
                  <a:srgbClr val="008000"/>
                </a:solidFill>
                <a:latin typeface="Arial MT"/>
                <a:cs typeface="Arial MT"/>
              </a:rPr>
              <a:t>(3)</a:t>
            </a:r>
            <a:r>
              <a:rPr sz="1850" spc="2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-60" baseline="-16865" dirty="0">
                <a:latin typeface="Arial MT"/>
                <a:cs typeface="Arial MT"/>
              </a:rPr>
              <a:t> </a:t>
            </a:r>
            <a:r>
              <a:rPr sz="4200" spc="-937" baseline="-16865" dirty="0">
                <a:solidFill>
                  <a:srgbClr val="FF0000"/>
                </a:solidFill>
                <a:latin typeface="Arial MT"/>
                <a:cs typeface="Arial MT"/>
              </a:rPr>
              <a:t>Θ</a:t>
            </a:r>
            <a:endParaRPr sz="4200" baseline="-16865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00487" y="3928406"/>
            <a:ext cx="28956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spc="5" dirty="0">
                <a:solidFill>
                  <a:srgbClr val="FF0000"/>
                </a:solidFill>
                <a:latin typeface="Arial MT"/>
                <a:cs typeface="Arial MT"/>
              </a:rPr>
              <a:t>12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792740" y="3928406"/>
            <a:ext cx="15748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spc="5" dirty="0">
                <a:solidFill>
                  <a:srgbClr val="3366FF"/>
                </a:solidFill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038777" y="3614293"/>
            <a:ext cx="1226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850" spc="5" dirty="0">
                <a:solidFill>
                  <a:srgbClr val="FF0000"/>
                </a:solidFill>
                <a:latin typeface="Arial MT"/>
                <a:cs typeface="Arial MT"/>
              </a:rPr>
              <a:t>(3)</a:t>
            </a:r>
            <a:r>
              <a:rPr sz="185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×</a:t>
            </a:r>
            <a:r>
              <a:rPr sz="4200" i="1" baseline="-16865" dirty="0">
                <a:solidFill>
                  <a:srgbClr val="3366FF"/>
                </a:solidFill>
                <a:latin typeface="Times New Roman"/>
                <a:cs typeface="Times New Roman"/>
              </a:rPr>
              <a:t>δ</a:t>
            </a:r>
            <a:r>
              <a:rPr sz="4200" i="1" spc="427" baseline="-1686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3366FF"/>
                </a:solidFill>
                <a:latin typeface="Arial MT"/>
                <a:cs typeface="Arial MT"/>
              </a:rPr>
              <a:t>(4)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19425" y="5516224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>
                <a:moveTo>
                  <a:pt x="0" y="0"/>
                </a:moveTo>
                <a:lnTo>
                  <a:pt x="668434" y="0"/>
                </a:lnTo>
              </a:path>
            </a:pathLst>
          </a:custGeom>
          <a:ln w="13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587250" y="4729781"/>
            <a:ext cx="400431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 MT"/>
                <a:cs typeface="Arial MT"/>
              </a:rPr>
              <a:t>=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“error”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5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59940" y="4747075"/>
            <a:ext cx="4540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4200" i="1" baseline="-16865" dirty="0">
                <a:latin typeface="Times New Roman"/>
                <a:cs typeface="Times New Roman"/>
              </a:rPr>
              <a:t>δ</a:t>
            </a:r>
            <a:r>
              <a:rPr sz="4200" i="1" spc="-434" baseline="-1686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 MT"/>
                <a:cs typeface="Arial MT"/>
              </a:rPr>
              <a:t>(</a:t>
            </a:r>
            <a:r>
              <a:rPr sz="1850" i="1" dirty="0">
                <a:latin typeface="Arial"/>
                <a:cs typeface="Arial"/>
              </a:rPr>
              <a:t>l</a:t>
            </a:r>
            <a:r>
              <a:rPr sz="1850" spc="5" dirty="0">
                <a:latin typeface="Arial MT"/>
                <a:cs typeface="Arial MT"/>
              </a:rPr>
              <a:t>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225239" y="4942654"/>
            <a:ext cx="7810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1850" i="1" dirty="0">
                <a:latin typeface="Arial"/>
                <a:cs typeface="Arial"/>
              </a:rPr>
              <a:t>j</a:t>
            </a:r>
            <a:endParaRPr sz="18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44261" y="5115649"/>
            <a:ext cx="20066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-365" dirty="0">
                <a:latin typeface="MS UI Gothic"/>
                <a:cs typeface="MS UI Gothic"/>
              </a:rPr>
              <a:t>@</a:t>
            </a:r>
            <a:endParaRPr sz="2600">
              <a:latin typeface="MS UI Gothic"/>
              <a:cs typeface="MS UI Gothic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059939" y="5234225"/>
            <a:ext cx="13677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5" dirty="0">
                <a:latin typeface="Calibri"/>
                <a:cs typeface="Calibri"/>
              </a:rPr>
              <a:t>Formally,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561340" y="5241618"/>
            <a:ext cx="47561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82" baseline="-28846" dirty="0">
                <a:latin typeface="MS UI Gothic"/>
                <a:cs typeface="MS UI Gothic"/>
              </a:rPr>
              <a:t>6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19178" y="5338692"/>
            <a:ext cx="28194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575" dirty="0">
                <a:latin typeface="Cambria"/>
                <a:cs typeface="Cambria"/>
              </a:rPr>
              <a:t>=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214705" y="5338692"/>
            <a:ext cx="116141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</a:pPr>
            <a:r>
              <a:rPr sz="2600" spc="15" dirty="0">
                <a:latin typeface="Cambria"/>
                <a:cs typeface="Cambria"/>
              </a:rPr>
              <a:t>cost(</a:t>
            </a:r>
            <a:r>
              <a:rPr sz="2600" b="1" spc="15" dirty="0">
                <a:latin typeface="Trebuchet MS"/>
                <a:cs typeface="Trebuchet MS"/>
              </a:rPr>
              <a:t>x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Cambria"/>
                <a:cs typeface="Cambria"/>
              </a:rPr>
              <a:t>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112668" y="5462311"/>
            <a:ext cx="1187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320" dirty="0">
                <a:latin typeface="Calibri"/>
                <a:cs typeface="Calibri"/>
              </a:rPr>
              <a:t>i</a:t>
            </a:r>
            <a:endParaRPr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707839" y="5504769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506725" y="5549675"/>
            <a:ext cx="6775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3900" spc="-330" baseline="-28846" dirty="0">
                <a:latin typeface="MS UI Gothic"/>
                <a:cs typeface="MS UI Gothic"/>
              </a:rPr>
              <a:t>@</a:t>
            </a:r>
            <a:r>
              <a:rPr sz="3900" spc="187" baseline="-28846" dirty="0">
                <a:latin typeface="MS UI Gothic"/>
                <a:cs typeface="MS UI Gothic"/>
              </a:rPr>
              <a:t>z</a:t>
            </a:r>
            <a:r>
              <a:rPr spc="225" dirty="0">
                <a:latin typeface="Lucida Sans Unicode"/>
                <a:cs typeface="Lucida Sans Unicode"/>
              </a:rPr>
              <a:t>(</a:t>
            </a:r>
            <a:r>
              <a:rPr i="1" spc="250" dirty="0">
                <a:latin typeface="Calibri"/>
                <a:cs typeface="Calibri"/>
              </a:rPr>
              <a:t>l</a:t>
            </a:r>
            <a:r>
              <a:rPr spc="225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853400" y="5812826"/>
            <a:ext cx="1346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25"/>
              </a:lnSpc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192171" y="6184103"/>
            <a:ext cx="81153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0"/>
              </a:lnSpc>
            </a:pPr>
            <a:r>
              <a:rPr sz="2600" spc="-140" dirty="0">
                <a:latin typeface="Cambria"/>
                <a:cs typeface="Cambria"/>
              </a:rPr>
              <a:t>w</a:t>
            </a:r>
            <a:r>
              <a:rPr sz="2600" spc="5" dirty="0">
                <a:latin typeface="Cambria"/>
                <a:cs typeface="Cambria"/>
              </a:rPr>
              <a:t>h</a:t>
            </a:r>
            <a:r>
              <a:rPr sz="2600" spc="-120" dirty="0">
                <a:latin typeface="Cambria"/>
                <a:cs typeface="Cambria"/>
              </a:rPr>
              <a:t>e</a:t>
            </a:r>
            <a:r>
              <a:rPr sz="2600" spc="-65" dirty="0">
                <a:latin typeface="Cambria"/>
                <a:cs typeface="Cambria"/>
              </a:rPr>
              <a:t>r</a:t>
            </a:r>
            <a:r>
              <a:rPr sz="2600" spc="-120" dirty="0">
                <a:latin typeface="Cambria"/>
                <a:cs typeface="Cambria"/>
              </a:rPr>
              <a:t>e </a:t>
            </a:r>
            <a:r>
              <a:rPr sz="2600" spc="-280" dirty="0">
                <a:latin typeface="Cambria"/>
                <a:cs typeface="Cambria"/>
              </a:rPr>
              <a:t> </a:t>
            </a:r>
            <a:r>
              <a:rPr sz="2600" spc="5" dirty="0">
                <a:latin typeface="Cambria"/>
                <a:cs typeface="Cambria"/>
              </a:rPr>
              <a:t>c</a:t>
            </a:r>
            <a:r>
              <a:rPr sz="2600" spc="-90" dirty="0">
                <a:latin typeface="Cambria"/>
                <a:cs typeface="Cambria"/>
              </a:rPr>
              <a:t>os</a:t>
            </a:r>
            <a:r>
              <a:rPr sz="2600" spc="120" dirty="0">
                <a:latin typeface="Cambria"/>
                <a:cs typeface="Cambria"/>
              </a:rPr>
              <a:t>t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=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480" baseline="-12345" dirty="0">
                <a:latin typeface="Calibri"/>
                <a:cs typeface="Calibri"/>
              </a:rPr>
              <a:t>i</a:t>
            </a:r>
            <a:r>
              <a:rPr sz="2700" i="1" spc="232" baseline="-12345" dirty="0">
                <a:latin typeface="Calibri"/>
                <a:cs typeface="Calibri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35" dirty="0">
                <a:latin typeface="Cambria"/>
                <a:cs typeface="Cambria"/>
              </a:rPr>
              <a:t>og</a:t>
            </a:r>
            <a:r>
              <a:rPr sz="2600" spc="-105" dirty="0">
                <a:latin typeface="Cambria"/>
                <a:cs typeface="Cambria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+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-140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40" dirty="0">
                <a:latin typeface="Cambria"/>
                <a:cs typeface="Cambria"/>
              </a:rPr>
              <a:t>o</a:t>
            </a:r>
            <a:r>
              <a:rPr sz="2600" dirty="0">
                <a:latin typeface="Cambria"/>
                <a:cs typeface="Cambria"/>
              </a:rPr>
              <a:t>g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72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5239" y="-12931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Backpropagation</a:t>
            </a:r>
            <a:r>
              <a:rPr spc="-75" dirty="0"/>
              <a:t> </a:t>
            </a:r>
            <a:r>
              <a:rPr spc="-5" dirty="0"/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5239" y="4920197"/>
            <a:ext cx="7810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i="1" dirty="0">
                <a:latin typeface="Arial"/>
                <a:cs typeface="Arial"/>
              </a:rPr>
              <a:t>j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4540" y="4712764"/>
            <a:ext cx="4582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i="1" dirty="0">
                <a:latin typeface="Times New Roman"/>
                <a:cs typeface="Times New Roman"/>
              </a:rPr>
              <a:t>δ</a:t>
            </a:r>
            <a:r>
              <a:rPr sz="2800" i="1" spc="-290" dirty="0">
                <a:latin typeface="Times New Roman"/>
                <a:cs typeface="Times New Roman"/>
              </a:rPr>
              <a:t> </a:t>
            </a:r>
            <a:r>
              <a:rPr sz="2775" spc="7" baseline="25525" dirty="0">
                <a:latin typeface="Arial MT"/>
                <a:cs typeface="Arial MT"/>
              </a:rPr>
              <a:t>(</a:t>
            </a:r>
            <a:r>
              <a:rPr sz="2775" i="1" baseline="25525" dirty="0">
                <a:latin typeface="Arial"/>
                <a:cs typeface="Arial"/>
              </a:rPr>
              <a:t>l</a:t>
            </a:r>
            <a:r>
              <a:rPr sz="2775" spc="7" baseline="25525" dirty="0">
                <a:latin typeface="Arial MT"/>
                <a:cs typeface="Arial MT"/>
              </a:rPr>
              <a:t>)</a:t>
            </a:r>
            <a:r>
              <a:rPr sz="2775" baseline="25525" dirty="0">
                <a:latin typeface="Arial MT"/>
                <a:cs typeface="Arial MT"/>
              </a:rPr>
              <a:t> </a:t>
            </a:r>
            <a:r>
              <a:rPr sz="2775" spc="-382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14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nod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45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 la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er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14455" y="6571297"/>
            <a:ext cx="1803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4125" y="1046731"/>
            <a:ext cx="7089140" cy="2823210"/>
            <a:chOff x="540125" y="1046731"/>
            <a:chExt cx="7089140" cy="2823210"/>
          </a:xfrm>
        </p:grpSpPr>
        <p:sp>
          <p:nvSpPr>
            <p:cNvPr id="7" name="object 7"/>
            <p:cNvSpPr/>
            <p:nvPr/>
          </p:nvSpPr>
          <p:spPr>
            <a:xfrm>
              <a:off x="552825" y="3018862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2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2825" y="19738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2825" y="10594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3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9907" y="105943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4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4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3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3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9908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72608" y="1451318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2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935" y="2233824"/>
              <a:ext cx="111904" cy="1207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72608" y="2355001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2297245"/>
              <a:ext cx="116598" cy="1178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72608" y="2376002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83" y="2355061"/>
              <a:ext cx="107856" cy="1220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9907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2608" y="1451318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214" y="3275737"/>
              <a:ext cx="111564" cy="1242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72608" y="2365717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8" y="3278008"/>
              <a:ext cx="108411" cy="1219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72608" y="3400032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5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3342276"/>
              <a:ext cx="116598" cy="11789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3093" y="105943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5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3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5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3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2065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90696" y="2354831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012" y="2295876"/>
              <a:ext cx="115909" cy="11790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90695" y="2376970"/>
              <a:ext cx="519430" cy="1022985"/>
            </a:xfrm>
            <a:custGeom>
              <a:avLst/>
              <a:gdLst/>
              <a:ahLst/>
              <a:cxnLst/>
              <a:rect l="l" t="t" r="r" b="b"/>
              <a:pathLst>
                <a:path w="519429" h="1022985">
                  <a:moveTo>
                    <a:pt x="0" y="1022889"/>
                  </a:moveTo>
                  <a:lnTo>
                    <a:pt x="518823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0933" y="2354491"/>
              <a:ext cx="106847" cy="12363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90696" y="1451318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747" y="2231932"/>
              <a:ext cx="104174" cy="12267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23831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0695" y="3399859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194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8186" y="3340906"/>
              <a:ext cx="115909" cy="1179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90696" y="2354831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938" y="3276597"/>
              <a:ext cx="106738" cy="1236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90696" y="1451318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0473" y="3276352"/>
              <a:ext cx="113803" cy="12362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0544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7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7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8" y="187183"/>
                  </a:lnTo>
                  <a:lnTo>
                    <a:pt x="1305104" y="216366"/>
                  </a:lnTo>
                  <a:lnTo>
                    <a:pt x="1332054" y="247090"/>
                  </a:lnTo>
                  <a:lnTo>
                    <a:pt x="1355355" y="279237"/>
                  </a:lnTo>
                  <a:lnTo>
                    <a:pt x="1374827" y="312689"/>
                  </a:lnTo>
                  <a:lnTo>
                    <a:pt x="1401556" y="383039"/>
                  </a:lnTo>
                  <a:lnTo>
                    <a:pt x="1410788" y="457199"/>
                  </a:lnTo>
                  <a:lnTo>
                    <a:pt x="1408450" y="494697"/>
                  </a:lnTo>
                  <a:lnTo>
                    <a:pt x="1390288" y="567070"/>
                  </a:lnTo>
                  <a:lnTo>
                    <a:pt x="1355355" y="635162"/>
                  </a:lnTo>
                  <a:lnTo>
                    <a:pt x="1332054" y="667309"/>
                  </a:lnTo>
                  <a:lnTo>
                    <a:pt x="1305104" y="698033"/>
                  </a:lnTo>
                  <a:lnTo>
                    <a:pt x="1274688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7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7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1442" y="2354831"/>
              <a:ext cx="245745" cy="0"/>
            </a:xfrm>
            <a:custGeom>
              <a:avLst/>
              <a:gdLst/>
              <a:ahLst/>
              <a:cxnLst/>
              <a:rect l="l" t="t" r="r" b="b"/>
              <a:pathLst>
                <a:path w="245745">
                  <a:moveTo>
                    <a:pt x="0" y="0"/>
                  </a:moveTo>
                  <a:lnTo>
                    <a:pt x="245488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74887" y="2288508"/>
              <a:ext cx="130810" cy="132715"/>
            </a:xfrm>
            <a:custGeom>
              <a:avLst/>
              <a:gdLst/>
              <a:ahLst/>
              <a:cxnLst/>
              <a:rect l="l" t="t" r="r" b="b"/>
              <a:pathLst>
                <a:path w="130810" h="132714">
                  <a:moveTo>
                    <a:pt x="16700" y="0"/>
                  </a:moveTo>
                  <a:lnTo>
                    <a:pt x="7952" y="2302"/>
                  </a:lnTo>
                  <a:lnTo>
                    <a:pt x="0" y="15933"/>
                  </a:lnTo>
                  <a:lnTo>
                    <a:pt x="2302" y="24682"/>
                  </a:lnTo>
                  <a:lnTo>
                    <a:pt x="73686" y="66323"/>
                  </a:lnTo>
                  <a:lnTo>
                    <a:pt x="2302" y="107963"/>
                  </a:lnTo>
                  <a:lnTo>
                    <a:pt x="0" y="116712"/>
                  </a:lnTo>
                  <a:lnTo>
                    <a:pt x="7952" y="130343"/>
                  </a:lnTo>
                  <a:lnTo>
                    <a:pt x="16700" y="132646"/>
                  </a:lnTo>
                  <a:lnTo>
                    <a:pt x="130398" y="66323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34619" y="2378891"/>
              <a:ext cx="264795" cy="1021080"/>
            </a:xfrm>
            <a:custGeom>
              <a:avLst/>
              <a:gdLst/>
              <a:ahLst/>
              <a:cxnLst/>
              <a:rect l="l" t="t" r="r" b="b"/>
              <a:pathLst>
                <a:path w="264795" h="1021079">
                  <a:moveTo>
                    <a:pt x="0" y="1020968"/>
                  </a:moveTo>
                  <a:lnTo>
                    <a:pt x="2643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2884" y="2354491"/>
              <a:ext cx="114143" cy="12343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934619" y="1451318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9534" y="2230716"/>
              <a:ext cx="113217" cy="1238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352" y="1326131"/>
              <a:ext cx="347471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7424" y="1337017"/>
              <a:ext cx="347471" cy="2285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2424" y="1337017"/>
              <a:ext cx="347471" cy="22859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615" y="2275420"/>
              <a:ext cx="267461" cy="1805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615" y="3320449"/>
              <a:ext cx="274319" cy="1805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631" y="2082533"/>
              <a:ext cx="914399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5631" y="3068598"/>
              <a:ext cx="914399" cy="2646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99" y="2050032"/>
              <a:ext cx="914398" cy="2646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99" y="3080736"/>
              <a:ext cx="914398" cy="2646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3231" y="2046249"/>
              <a:ext cx="914398" cy="2646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1134" y="2223653"/>
              <a:ext cx="702425" cy="67748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547640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00301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1415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66820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255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78260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361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88859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800488" y="3928406"/>
            <a:ext cx="114998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1004569" algn="l"/>
              </a:tabLst>
            </a:pPr>
            <a:r>
              <a:rPr sz="1850" spc="5" dirty="0">
                <a:latin typeface="Arial MT"/>
                <a:cs typeface="Arial MT"/>
              </a:rPr>
              <a:t>12	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93653" y="3614293"/>
            <a:ext cx="2784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1583055" algn="l"/>
              </a:tabLst>
            </a:pPr>
            <a:r>
              <a:rPr sz="4200" i="1" spc="7" baseline="-16865" dirty="0">
                <a:latin typeface="Times New Roman"/>
                <a:cs typeface="Times New Roman"/>
              </a:rPr>
              <a:t>δ</a:t>
            </a:r>
            <a:r>
              <a:rPr sz="2775" spc="7" baseline="-46546" dirty="0">
                <a:latin typeface="Arial MT"/>
                <a:cs typeface="Arial MT"/>
              </a:rPr>
              <a:t>2</a:t>
            </a:r>
            <a:r>
              <a:rPr sz="1850" spc="5" dirty="0">
                <a:latin typeface="Arial MT"/>
                <a:cs typeface="Arial MT"/>
              </a:rPr>
              <a:t>(3)</a:t>
            </a:r>
            <a:r>
              <a:rPr sz="1850" spc="260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 </a:t>
            </a:r>
            <a:r>
              <a:rPr sz="4200" spc="-937" baseline="-16865" dirty="0">
                <a:latin typeface="Arial MT"/>
                <a:cs typeface="Arial MT"/>
              </a:rPr>
              <a:t>Θ	</a:t>
            </a:r>
            <a:r>
              <a:rPr sz="1850" spc="5" dirty="0">
                <a:latin typeface="Arial MT"/>
                <a:cs typeface="Arial MT"/>
              </a:rPr>
              <a:t>(3)</a:t>
            </a:r>
            <a:r>
              <a:rPr sz="1850" spc="-25" dirty="0"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×</a:t>
            </a:r>
            <a:r>
              <a:rPr sz="4200" i="1" baseline="-16865" dirty="0">
                <a:latin typeface="Times New Roman"/>
                <a:cs typeface="Times New Roman"/>
              </a:rPr>
              <a:t>δ</a:t>
            </a:r>
            <a:r>
              <a:rPr sz="4200" i="1" spc="434" baseline="-16865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Arial MT"/>
                <a:cs typeface="Arial MT"/>
              </a:rPr>
              <a:t>(4)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06353" y="4118737"/>
            <a:ext cx="2741295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075"/>
              </a:lnSpc>
              <a:spcBef>
                <a:spcPts val="100"/>
              </a:spcBef>
              <a:tabLst>
                <a:tab pos="2623820" algn="l"/>
              </a:tabLst>
            </a:pPr>
            <a:r>
              <a:rPr sz="4200" i="1" spc="7" baseline="-16865" dirty="0">
                <a:solidFill>
                  <a:srgbClr val="008000"/>
                </a:solidFill>
                <a:latin typeface="Times New Roman"/>
                <a:cs typeface="Times New Roman"/>
              </a:rPr>
              <a:t>δ</a:t>
            </a:r>
            <a:r>
              <a:rPr sz="2775" spc="7" baseline="-46546" dirty="0">
                <a:solidFill>
                  <a:srgbClr val="008000"/>
                </a:solidFill>
                <a:latin typeface="Arial MT"/>
                <a:cs typeface="Arial MT"/>
              </a:rPr>
              <a:t>1</a:t>
            </a:r>
            <a:r>
              <a:rPr sz="1850" spc="5" dirty="0">
                <a:solidFill>
                  <a:srgbClr val="008000"/>
                </a:solidFill>
                <a:latin typeface="Arial MT"/>
                <a:cs typeface="Arial MT"/>
              </a:rPr>
              <a:t>(3)</a:t>
            </a:r>
            <a:r>
              <a:rPr sz="1850" spc="26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=</a:t>
            </a:r>
            <a:r>
              <a:rPr sz="4200" spc="15" baseline="-16865" dirty="0">
                <a:latin typeface="Arial MT"/>
                <a:cs typeface="Arial MT"/>
              </a:rPr>
              <a:t> </a:t>
            </a:r>
            <a:r>
              <a:rPr sz="4200" spc="-187" baseline="-16865" dirty="0">
                <a:solidFill>
                  <a:srgbClr val="FF0000"/>
                </a:solidFill>
                <a:latin typeface="Arial MT"/>
                <a:cs typeface="Arial MT"/>
              </a:rPr>
              <a:t>Θ</a:t>
            </a:r>
            <a:r>
              <a:rPr sz="2775" spc="-187" baseline="-46546" dirty="0">
                <a:solidFill>
                  <a:srgbClr val="FF0000"/>
                </a:solidFill>
                <a:latin typeface="Arial MT"/>
                <a:cs typeface="Arial MT"/>
              </a:rPr>
              <a:t>11</a:t>
            </a:r>
            <a:r>
              <a:rPr sz="1850" spc="-125" dirty="0">
                <a:solidFill>
                  <a:srgbClr val="FF0000"/>
                </a:solidFill>
                <a:latin typeface="Arial MT"/>
                <a:cs typeface="Arial MT"/>
              </a:rPr>
              <a:t>(3)</a:t>
            </a:r>
            <a:r>
              <a:rPr sz="185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200" baseline="-16865" dirty="0">
                <a:latin typeface="Arial MT"/>
                <a:cs typeface="Arial MT"/>
              </a:rPr>
              <a:t>×</a:t>
            </a:r>
            <a:r>
              <a:rPr sz="4200" i="1" baseline="-16865" dirty="0">
                <a:solidFill>
                  <a:srgbClr val="3366FF"/>
                </a:solidFill>
                <a:latin typeface="Times New Roman"/>
                <a:cs typeface="Times New Roman"/>
              </a:rPr>
              <a:t>δ</a:t>
            </a:r>
            <a:r>
              <a:rPr sz="2775" baseline="-46546" dirty="0">
                <a:solidFill>
                  <a:srgbClr val="3366FF"/>
                </a:solidFill>
                <a:latin typeface="Arial MT"/>
                <a:cs typeface="Arial MT"/>
              </a:rPr>
              <a:t>1	</a:t>
            </a:r>
            <a:r>
              <a:rPr sz="1850" spc="5" dirty="0">
                <a:solidFill>
                  <a:srgbClr val="3366FF"/>
                </a:solidFill>
                <a:latin typeface="Arial MT"/>
                <a:cs typeface="Arial MT"/>
              </a:rPr>
              <a:t>)</a:t>
            </a:r>
            <a:endParaRPr sz="1850">
              <a:latin typeface="Arial MT"/>
              <a:cs typeface="Arial MT"/>
            </a:endParaRPr>
          </a:p>
          <a:p>
            <a:pPr marR="109220" algn="r">
              <a:lnSpc>
                <a:spcPts val="1095"/>
              </a:lnSpc>
            </a:pPr>
            <a:r>
              <a:rPr sz="1850" spc="5" dirty="0">
                <a:solidFill>
                  <a:srgbClr val="3366FF"/>
                </a:solidFill>
                <a:latin typeface="Arial MT"/>
                <a:cs typeface="Arial MT"/>
              </a:rPr>
              <a:t>(4</a:t>
            </a:r>
            <a:endParaRPr sz="1850">
              <a:latin typeface="Arial MT"/>
              <a:cs typeface="Arial MT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124305" y="2223654"/>
            <a:ext cx="702425" cy="677487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822942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(4)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382089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788429" y="1699953"/>
            <a:ext cx="3720465" cy="1450975"/>
            <a:chOff x="4264428" y="1699952"/>
            <a:chExt cx="3720465" cy="1450975"/>
          </a:xfrm>
        </p:grpSpPr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4428" y="1699952"/>
              <a:ext cx="3719945" cy="14505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313151" y="1727729"/>
              <a:ext cx="3623310" cy="1350645"/>
            </a:xfrm>
            <a:custGeom>
              <a:avLst/>
              <a:gdLst/>
              <a:ahLst/>
              <a:cxnLst/>
              <a:rect l="l" t="t" r="r" b="b"/>
              <a:pathLst>
                <a:path w="3623309" h="1350645">
                  <a:moveTo>
                    <a:pt x="0" y="675072"/>
                  </a:moveTo>
                  <a:lnTo>
                    <a:pt x="4968" y="624691"/>
                  </a:lnTo>
                  <a:lnTo>
                    <a:pt x="19639" y="575315"/>
                  </a:lnTo>
                  <a:lnTo>
                    <a:pt x="43663" y="527075"/>
                  </a:lnTo>
                  <a:lnTo>
                    <a:pt x="76690" y="480102"/>
                  </a:lnTo>
                  <a:lnTo>
                    <a:pt x="118370" y="434527"/>
                  </a:lnTo>
                  <a:lnTo>
                    <a:pt x="168351" y="390479"/>
                  </a:lnTo>
                  <a:lnTo>
                    <a:pt x="226285" y="348089"/>
                  </a:lnTo>
                  <a:lnTo>
                    <a:pt x="291820" y="307488"/>
                  </a:lnTo>
                  <a:lnTo>
                    <a:pt x="327328" y="287899"/>
                  </a:lnTo>
                  <a:lnTo>
                    <a:pt x="364606" y="268807"/>
                  </a:lnTo>
                  <a:lnTo>
                    <a:pt x="403609" y="250226"/>
                  </a:lnTo>
                  <a:lnTo>
                    <a:pt x="444294" y="232175"/>
                  </a:lnTo>
                  <a:lnTo>
                    <a:pt x="486616" y="214669"/>
                  </a:lnTo>
                  <a:lnTo>
                    <a:pt x="530532" y="197724"/>
                  </a:lnTo>
                  <a:lnTo>
                    <a:pt x="575999" y="181357"/>
                  </a:lnTo>
                  <a:lnTo>
                    <a:pt x="622972" y="165583"/>
                  </a:lnTo>
                  <a:lnTo>
                    <a:pt x="671407" y="150421"/>
                  </a:lnTo>
                  <a:lnTo>
                    <a:pt x="721262" y="135885"/>
                  </a:lnTo>
                  <a:lnTo>
                    <a:pt x="772491" y="121992"/>
                  </a:lnTo>
                  <a:lnTo>
                    <a:pt x="825052" y="108758"/>
                  </a:lnTo>
                  <a:lnTo>
                    <a:pt x="878900" y="96200"/>
                  </a:lnTo>
                  <a:lnTo>
                    <a:pt x="933992" y="84334"/>
                  </a:lnTo>
                  <a:lnTo>
                    <a:pt x="990283" y="73176"/>
                  </a:lnTo>
                  <a:lnTo>
                    <a:pt x="1047731" y="62742"/>
                  </a:lnTo>
                  <a:lnTo>
                    <a:pt x="1106292" y="53050"/>
                  </a:lnTo>
                  <a:lnTo>
                    <a:pt x="1165921" y="44115"/>
                  </a:lnTo>
                  <a:lnTo>
                    <a:pt x="1226575" y="35953"/>
                  </a:lnTo>
                  <a:lnTo>
                    <a:pt x="1288209" y="28581"/>
                  </a:lnTo>
                  <a:lnTo>
                    <a:pt x="1350782" y="22016"/>
                  </a:lnTo>
                  <a:lnTo>
                    <a:pt x="1414247" y="16273"/>
                  </a:lnTo>
                  <a:lnTo>
                    <a:pt x="1478562" y="11368"/>
                  </a:lnTo>
                  <a:lnTo>
                    <a:pt x="1543684" y="7319"/>
                  </a:lnTo>
                  <a:lnTo>
                    <a:pt x="1609567" y="4141"/>
                  </a:lnTo>
                  <a:lnTo>
                    <a:pt x="1676169" y="1851"/>
                  </a:lnTo>
                  <a:lnTo>
                    <a:pt x="1743445" y="465"/>
                  </a:lnTo>
                  <a:lnTo>
                    <a:pt x="1811352" y="0"/>
                  </a:lnTo>
                  <a:lnTo>
                    <a:pt x="1879259" y="465"/>
                  </a:lnTo>
                  <a:lnTo>
                    <a:pt x="1946535" y="1851"/>
                  </a:lnTo>
                  <a:lnTo>
                    <a:pt x="2013137" y="4141"/>
                  </a:lnTo>
                  <a:lnTo>
                    <a:pt x="2079020" y="7319"/>
                  </a:lnTo>
                  <a:lnTo>
                    <a:pt x="2144142" y="11368"/>
                  </a:lnTo>
                  <a:lnTo>
                    <a:pt x="2208457" y="16273"/>
                  </a:lnTo>
                  <a:lnTo>
                    <a:pt x="2271922" y="22016"/>
                  </a:lnTo>
                  <a:lnTo>
                    <a:pt x="2334495" y="28581"/>
                  </a:lnTo>
                  <a:lnTo>
                    <a:pt x="2396129" y="35953"/>
                  </a:lnTo>
                  <a:lnTo>
                    <a:pt x="2456783" y="44115"/>
                  </a:lnTo>
                  <a:lnTo>
                    <a:pt x="2516412" y="53050"/>
                  </a:lnTo>
                  <a:lnTo>
                    <a:pt x="2574973" y="62742"/>
                  </a:lnTo>
                  <a:lnTo>
                    <a:pt x="2632421" y="73176"/>
                  </a:lnTo>
                  <a:lnTo>
                    <a:pt x="2688712" y="84334"/>
                  </a:lnTo>
                  <a:lnTo>
                    <a:pt x="2743804" y="96200"/>
                  </a:lnTo>
                  <a:lnTo>
                    <a:pt x="2797652" y="108758"/>
                  </a:lnTo>
                  <a:lnTo>
                    <a:pt x="2850213" y="121992"/>
                  </a:lnTo>
                  <a:lnTo>
                    <a:pt x="2901443" y="135885"/>
                  </a:lnTo>
                  <a:lnTo>
                    <a:pt x="2951297" y="150421"/>
                  </a:lnTo>
                  <a:lnTo>
                    <a:pt x="2999732" y="165583"/>
                  </a:lnTo>
                  <a:lnTo>
                    <a:pt x="3046705" y="181357"/>
                  </a:lnTo>
                  <a:lnTo>
                    <a:pt x="3092172" y="197724"/>
                  </a:lnTo>
                  <a:lnTo>
                    <a:pt x="3136088" y="214669"/>
                  </a:lnTo>
                  <a:lnTo>
                    <a:pt x="3178410" y="232175"/>
                  </a:lnTo>
                  <a:lnTo>
                    <a:pt x="3219095" y="250226"/>
                  </a:lnTo>
                  <a:lnTo>
                    <a:pt x="3258098" y="268807"/>
                  </a:lnTo>
                  <a:lnTo>
                    <a:pt x="3295376" y="287899"/>
                  </a:lnTo>
                  <a:lnTo>
                    <a:pt x="3330884" y="307488"/>
                  </a:lnTo>
                  <a:lnTo>
                    <a:pt x="3364580" y="327557"/>
                  </a:lnTo>
                  <a:lnTo>
                    <a:pt x="3426358" y="369068"/>
                  </a:lnTo>
                  <a:lnTo>
                    <a:pt x="3480359" y="412303"/>
                  </a:lnTo>
                  <a:lnTo>
                    <a:pt x="3526234" y="457132"/>
                  </a:lnTo>
                  <a:lnTo>
                    <a:pt x="3563630" y="503422"/>
                  </a:lnTo>
                  <a:lnTo>
                    <a:pt x="3592200" y="551045"/>
                  </a:lnTo>
                  <a:lnTo>
                    <a:pt x="3611591" y="599869"/>
                  </a:lnTo>
                  <a:lnTo>
                    <a:pt x="3621455" y="649764"/>
                  </a:lnTo>
                  <a:lnTo>
                    <a:pt x="3622704" y="675072"/>
                  </a:lnTo>
                  <a:lnTo>
                    <a:pt x="3621455" y="700381"/>
                  </a:lnTo>
                  <a:lnTo>
                    <a:pt x="3611591" y="750276"/>
                  </a:lnTo>
                  <a:lnTo>
                    <a:pt x="3592200" y="799100"/>
                  </a:lnTo>
                  <a:lnTo>
                    <a:pt x="3563630" y="846722"/>
                  </a:lnTo>
                  <a:lnTo>
                    <a:pt x="3526234" y="893013"/>
                  </a:lnTo>
                  <a:lnTo>
                    <a:pt x="3480359" y="937841"/>
                  </a:lnTo>
                  <a:lnTo>
                    <a:pt x="3426358" y="981076"/>
                  </a:lnTo>
                  <a:lnTo>
                    <a:pt x="3364580" y="1022588"/>
                  </a:lnTo>
                  <a:lnTo>
                    <a:pt x="3330884" y="1042657"/>
                  </a:lnTo>
                  <a:lnTo>
                    <a:pt x="3295376" y="1062245"/>
                  </a:lnTo>
                  <a:lnTo>
                    <a:pt x="3258098" y="1081338"/>
                  </a:lnTo>
                  <a:lnTo>
                    <a:pt x="3219095" y="1099918"/>
                  </a:lnTo>
                  <a:lnTo>
                    <a:pt x="3178410" y="1117970"/>
                  </a:lnTo>
                  <a:lnTo>
                    <a:pt x="3136088" y="1135476"/>
                  </a:lnTo>
                  <a:lnTo>
                    <a:pt x="3092172" y="1152421"/>
                  </a:lnTo>
                  <a:lnTo>
                    <a:pt x="3046705" y="1168788"/>
                  </a:lnTo>
                  <a:lnTo>
                    <a:pt x="2999732" y="1184561"/>
                  </a:lnTo>
                  <a:lnTo>
                    <a:pt x="2951297" y="1199724"/>
                  </a:lnTo>
                  <a:lnTo>
                    <a:pt x="2901443" y="1214260"/>
                  </a:lnTo>
                  <a:lnTo>
                    <a:pt x="2850213" y="1228153"/>
                  </a:lnTo>
                  <a:lnTo>
                    <a:pt x="2797652" y="1241387"/>
                  </a:lnTo>
                  <a:lnTo>
                    <a:pt x="2743804" y="1253945"/>
                  </a:lnTo>
                  <a:lnTo>
                    <a:pt x="2688712" y="1265811"/>
                  </a:lnTo>
                  <a:lnTo>
                    <a:pt x="2632421" y="1276969"/>
                  </a:lnTo>
                  <a:lnTo>
                    <a:pt x="2574973" y="1287402"/>
                  </a:lnTo>
                  <a:lnTo>
                    <a:pt x="2516412" y="1297095"/>
                  </a:lnTo>
                  <a:lnTo>
                    <a:pt x="2456783" y="1306030"/>
                  </a:lnTo>
                  <a:lnTo>
                    <a:pt x="2396129" y="1314191"/>
                  </a:lnTo>
                  <a:lnTo>
                    <a:pt x="2334495" y="1321563"/>
                  </a:lnTo>
                  <a:lnTo>
                    <a:pt x="2271922" y="1328129"/>
                  </a:lnTo>
                  <a:lnTo>
                    <a:pt x="2208457" y="1333872"/>
                  </a:lnTo>
                  <a:lnTo>
                    <a:pt x="2144142" y="1338776"/>
                  </a:lnTo>
                  <a:lnTo>
                    <a:pt x="2079020" y="1342825"/>
                  </a:lnTo>
                  <a:lnTo>
                    <a:pt x="2013137" y="1346003"/>
                  </a:lnTo>
                  <a:lnTo>
                    <a:pt x="1946535" y="1348293"/>
                  </a:lnTo>
                  <a:lnTo>
                    <a:pt x="1879259" y="1349679"/>
                  </a:lnTo>
                  <a:lnTo>
                    <a:pt x="1811352" y="1350145"/>
                  </a:lnTo>
                  <a:lnTo>
                    <a:pt x="1743445" y="1349679"/>
                  </a:lnTo>
                  <a:lnTo>
                    <a:pt x="1676169" y="1348293"/>
                  </a:lnTo>
                  <a:lnTo>
                    <a:pt x="1609567" y="1346003"/>
                  </a:lnTo>
                  <a:lnTo>
                    <a:pt x="1543684" y="1342825"/>
                  </a:lnTo>
                  <a:lnTo>
                    <a:pt x="1478562" y="1338776"/>
                  </a:lnTo>
                  <a:lnTo>
                    <a:pt x="1414247" y="1333872"/>
                  </a:lnTo>
                  <a:lnTo>
                    <a:pt x="1350782" y="1328129"/>
                  </a:lnTo>
                  <a:lnTo>
                    <a:pt x="1288209" y="1321563"/>
                  </a:lnTo>
                  <a:lnTo>
                    <a:pt x="1226575" y="1314191"/>
                  </a:lnTo>
                  <a:lnTo>
                    <a:pt x="1165921" y="1306030"/>
                  </a:lnTo>
                  <a:lnTo>
                    <a:pt x="1106292" y="1297095"/>
                  </a:lnTo>
                  <a:lnTo>
                    <a:pt x="1047731" y="1287402"/>
                  </a:lnTo>
                  <a:lnTo>
                    <a:pt x="990283" y="1276969"/>
                  </a:lnTo>
                  <a:lnTo>
                    <a:pt x="933992" y="1265811"/>
                  </a:lnTo>
                  <a:lnTo>
                    <a:pt x="878900" y="1253945"/>
                  </a:lnTo>
                  <a:lnTo>
                    <a:pt x="825052" y="1241387"/>
                  </a:lnTo>
                  <a:lnTo>
                    <a:pt x="772491" y="1228153"/>
                  </a:lnTo>
                  <a:lnTo>
                    <a:pt x="721262" y="1214260"/>
                  </a:lnTo>
                  <a:lnTo>
                    <a:pt x="671407" y="1199724"/>
                  </a:lnTo>
                  <a:lnTo>
                    <a:pt x="622972" y="1184561"/>
                  </a:lnTo>
                  <a:lnTo>
                    <a:pt x="575999" y="1168788"/>
                  </a:lnTo>
                  <a:lnTo>
                    <a:pt x="530532" y="1152421"/>
                  </a:lnTo>
                  <a:lnTo>
                    <a:pt x="486616" y="1135476"/>
                  </a:lnTo>
                  <a:lnTo>
                    <a:pt x="444294" y="1117970"/>
                  </a:lnTo>
                  <a:lnTo>
                    <a:pt x="403609" y="1099918"/>
                  </a:lnTo>
                  <a:lnTo>
                    <a:pt x="364606" y="1081338"/>
                  </a:lnTo>
                  <a:lnTo>
                    <a:pt x="327328" y="1062245"/>
                  </a:lnTo>
                  <a:lnTo>
                    <a:pt x="291820" y="1042657"/>
                  </a:lnTo>
                  <a:lnTo>
                    <a:pt x="258124" y="1022588"/>
                  </a:lnTo>
                  <a:lnTo>
                    <a:pt x="196346" y="981076"/>
                  </a:lnTo>
                  <a:lnTo>
                    <a:pt x="142345" y="937841"/>
                  </a:lnTo>
                  <a:lnTo>
                    <a:pt x="96470" y="893013"/>
                  </a:lnTo>
                  <a:lnTo>
                    <a:pt x="59074" y="846722"/>
                  </a:lnTo>
                  <a:lnTo>
                    <a:pt x="30504" y="799100"/>
                  </a:lnTo>
                  <a:lnTo>
                    <a:pt x="11113" y="750276"/>
                  </a:lnTo>
                  <a:lnTo>
                    <a:pt x="1249" y="700381"/>
                  </a:lnTo>
                  <a:lnTo>
                    <a:pt x="0" y="675072"/>
                  </a:lnTo>
                  <a:close/>
                </a:path>
              </a:pathLst>
            </a:custGeom>
            <a:ln w="9524">
              <a:solidFill>
                <a:srgbClr val="00D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602739" y="6637104"/>
            <a:ext cx="1596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707839" y="5447075"/>
            <a:ext cx="13462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34540" y="5217208"/>
            <a:ext cx="2392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539240" algn="l"/>
              </a:tabLst>
            </a:pPr>
            <a:r>
              <a:rPr sz="2800" spc="-5" dirty="0">
                <a:latin typeface="Calibri"/>
                <a:cs typeface="Calibri"/>
              </a:rPr>
              <a:t>Formally,	</a:t>
            </a:r>
            <a:r>
              <a:rPr sz="3900" spc="240" baseline="-2136" dirty="0">
                <a:latin typeface="MS UI Gothic"/>
                <a:cs typeface="MS UI Gothic"/>
              </a:rPr>
              <a:t>6</a:t>
            </a:r>
            <a:r>
              <a:rPr sz="2700" spc="240" baseline="38580" dirty="0">
                <a:latin typeface="Lucida Sans Unicode"/>
                <a:cs typeface="Lucida Sans Unicode"/>
              </a:rPr>
              <a:t>(</a:t>
            </a:r>
            <a:r>
              <a:rPr sz="2700" i="1" spc="240" baseline="38580" dirty="0">
                <a:latin typeface="Calibri"/>
                <a:cs typeface="Calibri"/>
              </a:rPr>
              <a:t>l</a:t>
            </a:r>
            <a:r>
              <a:rPr sz="2700" spc="240" baseline="38580" dirty="0">
                <a:latin typeface="Lucida Sans Unicode"/>
                <a:cs typeface="Lucida Sans Unicode"/>
              </a:rPr>
              <a:t>)</a:t>
            </a:r>
            <a:r>
              <a:rPr sz="2700" spc="322" baseline="38580" dirty="0">
                <a:latin typeface="Lucida Sans Unicode"/>
                <a:cs typeface="Lucida Sans Unicode"/>
              </a:rPr>
              <a:t> </a:t>
            </a:r>
            <a:r>
              <a:rPr sz="3900" spc="862" baseline="-2136" dirty="0">
                <a:latin typeface="Cambria"/>
                <a:cs typeface="Cambria"/>
              </a:rPr>
              <a:t>=</a:t>
            </a:r>
            <a:endParaRPr sz="3900" baseline="-2136">
              <a:latin typeface="Cambria"/>
              <a:cs typeface="Cambri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44261" y="5033226"/>
            <a:ext cx="2006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-365" dirty="0">
                <a:latin typeface="MS UI Gothic"/>
                <a:cs typeface="MS UI Gothic"/>
              </a:rPr>
              <a:t>@</a:t>
            </a:r>
            <a:endParaRPr sz="2600">
              <a:latin typeface="MS UI Gothic"/>
              <a:cs typeface="MS UI Gothic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519425" y="5516224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>
                <a:moveTo>
                  <a:pt x="0" y="0"/>
                </a:moveTo>
                <a:lnTo>
                  <a:pt x="668434" y="0"/>
                </a:lnTo>
              </a:path>
            </a:pathLst>
          </a:custGeom>
          <a:ln w="13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481325" y="5393073"/>
            <a:ext cx="7283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900" spc="179" baseline="-28846" dirty="0">
                <a:latin typeface="MS UI Gothic"/>
                <a:cs typeface="MS UI Gothic"/>
              </a:rPr>
              <a:t>@z</a:t>
            </a:r>
            <a:r>
              <a:rPr spc="120" dirty="0">
                <a:latin typeface="Lucida Sans Unicode"/>
                <a:cs typeface="Lucida Sans Unicode"/>
              </a:rPr>
              <a:t>(</a:t>
            </a:r>
            <a:r>
              <a:rPr i="1" spc="120" dirty="0">
                <a:latin typeface="Calibri"/>
                <a:cs typeface="Calibri"/>
              </a:rPr>
              <a:t>l</a:t>
            </a:r>
            <a:r>
              <a:rPr spc="120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112668" y="5404617"/>
            <a:ext cx="11874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i="1" spc="320" dirty="0">
                <a:latin typeface="Calibri"/>
                <a:cs typeface="Calibri"/>
              </a:rPr>
              <a:t>i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14705" y="5256269"/>
            <a:ext cx="11614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15" dirty="0">
                <a:latin typeface="Cambria"/>
                <a:cs typeface="Cambria"/>
              </a:rPr>
              <a:t>cost(</a:t>
            </a:r>
            <a:r>
              <a:rPr sz="2600" b="1" spc="15" dirty="0">
                <a:latin typeface="Trebuchet MS"/>
                <a:cs typeface="Trebuchet MS"/>
              </a:rPr>
              <a:t>x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Cambria"/>
                <a:cs typeface="Cambria"/>
              </a:rPr>
              <a:t>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154071" y="5700633"/>
            <a:ext cx="8191500" cy="8305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1450">
              <a:spcBef>
                <a:spcPts val="545"/>
              </a:spcBef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  <a:p>
            <a:pPr marL="50800">
              <a:spcBef>
                <a:spcPts val="610"/>
              </a:spcBef>
            </a:pPr>
            <a:r>
              <a:rPr sz="2600" spc="-140" dirty="0">
                <a:latin typeface="Cambria"/>
                <a:cs typeface="Cambria"/>
              </a:rPr>
              <a:t>w</a:t>
            </a:r>
            <a:r>
              <a:rPr sz="2600" spc="5" dirty="0">
                <a:latin typeface="Cambria"/>
                <a:cs typeface="Cambria"/>
              </a:rPr>
              <a:t>h</a:t>
            </a:r>
            <a:r>
              <a:rPr sz="2600" spc="-120" dirty="0">
                <a:latin typeface="Cambria"/>
                <a:cs typeface="Cambria"/>
              </a:rPr>
              <a:t>e</a:t>
            </a:r>
            <a:r>
              <a:rPr sz="2600" spc="-65" dirty="0">
                <a:latin typeface="Cambria"/>
                <a:cs typeface="Cambria"/>
              </a:rPr>
              <a:t>r</a:t>
            </a:r>
            <a:r>
              <a:rPr sz="2600" spc="-120" dirty="0">
                <a:latin typeface="Cambria"/>
                <a:cs typeface="Cambria"/>
              </a:rPr>
              <a:t>e </a:t>
            </a:r>
            <a:r>
              <a:rPr sz="2600" spc="-280" dirty="0">
                <a:latin typeface="Cambria"/>
                <a:cs typeface="Cambria"/>
              </a:rPr>
              <a:t> </a:t>
            </a:r>
            <a:r>
              <a:rPr sz="2600" spc="5" dirty="0">
                <a:latin typeface="Cambria"/>
                <a:cs typeface="Cambria"/>
              </a:rPr>
              <a:t>c</a:t>
            </a:r>
            <a:r>
              <a:rPr sz="2600" spc="-90" dirty="0">
                <a:latin typeface="Cambria"/>
                <a:cs typeface="Cambria"/>
              </a:rPr>
              <a:t>os</a:t>
            </a:r>
            <a:r>
              <a:rPr sz="2600" spc="120" dirty="0">
                <a:latin typeface="Cambria"/>
                <a:cs typeface="Cambria"/>
              </a:rPr>
              <a:t>t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=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480" baseline="-12345" dirty="0">
                <a:latin typeface="Calibri"/>
                <a:cs typeface="Calibri"/>
              </a:rPr>
              <a:t>i</a:t>
            </a:r>
            <a:r>
              <a:rPr sz="2700" i="1" spc="232" baseline="-12345" dirty="0">
                <a:latin typeface="Calibri"/>
                <a:cs typeface="Calibri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35" dirty="0">
                <a:latin typeface="Cambria"/>
                <a:cs typeface="Cambria"/>
              </a:rPr>
              <a:t>og</a:t>
            </a:r>
            <a:r>
              <a:rPr sz="2600" spc="-105" dirty="0">
                <a:latin typeface="Cambria"/>
                <a:cs typeface="Cambria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+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-140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40" dirty="0">
                <a:latin typeface="Cambria"/>
                <a:cs typeface="Cambria"/>
              </a:rPr>
              <a:t>o</a:t>
            </a:r>
            <a:r>
              <a:rPr sz="2600" dirty="0">
                <a:latin typeface="Cambria"/>
                <a:cs typeface="Cambria"/>
              </a:rPr>
              <a:t>g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))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7613" y="851112"/>
            <a:ext cx="9432440" cy="59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1456" y="16496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Backpropagation</a:t>
            </a:r>
            <a:r>
              <a:rPr spc="-75" dirty="0"/>
              <a:t> </a:t>
            </a:r>
            <a:r>
              <a:rPr spc="-5" dirty="0"/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5239" y="4920197"/>
            <a:ext cx="7810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850" i="1" dirty="0">
                <a:latin typeface="Arial"/>
                <a:cs typeface="Arial"/>
              </a:rPr>
              <a:t>j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4540" y="4712764"/>
            <a:ext cx="4582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i="1" dirty="0">
                <a:latin typeface="Times New Roman"/>
                <a:cs typeface="Times New Roman"/>
              </a:rPr>
              <a:t>δ</a:t>
            </a:r>
            <a:r>
              <a:rPr sz="2800" i="1" spc="-290" dirty="0">
                <a:latin typeface="Times New Roman"/>
                <a:cs typeface="Times New Roman"/>
              </a:rPr>
              <a:t> </a:t>
            </a:r>
            <a:r>
              <a:rPr sz="2775" spc="7" baseline="25525" dirty="0">
                <a:latin typeface="Arial MT"/>
                <a:cs typeface="Arial MT"/>
              </a:rPr>
              <a:t>(</a:t>
            </a:r>
            <a:r>
              <a:rPr sz="2775" i="1" baseline="25525" dirty="0">
                <a:latin typeface="Arial"/>
                <a:cs typeface="Arial"/>
              </a:rPr>
              <a:t>l</a:t>
            </a:r>
            <a:r>
              <a:rPr sz="2775" spc="7" baseline="25525" dirty="0">
                <a:latin typeface="Arial MT"/>
                <a:cs typeface="Arial MT"/>
              </a:rPr>
              <a:t>)</a:t>
            </a:r>
            <a:r>
              <a:rPr sz="2775" baseline="25525" dirty="0">
                <a:latin typeface="Arial MT"/>
                <a:cs typeface="Arial MT"/>
              </a:rPr>
              <a:t> </a:t>
            </a:r>
            <a:r>
              <a:rPr sz="2775" spc="-382" baseline="255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14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nod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45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 la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er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64125" y="1046731"/>
            <a:ext cx="7089140" cy="2823210"/>
            <a:chOff x="540125" y="1046731"/>
            <a:chExt cx="7089140" cy="2823210"/>
          </a:xfrm>
        </p:grpSpPr>
        <p:sp>
          <p:nvSpPr>
            <p:cNvPr id="6" name="object 6"/>
            <p:cNvSpPr/>
            <p:nvPr/>
          </p:nvSpPr>
          <p:spPr>
            <a:xfrm>
              <a:off x="552825" y="3018862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2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825" y="19738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2825" y="105943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4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8" y="114780"/>
                  </a:lnTo>
                  <a:lnTo>
                    <a:pt x="234732" y="92166"/>
                  </a:lnTo>
                  <a:lnTo>
                    <a:pt x="279327" y="71694"/>
                  </a:lnTo>
                  <a:lnTo>
                    <a:pt x="326832" y="53503"/>
                  </a:lnTo>
                  <a:lnTo>
                    <a:pt x="377012" y="37731"/>
                  </a:lnTo>
                  <a:lnTo>
                    <a:pt x="429634" y="24517"/>
                  </a:lnTo>
                  <a:lnTo>
                    <a:pt x="484467" y="13998"/>
                  </a:lnTo>
                  <a:lnTo>
                    <a:pt x="541276" y="6313"/>
                  </a:lnTo>
                  <a:lnTo>
                    <a:pt x="599829" y="1601"/>
                  </a:lnTo>
                  <a:lnTo>
                    <a:pt x="659892" y="0"/>
                  </a:lnTo>
                  <a:lnTo>
                    <a:pt x="719956" y="1601"/>
                  </a:lnTo>
                  <a:lnTo>
                    <a:pt x="778509" y="6313"/>
                  </a:lnTo>
                  <a:lnTo>
                    <a:pt x="835318" y="13998"/>
                  </a:lnTo>
                  <a:lnTo>
                    <a:pt x="890150" y="24517"/>
                  </a:lnTo>
                  <a:lnTo>
                    <a:pt x="942773" y="37731"/>
                  </a:lnTo>
                  <a:lnTo>
                    <a:pt x="992953" y="53503"/>
                  </a:lnTo>
                  <a:lnTo>
                    <a:pt x="1040457" y="71694"/>
                  </a:lnTo>
                  <a:lnTo>
                    <a:pt x="1085053" y="92166"/>
                  </a:lnTo>
                  <a:lnTo>
                    <a:pt x="1126507" y="114780"/>
                  </a:lnTo>
                  <a:lnTo>
                    <a:pt x="1164587" y="139398"/>
                  </a:lnTo>
                  <a:lnTo>
                    <a:pt x="1199059" y="165882"/>
                  </a:lnTo>
                  <a:lnTo>
                    <a:pt x="1229690" y="194093"/>
                  </a:lnTo>
                  <a:lnTo>
                    <a:pt x="1256249" y="223893"/>
                  </a:lnTo>
                  <a:lnTo>
                    <a:pt x="1278501" y="255144"/>
                  </a:lnTo>
                  <a:lnTo>
                    <a:pt x="1309153" y="321443"/>
                  </a:lnTo>
                  <a:lnTo>
                    <a:pt x="1319785" y="391885"/>
                  </a:lnTo>
                  <a:lnTo>
                    <a:pt x="1317088" y="427555"/>
                  </a:lnTo>
                  <a:lnTo>
                    <a:pt x="1296213" y="496064"/>
                  </a:lnTo>
                  <a:lnTo>
                    <a:pt x="1256249" y="559878"/>
                  </a:lnTo>
                  <a:lnTo>
                    <a:pt x="1229690" y="589678"/>
                  </a:lnTo>
                  <a:lnTo>
                    <a:pt x="1199059" y="617889"/>
                  </a:lnTo>
                  <a:lnTo>
                    <a:pt x="1164587" y="644373"/>
                  </a:lnTo>
                  <a:lnTo>
                    <a:pt x="1126507" y="668991"/>
                  </a:lnTo>
                  <a:lnTo>
                    <a:pt x="1085053" y="691605"/>
                  </a:lnTo>
                  <a:lnTo>
                    <a:pt x="1040457" y="712076"/>
                  </a:lnTo>
                  <a:lnTo>
                    <a:pt x="992953" y="730267"/>
                  </a:lnTo>
                  <a:lnTo>
                    <a:pt x="942773" y="746039"/>
                  </a:lnTo>
                  <a:lnTo>
                    <a:pt x="890150" y="759254"/>
                  </a:lnTo>
                  <a:lnTo>
                    <a:pt x="835318" y="769773"/>
                  </a:lnTo>
                  <a:lnTo>
                    <a:pt x="778509" y="777458"/>
                  </a:lnTo>
                  <a:lnTo>
                    <a:pt x="719956" y="782170"/>
                  </a:lnTo>
                  <a:lnTo>
                    <a:pt x="659892" y="783771"/>
                  </a:lnTo>
                  <a:lnTo>
                    <a:pt x="599829" y="782170"/>
                  </a:lnTo>
                  <a:lnTo>
                    <a:pt x="541276" y="777458"/>
                  </a:lnTo>
                  <a:lnTo>
                    <a:pt x="484467" y="769773"/>
                  </a:lnTo>
                  <a:lnTo>
                    <a:pt x="429634" y="759254"/>
                  </a:lnTo>
                  <a:lnTo>
                    <a:pt x="377012" y="746039"/>
                  </a:lnTo>
                  <a:lnTo>
                    <a:pt x="326832" y="730267"/>
                  </a:lnTo>
                  <a:lnTo>
                    <a:pt x="279327" y="712076"/>
                  </a:lnTo>
                  <a:lnTo>
                    <a:pt x="234732" y="691605"/>
                  </a:lnTo>
                  <a:lnTo>
                    <a:pt x="193278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79907" y="105943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4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4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3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3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9908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72608" y="1451318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2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935" y="2233824"/>
              <a:ext cx="111904" cy="1207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2608" y="2355001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2297245"/>
              <a:ext cx="116598" cy="1178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2608" y="2376002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83" y="2355061"/>
              <a:ext cx="107856" cy="1220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79907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2608" y="1451318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214" y="3275737"/>
              <a:ext cx="111564" cy="1242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72608" y="2365717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8" y="3278008"/>
              <a:ext cx="108411" cy="12196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72608" y="3400032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5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241" y="3342276"/>
              <a:ext cx="116598" cy="1178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03093" y="105943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5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3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5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3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2065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90696" y="2354831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012" y="2295876"/>
              <a:ext cx="115909" cy="1179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90695" y="2388209"/>
              <a:ext cx="513715" cy="1012190"/>
            </a:xfrm>
            <a:custGeom>
              <a:avLst/>
              <a:gdLst/>
              <a:ahLst/>
              <a:cxnLst/>
              <a:rect l="l" t="t" r="r" b="b"/>
              <a:pathLst>
                <a:path w="513714" h="1012189">
                  <a:moveTo>
                    <a:pt x="0" y="1011650"/>
                  </a:moveTo>
                  <a:lnTo>
                    <a:pt x="513122" y="0"/>
                  </a:lnTo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3882" y="2354491"/>
              <a:ext cx="156712" cy="18483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90696" y="1451318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747" y="2231932"/>
              <a:ext cx="104174" cy="12267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23831" y="294265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90695" y="3399859"/>
              <a:ext cx="495934" cy="0"/>
            </a:xfrm>
            <a:custGeom>
              <a:avLst/>
              <a:gdLst/>
              <a:ahLst/>
              <a:cxnLst/>
              <a:rect l="l" t="t" r="r" b="b"/>
              <a:pathLst>
                <a:path w="495935">
                  <a:moveTo>
                    <a:pt x="0" y="0"/>
                  </a:moveTo>
                  <a:lnTo>
                    <a:pt x="495592" y="0"/>
                  </a:lnTo>
                </a:path>
              </a:pathLst>
            </a:custGeom>
            <a:ln w="380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3090" y="3314287"/>
              <a:ext cx="171005" cy="17114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90696" y="2354831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938" y="3276597"/>
              <a:ext cx="106738" cy="1236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90696" y="1451318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0473" y="3276352"/>
              <a:ext cx="113803" cy="12362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205442" y="1897631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5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7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7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8" y="187183"/>
                  </a:lnTo>
                  <a:lnTo>
                    <a:pt x="1305104" y="216366"/>
                  </a:lnTo>
                  <a:lnTo>
                    <a:pt x="1332054" y="247090"/>
                  </a:lnTo>
                  <a:lnTo>
                    <a:pt x="1355355" y="279237"/>
                  </a:lnTo>
                  <a:lnTo>
                    <a:pt x="1374827" y="312689"/>
                  </a:lnTo>
                  <a:lnTo>
                    <a:pt x="1401556" y="383039"/>
                  </a:lnTo>
                  <a:lnTo>
                    <a:pt x="1410788" y="457199"/>
                  </a:lnTo>
                  <a:lnTo>
                    <a:pt x="1408450" y="494697"/>
                  </a:lnTo>
                  <a:lnTo>
                    <a:pt x="1390288" y="567070"/>
                  </a:lnTo>
                  <a:lnTo>
                    <a:pt x="1355355" y="635162"/>
                  </a:lnTo>
                  <a:lnTo>
                    <a:pt x="1332054" y="667309"/>
                  </a:lnTo>
                  <a:lnTo>
                    <a:pt x="1305104" y="698033"/>
                  </a:lnTo>
                  <a:lnTo>
                    <a:pt x="1274688" y="727216"/>
                  </a:lnTo>
                  <a:lnTo>
                    <a:pt x="1240988" y="754740"/>
                  </a:lnTo>
                  <a:lnTo>
                    <a:pt x="1204184" y="780489"/>
                  </a:lnTo>
                  <a:lnTo>
                    <a:pt x="1164457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8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7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5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8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9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31442" y="2354831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638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89377" y="229587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7" y="2047"/>
                  </a:lnTo>
                  <a:lnTo>
                    <a:pt x="0" y="14164"/>
                  </a:lnTo>
                  <a:lnTo>
                    <a:pt x="2045" y="21940"/>
                  </a:lnTo>
                  <a:lnTo>
                    <a:pt x="65498" y="58954"/>
                  </a:lnTo>
                  <a:lnTo>
                    <a:pt x="2045" y="95968"/>
                  </a:lnTo>
                  <a:lnTo>
                    <a:pt x="0" y="103745"/>
                  </a:lnTo>
                  <a:lnTo>
                    <a:pt x="7067" y="115862"/>
                  </a:lnTo>
                  <a:lnTo>
                    <a:pt x="14845" y="117909"/>
                  </a:lnTo>
                  <a:lnTo>
                    <a:pt x="115909" y="58954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34619" y="2378891"/>
              <a:ext cx="264795" cy="1021080"/>
            </a:xfrm>
            <a:custGeom>
              <a:avLst/>
              <a:gdLst/>
              <a:ahLst/>
              <a:cxnLst/>
              <a:rect l="l" t="t" r="r" b="b"/>
              <a:pathLst>
                <a:path w="264795" h="1021079">
                  <a:moveTo>
                    <a:pt x="0" y="1020968"/>
                  </a:moveTo>
                  <a:lnTo>
                    <a:pt x="2643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2884" y="2354491"/>
              <a:ext cx="114143" cy="1234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934619" y="1451318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9534" y="2230716"/>
              <a:ext cx="113217" cy="1238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352" y="1326131"/>
              <a:ext cx="347471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7424" y="1337017"/>
              <a:ext cx="347471" cy="22859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2424" y="1337017"/>
              <a:ext cx="347471" cy="2285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615" y="2275420"/>
              <a:ext cx="267461" cy="1805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615" y="3320449"/>
              <a:ext cx="274319" cy="1805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631" y="2082533"/>
              <a:ext cx="914399" cy="2646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5631" y="3068598"/>
              <a:ext cx="914399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99" y="2050032"/>
              <a:ext cx="914398" cy="2646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99" y="3080736"/>
              <a:ext cx="914398" cy="2646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3231" y="2046249"/>
              <a:ext cx="914398" cy="26469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822942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(4)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382089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45135" y="2223654"/>
            <a:ext cx="702425" cy="677487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6547640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00301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14159" y="2224592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66820" y="2535581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1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20738" y="3250277"/>
            <a:ext cx="702425" cy="68164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46255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(2)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78260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32666" y="3250277"/>
            <a:ext cx="702425" cy="681643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6536199" y="3254358"/>
            <a:ext cx="5073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375" spc="97" baseline="-28395" dirty="0">
                <a:latin typeface="MS UI Gothic"/>
                <a:cs typeface="MS UI Gothic"/>
              </a:rPr>
              <a:t>6</a:t>
            </a:r>
            <a:r>
              <a:rPr sz="1550" spc="65" dirty="0">
                <a:latin typeface="Lucida Sans Unicode"/>
                <a:cs typeface="Lucida Sans Unicode"/>
              </a:rPr>
              <a:t>(3)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88859" y="3565348"/>
            <a:ext cx="139700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-85" dirty="0">
                <a:latin typeface="Lucida Sans Unicode"/>
                <a:cs typeface="Lucida Sans Unicode"/>
              </a:rPr>
              <a:t>2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10941" y="2589414"/>
            <a:ext cx="739832" cy="644236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5210966" y="2602198"/>
            <a:ext cx="54673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075" spc="-60" baseline="-28455" dirty="0">
                <a:latin typeface="MingLiU_HKSCS-ExtB"/>
                <a:cs typeface="MingLiU_HKSCS-ExtB"/>
              </a:rPr>
              <a:t>⇥</a:t>
            </a:r>
            <a:r>
              <a:rPr sz="1400" spc="-40" dirty="0">
                <a:latin typeface="Lucida Sans Unicode"/>
                <a:cs typeface="Lucida Sans Unicode"/>
              </a:rPr>
              <a:t>(2)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439474" y="2885819"/>
            <a:ext cx="233679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400" spc="-70" dirty="0">
                <a:latin typeface="Lucida Sans Unicode"/>
                <a:cs typeface="Lucida Sans Unicode"/>
              </a:rPr>
              <a:t>12</a:t>
            </a:r>
            <a:endParaRPr sz="1400">
              <a:latin typeface="Lucida Sans Unicode"/>
              <a:cs typeface="Lucida Sans Unicode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30982" y="3354185"/>
            <a:ext cx="743988" cy="648392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5531307" y="3368795"/>
            <a:ext cx="54673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075" spc="-60" baseline="-28455" dirty="0">
                <a:latin typeface="MingLiU_HKSCS-ExtB"/>
                <a:cs typeface="MingLiU_HKSCS-ExtB"/>
              </a:rPr>
              <a:t>⇥</a:t>
            </a:r>
            <a:r>
              <a:rPr sz="1400" spc="-40" dirty="0">
                <a:latin typeface="Lucida Sans Unicode"/>
                <a:cs typeface="Lucida Sans Unicode"/>
              </a:rPr>
              <a:t>(2)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759814" y="3652416"/>
            <a:ext cx="233679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400" spc="-70" dirty="0">
                <a:latin typeface="Lucida Sans Unicode"/>
                <a:cs typeface="Lucida Sans Unicode"/>
              </a:rPr>
              <a:t>22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85827" y="3995579"/>
            <a:ext cx="4787265" cy="307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235"/>
              </a:lnSpc>
              <a:spcBef>
                <a:spcPts val="100"/>
              </a:spcBef>
              <a:tabLst>
                <a:tab pos="1781175" algn="l"/>
                <a:tab pos="2800985" algn="l"/>
                <a:tab pos="3954145" algn="l"/>
              </a:tabLst>
            </a:pPr>
            <a:r>
              <a:rPr sz="2800" i="1" spc="5" dirty="0">
                <a:solidFill>
                  <a:srgbClr val="008000"/>
                </a:solidFill>
                <a:latin typeface="Times New Roman"/>
                <a:cs typeface="Times New Roman"/>
              </a:rPr>
              <a:t>δ</a:t>
            </a:r>
            <a:r>
              <a:rPr sz="2775" spc="7" baseline="-21021" dirty="0">
                <a:solidFill>
                  <a:srgbClr val="008000"/>
                </a:solidFill>
                <a:latin typeface="Arial MT"/>
                <a:cs typeface="Arial MT"/>
              </a:rPr>
              <a:t>2</a:t>
            </a:r>
            <a:r>
              <a:rPr sz="2775" spc="7" baseline="25525" dirty="0">
                <a:solidFill>
                  <a:srgbClr val="008000"/>
                </a:solidFill>
                <a:latin typeface="Arial MT"/>
                <a:cs typeface="Arial MT"/>
              </a:rPr>
              <a:t>(2)</a:t>
            </a:r>
            <a:r>
              <a:rPr sz="2775" spc="390" baseline="255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204" dirty="0">
                <a:solidFill>
                  <a:srgbClr val="FF0000"/>
                </a:solidFill>
                <a:latin typeface="Arial MT"/>
                <a:cs typeface="Arial MT"/>
              </a:rPr>
              <a:t>Θ</a:t>
            </a:r>
            <a:r>
              <a:rPr sz="2775" spc="-307" baseline="-21021" dirty="0">
                <a:solidFill>
                  <a:srgbClr val="FF0000"/>
                </a:solidFill>
                <a:latin typeface="Arial MT"/>
                <a:cs typeface="Arial MT"/>
              </a:rPr>
              <a:t>12	</a:t>
            </a:r>
            <a:r>
              <a:rPr sz="2775" spc="7" baseline="25525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775" baseline="255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×</a:t>
            </a:r>
            <a:r>
              <a:rPr sz="2800" i="1" dirty="0">
                <a:solidFill>
                  <a:srgbClr val="4F81BD"/>
                </a:solidFill>
                <a:latin typeface="Times New Roman"/>
                <a:cs typeface="Times New Roman"/>
              </a:rPr>
              <a:t>δ</a:t>
            </a:r>
            <a:r>
              <a:rPr sz="2775" baseline="-21021" dirty="0">
                <a:solidFill>
                  <a:srgbClr val="4F81BD"/>
                </a:solidFill>
                <a:latin typeface="Arial MT"/>
                <a:cs typeface="Arial MT"/>
              </a:rPr>
              <a:t>1	</a:t>
            </a:r>
            <a:r>
              <a:rPr sz="2800" dirty="0">
                <a:latin typeface="Calibri"/>
                <a:cs typeface="Calibri"/>
              </a:rPr>
              <a:t>+ </a:t>
            </a:r>
            <a:r>
              <a:rPr sz="2800" spc="-204" dirty="0">
                <a:solidFill>
                  <a:srgbClr val="E46C0A"/>
                </a:solidFill>
                <a:latin typeface="Arial MT"/>
                <a:cs typeface="Arial MT"/>
              </a:rPr>
              <a:t>Θ</a:t>
            </a:r>
            <a:r>
              <a:rPr sz="2775" spc="-307" baseline="-21021" dirty="0">
                <a:solidFill>
                  <a:srgbClr val="E46C0A"/>
                </a:solidFill>
                <a:latin typeface="Arial MT"/>
                <a:cs typeface="Arial MT"/>
              </a:rPr>
              <a:t>22	</a:t>
            </a:r>
            <a:r>
              <a:rPr sz="2800" dirty="0">
                <a:latin typeface="Arial MT"/>
                <a:cs typeface="Arial MT"/>
              </a:rPr>
              <a:t>×</a:t>
            </a:r>
            <a:r>
              <a:rPr sz="2800" i="1" dirty="0">
                <a:solidFill>
                  <a:srgbClr val="8064A2"/>
                </a:solidFill>
                <a:latin typeface="Times New Roman"/>
                <a:cs typeface="Times New Roman"/>
              </a:rPr>
              <a:t>δ</a:t>
            </a:r>
            <a:r>
              <a:rPr sz="2775" baseline="-21021" dirty="0">
                <a:solidFill>
                  <a:srgbClr val="8064A2"/>
                </a:solidFill>
                <a:latin typeface="Arial MT"/>
                <a:cs typeface="Arial MT"/>
              </a:rPr>
              <a:t>2</a:t>
            </a:r>
            <a:endParaRPr sz="2775" baseline="-21021">
              <a:latin typeface="Arial MT"/>
              <a:cs typeface="Arial MT"/>
            </a:endParaRPr>
          </a:p>
          <a:p>
            <a:pPr marL="1570355">
              <a:lnSpc>
                <a:spcPts val="1095"/>
              </a:lnSpc>
              <a:tabLst>
                <a:tab pos="2430780" algn="l"/>
                <a:tab pos="3598545" algn="l"/>
                <a:tab pos="4458970" algn="l"/>
              </a:tabLst>
            </a:pPr>
            <a:r>
              <a:rPr sz="1850" spc="5" dirty="0">
                <a:solidFill>
                  <a:srgbClr val="FF0000"/>
                </a:solidFill>
                <a:latin typeface="Arial MT"/>
                <a:cs typeface="Arial MT"/>
              </a:rPr>
              <a:t>(2	</a:t>
            </a:r>
            <a:r>
              <a:rPr sz="1850" spc="5" dirty="0">
                <a:solidFill>
                  <a:srgbClr val="4F81BD"/>
                </a:solidFill>
                <a:latin typeface="Arial MT"/>
                <a:cs typeface="Arial MT"/>
              </a:rPr>
              <a:t>(3)	</a:t>
            </a:r>
            <a:r>
              <a:rPr sz="1850" spc="5" dirty="0">
                <a:solidFill>
                  <a:srgbClr val="E46C0A"/>
                </a:solidFill>
                <a:latin typeface="Arial MT"/>
                <a:cs typeface="Arial MT"/>
              </a:rPr>
              <a:t>(2)	</a:t>
            </a:r>
            <a:r>
              <a:rPr sz="1850" spc="5" dirty="0">
                <a:solidFill>
                  <a:srgbClr val="8064A2"/>
                </a:solidFill>
                <a:latin typeface="Arial MT"/>
                <a:cs typeface="Arial MT"/>
              </a:rPr>
              <a:t>(3)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909752" y="1791393"/>
            <a:ext cx="3761740" cy="2290445"/>
            <a:chOff x="2385752" y="1791392"/>
            <a:chExt cx="3761740" cy="2290445"/>
          </a:xfrm>
        </p:grpSpPr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5752" y="1791392"/>
              <a:ext cx="3761508" cy="229015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438827" y="1820317"/>
              <a:ext cx="3658870" cy="2186305"/>
            </a:xfrm>
            <a:custGeom>
              <a:avLst/>
              <a:gdLst/>
              <a:ahLst/>
              <a:cxnLst/>
              <a:rect l="l" t="t" r="r" b="b"/>
              <a:pathLst>
                <a:path w="3658870" h="2186304">
                  <a:moveTo>
                    <a:pt x="856100" y="1051604"/>
                  </a:moveTo>
                  <a:lnTo>
                    <a:pt x="807936" y="1054931"/>
                  </a:lnTo>
                  <a:lnTo>
                    <a:pt x="755817" y="1057600"/>
                  </a:lnTo>
                  <a:lnTo>
                    <a:pt x="701015" y="1060079"/>
                  </a:lnTo>
                  <a:lnTo>
                    <a:pt x="644800" y="1062842"/>
                  </a:lnTo>
                  <a:lnTo>
                    <a:pt x="588444" y="1066357"/>
                  </a:lnTo>
                  <a:lnTo>
                    <a:pt x="533218" y="1071097"/>
                  </a:lnTo>
                  <a:lnTo>
                    <a:pt x="480393" y="1077532"/>
                  </a:lnTo>
                  <a:lnTo>
                    <a:pt x="431240" y="1086133"/>
                  </a:lnTo>
                  <a:lnTo>
                    <a:pt x="387031" y="1097371"/>
                  </a:lnTo>
                  <a:lnTo>
                    <a:pt x="335898" y="1112516"/>
                  </a:lnTo>
                  <a:lnTo>
                    <a:pt x="288734" y="1126993"/>
                  </a:lnTo>
                  <a:lnTo>
                    <a:pt x="245539" y="1143406"/>
                  </a:lnTo>
                  <a:lnTo>
                    <a:pt x="206314" y="1164355"/>
                  </a:lnTo>
                  <a:lnTo>
                    <a:pt x="171058" y="1192443"/>
                  </a:lnTo>
                  <a:lnTo>
                    <a:pt x="139771" y="1230271"/>
                  </a:lnTo>
                  <a:lnTo>
                    <a:pt x="112454" y="1280442"/>
                  </a:lnTo>
                  <a:lnTo>
                    <a:pt x="82548" y="1355447"/>
                  </a:lnTo>
                  <a:lnTo>
                    <a:pt x="66634" y="1401309"/>
                  </a:lnTo>
                  <a:lnTo>
                    <a:pt x="50975" y="1451243"/>
                  </a:lnTo>
                  <a:lnTo>
                    <a:pt x="36243" y="1504125"/>
                  </a:lnTo>
                  <a:lnTo>
                    <a:pt x="23110" y="1558829"/>
                  </a:lnTo>
                  <a:lnTo>
                    <a:pt x="12247" y="1614232"/>
                  </a:lnTo>
                  <a:lnTo>
                    <a:pt x="4327" y="1669207"/>
                  </a:lnTo>
                  <a:lnTo>
                    <a:pt x="20" y="1722630"/>
                  </a:lnTo>
                  <a:lnTo>
                    <a:pt x="0" y="1773377"/>
                  </a:lnTo>
                  <a:lnTo>
                    <a:pt x="4936" y="1820322"/>
                  </a:lnTo>
                  <a:lnTo>
                    <a:pt x="15502" y="1862340"/>
                  </a:lnTo>
                  <a:lnTo>
                    <a:pt x="32369" y="1898306"/>
                  </a:lnTo>
                  <a:lnTo>
                    <a:pt x="81867" y="1953014"/>
                  </a:lnTo>
                  <a:lnTo>
                    <a:pt x="114628" y="1976377"/>
                  </a:lnTo>
                  <a:lnTo>
                    <a:pt x="151912" y="1997380"/>
                  </a:lnTo>
                  <a:lnTo>
                    <a:pt x="193108" y="2016248"/>
                  </a:lnTo>
                  <a:lnTo>
                    <a:pt x="237601" y="2033207"/>
                  </a:lnTo>
                  <a:lnTo>
                    <a:pt x="284779" y="2048481"/>
                  </a:lnTo>
                  <a:lnTo>
                    <a:pt x="334030" y="2062295"/>
                  </a:lnTo>
                  <a:lnTo>
                    <a:pt x="384740" y="2074875"/>
                  </a:lnTo>
                  <a:lnTo>
                    <a:pt x="436296" y="2086447"/>
                  </a:lnTo>
                  <a:lnTo>
                    <a:pt x="488086" y="2097234"/>
                  </a:lnTo>
                  <a:lnTo>
                    <a:pt x="539496" y="2107462"/>
                  </a:lnTo>
                  <a:lnTo>
                    <a:pt x="589914" y="2117357"/>
                  </a:lnTo>
                  <a:lnTo>
                    <a:pt x="638727" y="2127144"/>
                  </a:lnTo>
                  <a:lnTo>
                    <a:pt x="847252" y="2153603"/>
                  </a:lnTo>
                  <a:lnTo>
                    <a:pt x="1088490" y="2167191"/>
                  </a:lnTo>
                  <a:lnTo>
                    <a:pt x="1287899" y="2172197"/>
                  </a:lnTo>
                  <a:lnTo>
                    <a:pt x="1370933" y="2172912"/>
                  </a:lnTo>
                  <a:lnTo>
                    <a:pt x="1409999" y="2173390"/>
                  </a:lnTo>
                  <a:lnTo>
                    <a:pt x="1451568" y="2174044"/>
                  </a:lnTo>
                  <a:lnTo>
                    <a:pt x="1495460" y="2174845"/>
                  </a:lnTo>
                  <a:lnTo>
                    <a:pt x="1541497" y="2175766"/>
                  </a:lnTo>
                  <a:lnTo>
                    <a:pt x="1589499" y="2176779"/>
                  </a:lnTo>
                  <a:lnTo>
                    <a:pt x="1639287" y="2177855"/>
                  </a:lnTo>
                  <a:lnTo>
                    <a:pt x="1690682" y="2178966"/>
                  </a:lnTo>
                  <a:lnTo>
                    <a:pt x="1743504" y="2180085"/>
                  </a:lnTo>
                  <a:lnTo>
                    <a:pt x="1797575" y="2181184"/>
                  </a:lnTo>
                  <a:lnTo>
                    <a:pt x="1852715" y="2182235"/>
                  </a:lnTo>
                  <a:lnTo>
                    <a:pt x="1908745" y="2183209"/>
                  </a:lnTo>
                  <a:lnTo>
                    <a:pt x="1965485" y="2184079"/>
                  </a:lnTo>
                  <a:lnTo>
                    <a:pt x="2022756" y="2184817"/>
                  </a:lnTo>
                  <a:lnTo>
                    <a:pt x="2080380" y="2185395"/>
                  </a:lnTo>
                  <a:lnTo>
                    <a:pt x="2138177" y="2185784"/>
                  </a:lnTo>
                  <a:lnTo>
                    <a:pt x="2195967" y="2185957"/>
                  </a:lnTo>
                  <a:lnTo>
                    <a:pt x="2253572" y="2185887"/>
                  </a:lnTo>
                  <a:lnTo>
                    <a:pt x="2310812" y="2185544"/>
                  </a:lnTo>
                  <a:lnTo>
                    <a:pt x="2367507" y="2184901"/>
                  </a:lnTo>
                  <a:lnTo>
                    <a:pt x="2423480" y="2183930"/>
                  </a:lnTo>
                  <a:lnTo>
                    <a:pt x="2478550" y="2182603"/>
                  </a:lnTo>
                  <a:lnTo>
                    <a:pt x="2532538" y="2180892"/>
                  </a:lnTo>
                  <a:lnTo>
                    <a:pt x="2585265" y="2178770"/>
                  </a:lnTo>
                  <a:lnTo>
                    <a:pt x="2636552" y="2176207"/>
                  </a:lnTo>
                  <a:lnTo>
                    <a:pt x="2686219" y="2173177"/>
                  </a:lnTo>
                  <a:lnTo>
                    <a:pt x="2734088" y="2169650"/>
                  </a:lnTo>
                  <a:lnTo>
                    <a:pt x="2779978" y="2165600"/>
                  </a:lnTo>
                  <a:lnTo>
                    <a:pt x="2823712" y="2160999"/>
                  </a:lnTo>
                  <a:lnTo>
                    <a:pt x="2865109" y="2155817"/>
                  </a:lnTo>
                  <a:lnTo>
                    <a:pt x="2903990" y="2150028"/>
                  </a:lnTo>
                  <a:lnTo>
                    <a:pt x="2968948" y="2138611"/>
                  </a:lnTo>
                  <a:lnTo>
                    <a:pt x="3031226" y="2125923"/>
                  </a:lnTo>
                  <a:lnTo>
                    <a:pt x="3090795" y="2111999"/>
                  </a:lnTo>
                  <a:lnTo>
                    <a:pt x="3147629" y="2096873"/>
                  </a:lnTo>
                  <a:lnTo>
                    <a:pt x="3201698" y="2080580"/>
                  </a:lnTo>
                  <a:lnTo>
                    <a:pt x="3252975" y="2063155"/>
                  </a:lnTo>
                  <a:lnTo>
                    <a:pt x="3301432" y="2044633"/>
                  </a:lnTo>
                  <a:lnTo>
                    <a:pt x="3347042" y="2025049"/>
                  </a:lnTo>
                  <a:lnTo>
                    <a:pt x="3389775" y="2004438"/>
                  </a:lnTo>
                  <a:lnTo>
                    <a:pt x="3429604" y="1982835"/>
                  </a:lnTo>
                  <a:lnTo>
                    <a:pt x="3466502" y="1960275"/>
                  </a:lnTo>
                  <a:lnTo>
                    <a:pt x="3500440" y="1936793"/>
                  </a:lnTo>
                  <a:lnTo>
                    <a:pt x="3531390" y="1912423"/>
                  </a:lnTo>
                  <a:lnTo>
                    <a:pt x="3584216" y="1861162"/>
                  </a:lnTo>
                  <a:lnTo>
                    <a:pt x="3624756" y="1806770"/>
                  </a:lnTo>
                  <a:lnTo>
                    <a:pt x="3642213" y="1770501"/>
                  </a:lnTo>
                  <a:lnTo>
                    <a:pt x="3653274" y="1730046"/>
                  </a:lnTo>
                  <a:lnTo>
                    <a:pt x="3658490" y="1686179"/>
                  </a:lnTo>
                  <a:lnTo>
                    <a:pt x="3658411" y="1639678"/>
                  </a:lnTo>
                  <a:lnTo>
                    <a:pt x="3653587" y="1591317"/>
                  </a:lnTo>
                  <a:lnTo>
                    <a:pt x="3644568" y="1541871"/>
                  </a:lnTo>
                  <a:lnTo>
                    <a:pt x="3631906" y="1492117"/>
                  </a:lnTo>
                  <a:lnTo>
                    <a:pt x="3616150" y="1442831"/>
                  </a:lnTo>
                  <a:lnTo>
                    <a:pt x="3597850" y="1394786"/>
                  </a:lnTo>
                  <a:lnTo>
                    <a:pt x="3577558" y="1348760"/>
                  </a:lnTo>
                  <a:lnTo>
                    <a:pt x="3555823" y="1305528"/>
                  </a:lnTo>
                  <a:lnTo>
                    <a:pt x="3533196" y="1265865"/>
                  </a:lnTo>
                  <a:lnTo>
                    <a:pt x="3510227" y="1230547"/>
                  </a:lnTo>
                  <a:lnTo>
                    <a:pt x="3452586" y="1168594"/>
                  </a:lnTo>
                  <a:lnTo>
                    <a:pt x="3407072" y="1142521"/>
                  </a:lnTo>
                  <a:lnTo>
                    <a:pt x="3353814" y="1121382"/>
                  </a:lnTo>
                  <a:lnTo>
                    <a:pt x="3295700" y="1104430"/>
                  </a:lnTo>
                  <a:lnTo>
                    <a:pt x="3235616" y="1090916"/>
                  </a:lnTo>
                  <a:lnTo>
                    <a:pt x="3176453" y="1080093"/>
                  </a:lnTo>
                  <a:lnTo>
                    <a:pt x="3121097" y="1071213"/>
                  </a:lnTo>
                  <a:lnTo>
                    <a:pt x="3072438" y="1063527"/>
                  </a:lnTo>
                  <a:lnTo>
                    <a:pt x="3033362" y="1056289"/>
                  </a:lnTo>
                  <a:lnTo>
                    <a:pt x="3006759" y="1048750"/>
                  </a:lnTo>
                  <a:lnTo>
                    <a:pt x="2995516" y="1040162"/>
                  </a:lnTo>
                  <a:lnTo>
                    <a:pt x="3002695" y="1032187"/>
                  </a:lnTo>
                  <a:lnTo>
                    <a:pt x="3027550" y="1028079"/>
                  </a:lnTo>
                  <a:lnTo>
                    <a:pt x="3066477" y="1026672"/>
                  </a:lnTo>
                  <a:lnTo>
                    <a:pt x="3115872" y="1026798"/>
                  </a:lnTo>
                  <a:lnTo>
                    <a:pt x="3172132" y="1027290"/>
                  </a:lnTo>
                  <a:lnTo>
                    <a:pt x="3231652" y="1026981"/>
                  </a:lnTo>
                  <a:lnTo>
                    <a:pt x="3290829" y="1024704"/>
                  </a:lnTo>
                  <a:lnTo>
                    <a:pt x="3346059" y="1019292"/>
                  </a:lnTo>
                  <a:lnTo>
                    <a:pt x="3393738" y="1009578"/>
                  </a:lnTo>
                  <a:lnTo>
                    <a:pt x="3430263" y="994394"/>
                  </a:lnTo>
                  <a:lnTo>
                    <a:pt x="3465144" y="968505"/>
                  </a:lnTo>
                  <a:lnTo>
                    <a:pt x="3495511" y="937095"/>
                  </a:lnTo>
                  <a:lnTo>
                    <a:pt x="3521498" y="900903"/>
                  </a:lnTo>
                  <a:lnTo>
                    <a:pt x="3543240" y="860667"/>
                  </a:lnTo>
                  <a:lnTo>
                    <a:pt x="3560870" y="817122"/>
                  </a:lnTo>
                  <a:lnTo>
                    <a:pt x="3574523" y="771008"/>
                  </a:lnTo>
                  <a:lnTo>
                    <a:pt x="3584332" y="723062"/>
                  </a:lnTo>
                  <a:lnTo>
                    <a:pt x="3590433" y="674020"/>
                  </a:lnTo>
                  <a:lnTo>
                    <a:pt x="3592607" y="631794"/>
                  </a:lnTo>
                  <a:lnTo>
                    <a:pt x="3592263" y="584956"/>
                  </a:lnTo>
                  <a:lnTo>
                    <a:pt x="3589403" y="534847"/>
                  </a:lnTo>
                  <a:lnTo>
                    <a:pt x="3584026" y="482803"/>
                  </a:lnTo>
                  <a:lnTo>
                    <a:pt x="3576132" y="430165"/>
                  </a:lnTo>
                  <a:lnTo>
                    <a:pt x="3565721" y="378270"/>
                  </a:lnTo>
                  <a:lnTo>
                    <a:pt x="3552793" y="328458"/>
                  </a:lnTo>
                  <a:lnTo>
                    <a:pt x="3537349" y="282067"/>
                  </a:lnTo>
                  <a:lnTo>
                    <a:pt x="3519387" y="240435"/>
                  </a:lnTo>
                  <a:lnTo>
                    <a:pt x="3498908" y="204903"/>
                  </a:lnTo>
                  <a:lnTo>
                    <a:pt x="3471803" y="167884"/>
                  </a:lnTo>
                  <a:lnTo>
                    <a:pt x="3443670" y="136519"/>
                  </a:lnTo>
                  <a:lnTo>
                    <a:pt x="3412767" y="110205"/>
                  </a:lnTo>
                  <a:lnTo>
                    <a:pt x="3377350" y="88338"/>
                  </a:lnTo>
                  <a:lnTo>
                    <a:pt x="3335676" y="70315"/>
                  </a:lnTo>
                  <a:lnTo>
                    <a:pt x="3286003" y="55532"/>
                  </a:lnTo>
                  <a:lnTo>
                    <a:pt x="3226587" y="43386"/>
                  </a:lnTo>
                  <a:lnTo>
                    <a:pt x="3155686" y="33274"/>
                  </a:lnTo>
                  <a:lnTo>
                    <a:pt x="3078065" y="24453"/>
                  </a:lnTo>
                  <a:lnTo>
                    <a:pt x="3033307" y="19872"/>
                  </a:lnTo>
                  <a:lnTo>
                    <a:pt x="2985283" y="15397"/>
                  </a:lnTo>
                  <a:lnTo>
                    <a:pt x="2934517" y="11192"/>
                  </a:lnTo>
                  <a:lnTo>
                    <a:pt x="2881532" y="7423"/>
                  </a:lnTo>
                  <a:lnTo>
                    <a:pt x="2826852" y="4255"/>
                  </a:lnTo>
                  <a:lnTo>
                    <a:pt x="2771001" y="1851"/>
                  </a:lnTo>
                  <a:lnTo>
                    <a:pt x="2714503" y="378"/>
                  </a:lnTo>
                  <a:lnTo>
                    <a:pt x="2657881" y="0"/>
                  </a:lnTo>
                  <a:lnTo>
                    <a:pt x="2601659" y="880"/>
                  </a:lnTo>
                  <a:lnTo>
                    <a:pt x="2546361" y="3186"/>
                  </a:lnTo>
                  <a:lnTo>
                    <a:pt x="2492511" y="7080"/>
                  </a:lnTo>
                  <a:lnTo>
                    <a:pt x="2440633" y="12729"/>
                  </a:lnTo>
                  <a:lnTo>
                    <a:pt x="2391249" y="20296"/>
                  </a:lnTo>
                  <a:lnTo>
                    <a:pt x="2344885" y="29946"/>
                  </a:lnTo>
                  <a:lnTo>
                    <a:pt x="2302064" y="41845"/>
                  </a:lnTo>
                  <a:lnTo>
                    <a:pt x="2263309" y="56157"/>
                  </a:lnTo>
                  <a:lnTo>
                    <a:pt x="2218086" y="79473"/>
                  </a:lnTo>
                  <a:lnTo>
                    <a:pt x="2176219" y="108763"/>
                  </a:lnTo>
                  <a:lnTo>
                    <a:pt x="2137446" y="143116"/>
                  </a:lnTo>
                  <a:lnTo>
                    <a:pt x="2101504" y="181618"/>
                  </a:lnTo>
                  <a:lnTo>
                    <a:pt x="2068131" y="223356"/>
                  </a:lnTo>
                  <a:lnTo>
                    <a:pt x="2037063" y="267416"/>
                  </a:lnTo>
                  <a:lnTo>
                    <a:pt x="2008038" y="312885"/>
                  </a:lnTo>
                  <a:lnTo>
                    <a:pt x="1980793" y="358851"/>
                  </a:lnTo>
                  <a:lnTo>
                    <a:pt x="1955066" y="404400"/>
                  </a:lnTo>
                  <a:lnTo>
                    <a:pt x="1930594" y="448618"/>
                  </a:lnTo>
                  <a:lnTo>
                    <a:pt x="1907114" y="490594"/>
                  </a:lnTo>
                  <a:lnTo>
                    <a:pt x="1884364" y="529412"/>
                  </a:lnTo>
                  <a:lnTo>
                    <a:pt x="1862081" y="564161"/>
                  </a:lnTo>
                  <a:lnTo>
                    <a:pt x="1840002" y="593927"/>
                  </a:lnTo>
                  <a:lnTo>
                    <a:pt x="1797126" y="648700"/>
                  </a:lnTo>
                  <a:lnTo>
                    <a:pt x="1767121" y="690124"/>
                  </a:lnTo>
                  <a:lnTo>
                    <a:pt x="1743471" y="722649"/>
                  </a:lnTo>
                  <a:lnTo>
                    <a:pt x="1689181" y="778799"/>
                  </a:lnTo>
                  <a:lnTo>
                    <a:pt x="1645510" y="811323"/>
                  </a:lnTo>
                  <a:lnTo>
                    <a:pt x="1611303" y="834041"/>
                  </a:lnTo>
                  <a:lnTo>
                    <a:pt x="1572290" y="858281"/>
                  </a:lnTo>
                  <a:lnTo>
                    <a:pt x="1529501" y="883390"/>
                  </a:lnTo>
                  <a:lnTo>
                    <a:pt x="1483967" y="908717"/>
                  </a:lnTo>
                  <a:lnTo>
                    <a:pt x="1436717" y="933609"/>
                  </a:lnTo>
                  <a:lnTo>
                    <a:pt x="1388780" y="957414"/>
                  </a:lnTo>
                  <a:lnTo>
                    <a:pt x="1341187" y="979480"/>
                  </a:lnTo>
                  <a:lnTo>
                    <a:pt x="1294966" y="999154"/>
                  </a:lnTo>
                  <a:lnTo>
                    <a:pt x="1251148" y="1015785"/>
                  </a:lnTo>
                  <a:lnTo>
                    <a:pt x="1210762" y="1028720"/>
                  </a:lnTo>
                  <a:lnTo>
                    <a:pt x="1158095" y="1040796"/>
                  </a:lnTo>
                  <a:lnTo>
                    <a:pt x="1108596" y="1047101"/>
                  </a:lnTo>
                  <a:lnTo>
                    <a:pt x="1060766" y="1049336"/>
                  </a:lnTo>
                  <a:lnTo>
                    <a:pt x="1013102" y="1049202"/>
                  </a:lnTo>
                  <a:lnTo>
                    <a:pt x="964104" y="1048402"/>
                  </a:lnTo>
                  <a:lnTo>
                    <a:pt x="912270" y="1048635"/>
                  </a:lnTo>
                  <a:lnTo>
                    <a:pt x="856100" y="1051604"/>
                  </a:lnTo>
                  <a:close/>
                </a:path>
              </a:pathLst>
            </a:custGeom>
            <a:ln w="9524">
              <a:solidFill>
                <a:srgbClr val="00D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707839" y="5447075"/>
            <a:ext cx="13462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034540" y="5217208"/>
            <a:ext cx="2392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539240" algn="l"/>
              </a:tabLst>
            </a:pPr>
            <a:r>
              <a:rPr sz="2800" spc="-5" dirty="0">
                <a:latin typeface="Calibri"/>
                <a:cs typeface="Calibri"/>
              </a:rPr>
              <a:t>Formally,	</a:t>
            </a:r>
            <a:r>
              <a:rPr sz="3900" spc="240" baseline="-2136" dirty="0">
                <a:latin typeface="MS UI Gothic"/>
                <a:cs typeface="MS UI Gothic"/>
              </a:rPr>
              <a:t>6</a:t>
            </a:r>
            <a:r>
              <a:rPr sz="2700" spc="240" baseline="38580" dirty="0">
                <a:latin typeface="Lucida Sans Unicode"/>
                <a:cs typeface="Lucida Sans Unicode"/>
              </a:rPr>
              <a:t>(</a:t>
            </a:r>
            <a:r>
              <a:rPr sz="2700" i="1" spc="240" baseline="38580" dirty="0">
                <a:latin typeface="Calibri"/>
                <a:cs typeface="Calibri"/>
              </a:rPr>
              <a:t>l</a:t>
            </a:r>
            <a:r>
              <a:rPr sz="2700" spc="240" baseline="38580" dirty="0">
                <a:latin typeface="Lucida Sans Unicode"/>
                <a:cs typeface="Lucida Sans Unicode"/>
              </a:rPr>
              <a:t>)</a:t>
            </a:r>
            <a:r>
              <a:rPr sz="2700" spc="322" baseline="38580" dirty="0">
                <a:latin typeface="Lucida Sans Unicode"/>
                <a:cs typeface="Lucida Sans Unicode"/>
              </a:rPr>
              <a:t> </a:t>
            </a:r>
            <a:r>
              <a:rPr sz="3900" spc="862" baseline="-2136" dirty="0">
                <a:latin typeface="Cambria"/>
                <a:cs typeface="Cambria"/>
              </a:rPr>
              <a:t>=</a:t>
            </a:r>
            <a:endParaRPr sz="3900" baseline="-2136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44261" y="5033226"/>
            <a:ext cx="2006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-365" dirty="0">
                <a:latin typeface="MS UI Gothic"/>
                <a:cs typeface="MS UI Gothic"/>
              </a:rPr>
              <a:t>@</a:t>
            </a:r>
            <a:endParaRPr sz="2600">
              <a:latin typeface="MS UI Gothic"/>
              <a:cs typeface="MS UI Gothic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519425" y="5516224"/>
            <a:ext cx="668655" cy="0"/>
          </a:xfrm>
          <a:custGeom>
            <a:avLst/>
            <a:gdLst/>
            <a:ahLst/>
            <a:cxnLst/>
            <a:rect l="l" t="t" r="r" b="b"/>
            <a:pathLst>
              <a:path w="668654">
                <a:moveTo>
                  <a:pt x="0" y="0"/>
                </a:moveTo>
                <a:lnTo>
                  <a:pt x="668434" y="0"/>
                </a:lnTo>
              </a:path>
            </a:pathLst>
          </a:custGeom>
          <a:ln w="13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481325" y="5393073"/>
            <a:ext cx="7283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900" spc="179" baseline="-28846" dirty="0">
                <a:latin typeface="MS UI Gothic"/>
                <a:cs typeface="MS UI Gothic"/>
              </a:rPr>
              <a:t>@z</a:t>
            </a:r>
            <a:r>
              <a:rPr spc="120" dirty="0">
                <a:latin typeface="Lucida Sans Unicode"/>
                <a:cs typeface="Lucida Sans Unicode"/>
              </a:rPr>
              <a:t>(</a:t>
            </a:r>
            <a:r>
              <a:rPr i="1" spc="120" dirty="0">
                <a:latin typeface="Calibri"/>
                <a:cs typeface="Calibri"/>
              </a:rPr>
              <a:t>l</a:t>
            </a:r>
            <a:r>
              <a:rPr spc="120" dirty="0">
                <a:latin typeface="Lucida Sans Unicode"/>
                <a:cs typeface="Lucida Sans Unicode"/>
              </a:rPr>
              <a:t>)</a:t>
            </a:r>
            <a:endParaRPr>
              <a:latin typeface="Lucida Sans Unicode"/>
              <a:cs typeface="Lucida Sans Unicod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602739" y="6643485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112668" y="5404617"/>
            <a:ext cx="11874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i="1" spc="320" dirty="0">
                <a:latin typeface="Calibri"/>
                <a:cs typeface="Calibri"/>
              </a:rPr>
              <a:t>i</a:t>
            </a:r>
            <a:endParaRPr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214705" y="5256269"/>
            <a:ext cx="11614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15" dirty="0">
                <a:latin typeface="Cambria"/>
                <a:cs typeface="Cambria"/>
              </a:rPr>
              <a:t>cost(</a:t>
            </a:r>
            <a:r>
              <a:rPr sz="2600" b="1" spc="15" dirty="0">
                <a:latin typeface="Trebuchet MS"/>
                <a:cs typeface="Trebuchet MS"/>
              </a:rPr>
              <a:t>x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Cambria"/>
                <a:cs typeface="Cambria"/>
              </a:rPr>
              <a:t>)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166771" y="5700633"/>
            <a:ext cx="8166100" cy="8305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698750">
              <a:spcBef>
                <a:spcPts val="545"/>
              </a:spcBef>
            </a:pPr>
            <a:r>
              <a:rPr i="1" spc="425" dirty="0">
                <a:latin typeface="Calibri"/>
                <a:cs typeface="Calibri"/>
              </a:rPr>
              <a:t>j</a:t>
            </a:r>
            <a:endParaRPr>
              <a:latin typeface="Calibri"/>
              <a:cs typeface="Calibri"/>
            </a:endParaRPr>
          </a:p>
          <a:p>
            <a:pPr marL="38100">
              <a:spcBef>
                <a:spcPts val="610"/>
              </a:spcBef>
            </a:pPr>
            <a:r>
              <a:rPr sz="2600" spc="-140" dirty="0">
                <a:latin typeface="Cambria"/>
                <a:cs typeface="Cambria"/>
              </a:rPr>
              <a:t>w</a:t>
            </a:r>
            <a:r>
              <a:rPr sz="2600" spc="5" dirty="0">
                <a:latin typeface="Cambria"/>
                <a:cs typeface="Cambria"/>
              </a:rPr>
              <a:t>h</a:t>
            </a:r>
            <a:r>
              <a:rPr sz="2600" spc="-120" dirty="0">
                <a:latin typeface="Cambria"/>
                <a:cs typeface="Cambria"/>
              </a:rPr>
              <a:t>e</a:t>
            </a:r>
            <a:r>
              <a:rPr sz="2600" spc="-65" dirty="0">
                <a:latin typeface="Cambria"/>
                <a:cs typeface="Cambria"/>
              </a:rPr>
              <a:t>r</a:t>
            </a:r>
            <a:r>
              <a:rPr sz="2600" spc="-120" dirty="0">
                <a:latin typeface="Cambria"/>
                <a:cs typeface="Cambria"/>
              </a:rPr>
              <a:t>e </a:t>
            </a:r>
            <a:r>
              <a:rPr sz="2600" spc="-280" dirty="0">
                <a:latin typeface="Cambria"/>
                <a:cs typeface="Cambria"/>
              </a:rPr>
              <a:t> </a:t>
            </a:r>
            <a:r>
              <a:rPr sz="2600" spc="5" dirty="0">
                <a:latin typeface="Cambria"/>
                <a:cs typeface="Cambria"/>
              </a:rPr>
              <a:t>c</a:t>
            </a:r>
            <a:r>
              <a:rPr sz="2600" spc="-90" dirty="0">
                <a:latin typeface="Cambria"/>
                <a:cs typeface="Cambria"/>
              </a:rPr>
              <a:t>os</a:t>
            </a:r>
            <a:r>
              <a:rPr sz="2600" spc="120" dirty="0">
                <a:latin typeface="Cambria"/>
                <a:cs typeface="Cambria"/>
              </a:rPr>
              <a:t>t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=</a:t>
            </a:r>
            <a:r>
              <a:rPr sz="2600" spc="150" dirty="0">
                <a:latin typeface="Cambria"/>
                <a:cs typeface="Cambria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480" baseline="-12345" dirty="0">
                <a:latin typeface="Calibri"/>
                <a:cs typeface="Calibri"/>
              </a:rPr>
              <a:t>i</a:t>
            </a:r>
            <a:r>
              <a:rPr sz="2700" i="1" spc="232" baseline="-12345" dirty="0">
                <a:latin typeface="Calibri"/>
                <a:cs typeface="Calibri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35" dirty="0">
                <a:latin typeface="Cambria"/>
                <a:cs typeface="Cambria"/>
              </a:rPr>
              <a:t>og</a:t>
            </a:r>
            <a:r>
              <a:rPr sz="2600" spc="-105" dirty="0">
                <a:latin typeface="Cambria"/>
                <a:cs typeface="Cambria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575" dirty="0">
                <a:latin typeface="Cambria"/>
                <a:cs typeface="Cambria"/>
              </a:rPr>
              <a:t>+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spc="5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30" dirty="0">
                <a:latin typeface="MS UI Gothic"/>
                <a:cs typeface="MS UI Gothic"/>
              </a:rPr>
              <a:t>y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</a:t>
            </a:r>
            <a:r>
              <a:rPr sz="2600" spc="-140" dirty="0">
                <a:latin typeface="Cambria"/>
                <a:cs typeface="Cambria"/>
              </a:rPr>
              <a:t> </a:t>
            </a:r>
            <a:r>
              <a:rPr sz="2600" spc="10" dirty="0">
                <a:latin typeface="Cambria"/>
                <a:cs typeface="Cambria"/>
              </a:rPr>
              <a:t>l</a:t>
            </a:r>
            <a:r>
              <a:rPr sz="2600" spc="-40" dirty="0">
                <a:latin typeface="Cambria"/>
                <a:cs typeface="Cambria"/>
              </a:rPr>
              <a:t>o</a:t>
            </a:r>
            <a:r>
              <a:rPr sz="2600" dirty="0">
                <a:latin typeface="Cambria"/>
                <a:cs typeface="Cambria"/>
              </a:rPr>
              <a:t>g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spc="-145" dirty="0">
                <a:latin typeface="Cambria"/>
                <a:cs typeface="Cambria"/>
              </a:rPr>
              <a:t>1</a:t>
            </a:r>
            <a:r>
              <a:rPr sz="2600" dirty="0">
                <a:latin typeface="Cambria"/>
                <a:cs typeface="Cambria"/>
              </a:rPr>
              <a:t> </a:t>
            </a:r>
            <a:r>
              <a:rPr sz="2600" spc="715" dirty="0">
                <a:latin typeface="MS Gothic"/>
                <a:cs typeface="MS Gothic"/>
              </a:rPr>
              <a:t>—</a:t>
            </a:r>
            <a:r>
              <a:rPr sz="2600" spc="-725" dirty="0">
                <a:latin typeface="MS Gothic"/>
                <a:cs typeface="MS Gothic"/>
              </a:rPr>
              <a:t> </a:t>
            </a:r>
            <a:r>
              <a:rPr sz="2600" spc="195" dirty="0">
                <a:latin typeface="MS UI Gothic"/>
                <a:cs typeface="MS UI Gothic"/>
              </a:rPr>
              <a:t>h</a:t>
            </a:r>
            <a:r>
              <a:rPr sz="2700" spc="37" baseline="-12345" dirty="0">
                <a:latin typeface="Lucida Sans Unicode"/>
                <a:cs typeface="Lucida Sans Unicode"/>
              </a:rPr>
              <a:t>⇥</a:t>
            </a:r>
            <a:r>
              <a:rPr sz="2600" spc="10" dirty="0">
                <a:latin typeface="Cambria"/>
                <a:cs typeface="Cambria"/>
              </a:rPr>
              <a:t>(</a:t>
            </a:r>
            <a:r>
              <a:rPr sz="2600" b="1" spc="135" dirty="0">
                <a:latin typeface="Trebuchet MS"/>
                <a:cs typeface="Trebuchet MS"/>
              </a:rPr>
              <a:t>x</a:t>
            </a:r>
            <a:r>
              <a:rPr sz="2700" i="1" spc="675" baseline="-12345" dirty="0">
                <a:latin typeface="Calibri"/>
                <a:cs typeface="Calibri"/>
              </a:rPr>
              <a:t>i</a:t>
            </a:r>
            <a:r>
              <a:rPr sz="2600" spc="10" dirty="0">
                <a:latin typeface="Cambria"/>
                <a:cs typeface="Cambria"/>
              </a:rPr>
              <a:t>))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82091" y="986804"/>
            <a:ext cx="9183675" cy="58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3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9133" y="223631"/>
            <a:ext cx="7939405" cy="6350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B0F0"/>
                </a:solidFill>
              </a:rPr>
              <a:t>Backpropagation</a:t>
            </a:r>
            <a:r>
              <a:rPr sz="4000" spc="-5" dirty="0"/>
              <a:t>:</a:t>
            </a:r>
            <a:r>
              <a:rPr sz="4000" spc="-15" dirty="0"/>
              <a:t> </a:t>
            </a:r>
            <a:r>
              <a:rPr sz="3600" spc="-5" dirty="0"/>
              <a:t>Gradient</a:t>
            </a:r>
            <a:r>
              <a:rPr sz="3600" spc="-15" dirty="0"/>
              <a:t> </a:t>
            </a:r>
            <a:r>
              <a:rPr sz="3600" spc="-5" dirty="0"/>
              <a:t>Computation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034540" y="1083166"/>
            <a:ext cx="5108575" cy="14157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220"/>
              </a:lnSpc>
              <a:spcBef>
                <a:spcPts val="100"/>
              </a:spcBef>
              <a:tabLst>
                <a:tab pos="1090930" algn="l"/>
              </a:tabLst>
            </a:pPr>
            <a:r>
              <a:rPr sz="2800" dirty="0">
                <a:latin typeface="Calibri"/>
                <a:cs typeface="Calibri"/>
              </a:rPr>
              <a:t>Let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δ</a:t>
            </a:r>
            <a:r>
              <a:rPr sz="2775" i="1" baseline="-21021" dirty="0">
                <a:latin typeface="Arial"/>
                <a:cs typeface="Arial"/>
              </a:rPr>
              <a:t>j	</a:t>
            </a:r>
            <a:r>
              <a:rPr sz="2800" dirty="0">
                <a:latin typeface="Arial MT"/>
                <a:cs typeface="Arial MT"/>
              </a:rPr>
              <a:t>=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“error”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Arial"/>
                <a:cs typeface="Arial"/>
              </a:rPr>
              <a:t>j</a:t>
            </a:r>
            <a:r>
              <a:rPr sz="2800" i="1" spc="-155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layer 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  <a:p>
            <a:pPr marR="3325495" algn="ctr">
              <a:lnSpc>
                <a:spcPts val="1110"/>
              </a:lnSpc>
            </a:pPr>
            <a:r>
              <a:rPr sz="1850" dirty="0">
                <a:latin typeface="Arial MT"/>
                <a:cs typeface="Arial MT"/>
              </a:rPr>
              <a:t>(</a:t>
            </a:r>
            <a:r>
              <a:rPr sz="1850" i="1" dirty="0">
                <a:latin typeface="Arial"/>
                <a:cs typeface="Arial"/>
              </a:rPr>
              <a:t>l</a:t>
            </a:r>
            <a:r>
              <a:rPr sz="1850" dirty="0">
                <a:latin typeface="Arial MT"/>
                <a:cs typeface="Arial MT"/>
              </a:rPr>
              <a:t>)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2700">
              <a:latin typeface="Arial MT"/>
              <a:cs typeface="Arial MT"/>
            </a:endParaRPr>
          </a:p>
          <a:p>
            <a:pPr marR="3274060" algn="ctr"/>
            <a:r>
              <a:rPr sz="2400" spc="-5" dirty="0">
                <a:latin typeface="Calibri"/>
                <a:cs typeface="Calibri"/>
              </a:rPr>
              <a:t>(#layers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Arial"/>
                <a:cs typeface="Arial"/>
              </a:rPr>
              <a:t>L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3048110"/>
            <a:ext cx="2466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Backpropagation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4714" y="3988418"/>
            <a:ext cx="1095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2400" i="1" spc="-5" dirty="0">
                <a:latin typeface="Courier New"/>
                <a:cs typeface="Courier New"/>
              </a:rPr>
              <a:t>’</a:t>
            </a:r>
            <a:r>
              <a:rPr sz="2400" spc="-5" dirty="0">
                <a:latin typeface="Arial MT"/>
                <a:cs typeface="Arial MT"/>
              </a:rPr>
              <a:t>(</a:t>
            </a:r>
            <a:r>
              <a:rPr sz="2400" b="1" spc="-5" dirty="0">
                <a:latin typeface="Arial"/>
                <a:cs typeface="Arial"/>
              </a:rPr>
              <a:t>z</a:t>
            </a:r>
            <a:r>
              <a:rPr sz="2400" spc="-7" baseline="24305" dirty="0">
                <a:latin typeface="Arial MT"/>
                <a:cs typeface="Arial MT"/>
              </a:rPr>
              <a:t>(3)</a:t>
            </a:r>
            <a:r>
              <a:rPr sz="2400" spc="-5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4714" y="4432918"/>
            <a:ext cx="1095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2400" i="1" spc="-5" dirty="0">
                <a:latin typeface="Courier New"/>
                <a:cs typeface="Courier New"/>
              </a:rPr>
              <a:t>’</a:t>
            </a:r>
            <a:r>
              <a:rPr sz="2400" spc="-5" dirty="0">
                <a:latin typeface="Arial MT"/>
                <a:cs typeface="Arial MT"/>
              </a:rPr>
              <a:t>(</a:t>
            </a:r>
            <a:r>
              <a:rPr sz="2400" b="1" spc="-5" dirty="0">
                <a:latin typeface="Arial"/>
                <a:cs typeface="Arial"/>
              </a:rPr>
              <a:t>z</a:t>
            </a:r>
            <a:r>
              <a:rPr sz="2400" spc="-7" baseline="24305" dirty="0">
                <a:latin typeface="Arial MT"/>
                <a:cs typeface="Arial MT"/>
              </a:rPr>
              <a:t>(2)</a:t>
            </a:r>
            <a:r>
              <a:rPr sz="2400" spc="-5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4539" y="3399139"/>
            <a:ext cx="2886710" cy="185673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1000" indent="-342900">
              <a:spcBef>
                <a:spcPts val="62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(4)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3600" baseline="-16203" dirty="0">
                <a:latin typeface="Arial MT"/>
                <a:cs typeface="Arial MT"/>
              </a:rPr>
              <a:t>=</a:t>
            </a:r>
            <a:r>
              <a:rPr sz="3600" spc="-30" baseline="-16203" dirty="0">
                <a:latin typeface="Arial MT"/>
                <a:cs typeface="Arial MT"/>
              </a:rPr>
              <a:t> </a:t>
            </a:r>
            <a:r>
              <a:rPr sz="3600" b="1" i="1" baseline="-16203" dirty="0">
                <a:latin typeface="Arial"/>
                <a:cs typeface="Arial"/>
              </a:rPr>
              <a:t>a</a:t>
            </a:r>
            <a:r>
              <a:rPr sz="1600" dirty="0">
                <a:latin typeface="Arial MT"/>
                <a:cs typeface="Arial MT"/>
              </a:rPr>
              <a:t>(4)</a:t>
            </a:r>
            <a:r>
              <a:rPr sz="1600" spc="200" dirty="0">
                <a:latin typeface="Arial MT"/>
                <a:cs typeface="Arial MT"/>
              </a:rPr>
              <a:t> </a:t>
            </a:r>
            <a:r>
              <a:rPr sz="3600" baseline="-16203" dirty="0">
                <a:latin typeface="Arial MT"/>
                <a:cs typeface="Arial MT"/>
              </a:rPr>
              <a:t>–</a:t>
            </a:r>
            <a:r>
              <a:rPr sz="3600" spc="-30" baseline="-16203" dirty="0">
                <a:latin typeface="Arial MT"/>
                <a:cs typeface="Arial MT"/>
              </a:rPr>
              <a:t> </a:t>
            </a:r>
            <a:r>
              <a:rPr sz="3600" b="1" baseline="-16203" dirty="0">
                <a:latin typeface="Arial"/>
                <a:cs typeface="Arial"/>
              </a:rPr>
              <a:t>y</a:t>
            </a:r>
            <a:endParaRPr sz="3600" baseline="-16203">
              <a:latin typeface="Arial"/>
              <a:cs typeface="Arial"/>
            </a:endParaRPr>
          </a:p>
          <a:p>
            <a:pPr marL="381000" indent="-342900">
              <a:spcBef>
                <a:spcPts val="52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(3)</a:t>
            </a:r>
            <a:r>
              <a:rPr sz="1600" spc="220" dirty="0">
                <a:latin typeface="Arial MT"/>
                <a:cs typeface="Arial MT"/>
              </a:rPr>
              <a:t> </a:t>
            </a:r>
            <a:r>
              <a:rPr sz="3600" baseline="-16203" dirty="0">
                <a:latin typeface="Arial MT"/>
                <a:cs typeface="Arial MT"/>
              </a:rPr>
              <a:t>= (</a:t>
            </a:r>
            <a:r>
              <a:rPr sz="3600" spc="-802" baseline="-16203" dirty="0">
                <a:latin typeface="Arial MT"/>
                <a:cs typeface="Arial MT"/>
              </a:rPr>
              <a:t>Θ</a:t>
            </a:r>
            <a:r>
              <a:rPr sz="1600" dirty="0">
                <a:latin typeface="Arial MT"/>
                <a:cs typeface="Arial MT"/>
              </a:rPr>
              <a:t>(3</a:t>
            </a:r>
            <a:r>
              <a:rPr sz="1600" spc="-5" dirty="0">
                <a:latin typeface="Arial MT"/>
                <a:cs typeface="Arial MT"/>
              </a:rPr>
              <a:t>)</a:t>
            </a:r>
            <a:r>
              <a:rPr sz="3600" baseline="-16203" dirty="0">
                <a:latin typeface="Arial MT"/>
                <a:cs typeface="Arial MT"/>
              </a:rPr>
              <a:t>)</a:t>
            </a:r>
            <a:r>
              <a:rPr sz="1600" dirty="0">
                <a:latin typeface="Arial MT"/>
                <a:cs typeface="Arial MT"/>
              </a:rPr>
              <a:t>T</a:t>
            </a: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(4)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3600" spc="-7" baseline="-16203" dirty="0">
                <a:latin typeface="Arial MT"/>
                <a:cs typeface="Arial MT"/>
              </a:rPr>
              <a:t>.</a:t>
            </a:r>
            <a:r>
              <a:rPr sz="3600" baseline="-16203" dirty="0">
                <a:latin typeface="Arial MT"/>
                <a:cs typeface="Arial MT"/>
              </a:rPr>
              <a:t>*</a:t>
            </a:r>
            <a:r>
              <a:rPr sz="3600" spc="-337" baseline="-16203" dirty="0">
                <a:latin typeface="Arial MT"/>
                <a:cs typeface="Arial MT"/>
              </a:rPr>
              <a:t> </a:t>
            </a:r>
            <a:r>
              <a:rPr sz="3600" i="1" baseline="-16203" dirty="0">
                <a:latin typeface="Arial"/>
                <a:cs typeface="Arial"/>
              </a:rPr>
              <a:t>g</a:t>
            </a:r>
            <a:endParaRPr sz="3600" baseline="-16203">
              <a:latin typeface="Arial"/>
              <a:cs typeface="Arial"/>
            </a:endParaRPr>
          </a:p>
          <a:p>
            <a:pPr marL="381000" indent="-342900">
              <a:spcBef>
                <a:spcPts val="62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(2)</a:t>
            </a:r>
            <a:r>
              <a:rPr sz="1600" spc="220" dirty="0">
                <a:latin typeface="Arial MT"/>
                <a:cs typeface="Arial MT"/>
              </a:rPr>
              <a:t> </a:t>
            </a:r>
            <a:r>
              <a:rPr sz="3600" baseline="-16203" dirty="0">
                <a:latin typeface="Arial MT"/>
                <a:cs typeface="Arial MT"/>
              </a:rPr>
              <a:t>= (</a:t>
            </a:r>
            <a:r>
              <a:rPr sz="3600" spc="-802" baseline="-16203" dirty="0">
                <a:latin typeface="Arial MT"/>
                <a:cs typeface="Arial MT"/>
              </a:rPr>
              <a:t>Θ</a:t>
            </a:r>
            <a:r>
              <a:rPr sz="1600" dirty="0">
                <a:latin typeface="Arial MT"/>
                <a:cs typeface="Arial MT"/>
              </a:rPr>
              <a:t>(2</a:t>
            </a:r>
            <a:r>
              <a:rPr sz="1600" spc="-5" dirty="0">
                <a:latin typeface="Arial MT"/>
                <a:cs typeface="Arial MT"/>
              </a:rPr>
              <a:t>)</a:t>
            </a:r>
            <a:r>
              <a:rPr sz="3600" baseline="-16203" dirty="0">
                <a:latin typeface="Arial MT"/>
                <a:cs typeface="Arial MT"/>
              </a:rPr>
              <a:t>)</a:t>
            </a:r>
            <a:r>
              <a:rPr sz="1600" dirty="0">
                <a:latin typeface="Arial MT"/>
                <a:cs typeface="Arial MT"/>
              </a:rPr>
              <a:t>T</a:t>
            </a: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(3)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3600" spc="-7" baseline="-16203" dirty="0">
                <a:latin typeface="Arial MT"/>
                <a:cs typeface="Arial MT"/>
              </a:rPr>
              <a:t>.</a:t>
            </a:r>
            <a:r>
              <a:rPr sz="3600" baseline="-16203" dirty="0">
                <a:latin typeface="Arial MT"/>
                <a:cs typeface="Arial MT"/>
              </a:rPr>
              <a:t>*</a:t>
            </a:r>
            <a:r>
              <a:rPr sz="3600" spc="-337" baseline="-16203" dirty="0">
                <a:latin typeface="Arial MT"/>
                <a:cs typeface="Arial MT"/>
              </a:rPr>
              <a:t> </a:t>
            </a:r>
            <a:r>
              <a:rPr sz="3600" i="1" baseline="-16203" dirty="0">
                <a:latin typeface="Arial"/>
                <a:cs typeface="Arial"/>
              </a:rPr>
              <a:t>g</a:t>
            </a:r>
            <a:endParaRPr sz="3600" baseline="-16203">
              <a:latin typeface="Arial"/>
              <a:cs typeface="Arial"/>
            </a:endParaRPr>
          </a:p>
          <a:p>
            <a:pPr marL="381000" indent="-342900">
              <a:spcBef>
                <a:spcPts val="1240"/>
              </a:spcBef>
              <a:buChar char="•"/>
              <a:tabLst>
                <a:tab pos="380365" algn="l"/>
                <a:tab pos="381000" algn="l"/>
              </a:tabLst>
            </a:pPr>
            <a:r>
              <a:rPr sz="2400" dirty="0">
                <a:latin typeface="Arial MT"/>
                <a:cs typeface="Arial MT"/>
              </a:rPr>
              <a:t>(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δ</a:t>
            </a:r>
            <a:r>
              <a:rPr sz="2400" spc="-7" baseline="24305" dirty="0">
                <a:latin typeface="Arial MT"/>
                <a:cs typeface="Arial MT"/>
              </a:rPr>
              <a:t>(1)</a:t>
            </a:r>
            <a:r>
              <a:rPr sz="2400" spc="-5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0778" y="4443152"/>
            <a:ext cx="1525905" cy="332740"/>
            <a:chOff x="3316777" y="4443152"/>
            <a:chExt cx="1525905" cy="3327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6777" y="4443152"/>
              <a:ext cx="1525385" cy="3325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62156" y="4473961"/>
              <a:ext cx="1435100" cy="231775"/>
            </a:xfrm>
            <a:custGeom>
              <a:avLst/>
              <a:gdLst/>
              <a:ahLst/>
              <a:cxnLst/>
              <a:rect l="l" t="t" r="r" b="b"/>
              <a:pathLst>
                <a:path w="1435100" h="231775">
                  <a:moveTo>
                    <a:pt x="0" y="0"/>
                  </a:moveTo>
                  <a:lnTo>
                    <a:pt x="1435099" y="231476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836621" y="3645130"/>
            <a:ext cx="4489450" cy="1637664"/>
            <a:chOff x="3312621" y="3645130"/>
            <a:chExt cx="4489450" cy="163766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777" y="3973483"/>
              <a:ext cx="1130530" cy="5195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66477" y="4005559"/>
              <a:ext cx="1030605" cy="417195"/>
            </a:xfrm>
            <a:custGeom>
              <a:avLst/>
              <a:gdLst/>
              <a:ahLst/>
              <a:cxnLst/>
              <a:rect l="l" t="t" r="r" b="b"/>
              <a:pathLst>
                <a:path w="1030604" h="417195">
                  <a:moveTo>
                    <a:pt x="0" y="0"/>
                  </a:moveTo>
                  <a:lnTo>
                    <a:pt x="1030308" y="0"/>
                  </a:lnTo>
                  <a:lnTo>
                    <a:pt x="1030308" y="416837"/>
                  </a:lnTo>
                  <a:lnTo>
                    <a:pt x="0" y="4168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5091" y="3645130"/>
              <a:ext cx="1529542" cy="4364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71849" y="3679052"/>
              <a:ext cx="1435100" cy="328930"/>
            </a:xfrm>
            <a:custGeom>
              <a:avLst/>
              <a:gdLst/>
              <a:ahLst/>
              <a:cxnLst/>
              <a:rect l="l" t="t" r="r" b="b"/>
              <a:pathLst>
                <a:path w="1435100" h="328929">
                  <a:moveTo>
                    <a:pt x="0" y="328749"/>
                  </a:moveTo>
                  <a:lnTo>
                    <a:pt x="1435099" y="0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6777" y="4152206"/>
              <a:ext cx="1529542" cy="3366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65499" y="4184822"/>
              <a:ext cx="1435100" cy="231775"/>
            </a:xfrm>
            <a:custGeom>
              <a:avLst/>
              <a:gdLst/>
              <a:ahLst/>
              <a:cxnLst/>
              <a:rect l="l" t="t" r="r" b="b"/>
              <a:pathLst>
                <a:path w="1435100" h="231775">
                  <a:moveTo>
                    <a:pt x="0" y="231476"/>
                  </a:moveTo>
                  <a:lnTo>
                    <a:pt x="1435099" y="0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7555" y="4156363"/>
              <a:ext cx="3445625" cy="33250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94198" y="4187347"/>
              <a:ext cx="3352800" cy="229235"/>
            </a:xfrm>
            <a:custGeom>
              <a:avLst/>
              <a:gdLst/>
              <a:ahLst/>
              <a:cxnLst/>
              <a:rect l="l" t="t" r="r" b="b"/>
              <a:pathLst>
                <a:path w="3352800" h="229235">
                  <a:moveTo>
                    <a:pt x="0" y="228951"/>
                  </a:moveTo>
                  <a:lnTo>
                    <a:pt x="3352433" y="0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00" y="3649287"/>
              <a:ext cx="3458094" cy="4322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87849" y="3682665"/>
              <a:ext cx="3365500" cy="325755"/>
            </a:xfrm>
            <a:custGeom>
              <a:avLst/>
              <a:gdLst/>
              <a:ahLst/>
              <a:cxnLst/>
              <a:rect l="l" t="t" r="r" b="b"/>
              <a:pathLst>
                <a:path w="3365500" h="325754">
                  <a:moveTo>
                    <a:pt x="0" y="325136"/>
                  </a:moveTo>
                  <a:lnTo>
                    <a:pt x="3365499" y="0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2411" y="3649286"/>
              <a:ext cx="3059083" cy="6109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2821" y="3732414"/>
              <a:ext cx="2685011" cy="4696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2139" y="3678365"/>
              <a:ext cx="2959145" cy="5112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92139" y="3678365"/>
              <a:ext cx="2959735" cy="511809"/>
            </a:xfrm>
            <a:custGeom>
              <a:avLst/>
              <a:gdLst/>
              <a:ahLst/>
              <a:cxnLst/>
              <a:rect l="l" t="t" r="r" b="b"/>
              <a:pathLst>
                <a:path w="2959734" h="511810">
                  <a:moveTo>
                    <a:pt x="0" y="0"/>
                  </a:moveTo>
                  <a:lnTo>
                    <a:pt x="2959145" y="0"/>
                  </a:lnTo>
                  <a:lnTo>
                    <a:pt x="2959145" y="511243"/>
                  </a:lnTo>
                  <a:lnTo>
                    <a:pt x="0" y="5112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2621" y="4438996"/>
              <a:ext cx="1130530" cy="51538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63134" y="4467862"/>
              <a:ext cx="1030605" cy="417195"/>
            </a:xfrm>
            <a:custGeom>
              <a:avLst/>
              <a:gdLst/>
              <a:ahLst/>
              <a:cxnLst/>
              <a:rect l="l" t="t" r="r" b="b"/>
              <a:pathLst>
                <a:path w="1030604" h="417195">
                  <a:moveTo>
                    <a:pt x="0" y="416837"/>
                  </a:moveTo>
                  <a:lnTo>
                    <a:pt x="1030308" y="416837"/>
                  </a:lnTo>
                  <a:lnTo>
                    <a:pt x="1030308" y="0"/>
                  </a:lnTo>
                  <a:lnTo>
                    <a:pt x="0" y="0"/>
                  </a:lnTo>
                  <a:lnTo>
                    <a:pt x="0" y="416837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0934" y="4850475"/>
              <a:ext cx="1529542" cy="43226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68506" y="4882457"/>
              <a:ext cx="1435100" cy="328930"/>
            </a:xfrm>
            <a:custGeom>
              <a:avLst/>
              <a:gdLst/>
              <a:ahLst/>
              <a:cxnLst/>
              <a:rect l="l" t="t" r="r" b="b"/>
              <a:pathLst>
                <a:path w="1435100" h="328929">
                  <a:moveTo>
                    <a:pt x="0" y="0"/>
                  </a:moveTo>
                  <a:lnTo>
                    <a:pt x="1435099" y="328749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3400" y="4443151"/>
              <a:ext cx="3445625" cy="33250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390855" y="4473961"/>
              <a:ext cx="3352800" cy="229235"/>
            </a:xfrm>
            <a:custGeom>
              <a:avLst/>
              <a:gdLst/>
              <a:ahLst/>
              <a:cxnLst/>
              <a:rect l="l" t="t" r="r" b="b"/>
              <a:pathLst>
                <a:path w="3352800" h="229235">
                  <a:moveTo>
                    <a:pt x="0" y="0"/>
                  </a:moveTo>
                  <a:lnTo>
                    <a:pt x="3352434" y="228951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9243" y="4850475"/>
              <a:ext cx="3458094" cy="42810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84504" y="4882457"/>
              <a:ext cx="3365500" cy="325755"/>
            </a:xfrm>
            <a:custGeom>
              <a:avLst/>
              <a:gdLst/>
              <a:ahLst/>
              <a:cxnLst/>
              <a:rect l="l" t="t" r="r" b="b"/>
              <a:pathLst>
                <a:path w="3365500" h="325754">
                  <a:moveTo>
                    <a:pt x="0" y="0"/>
                  </a:moveTo>
                  <a:lnTo>
                    <a:pt x="3365499" y="325136"/>
                  </a:lnTo>
                </a:path>
              </a:pathLst>
            </a:custGeom>
            <a:ln w="12699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8254" y="4671752"/>
              <a:ext cx="3059083" cy="6109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08665" y="4750723"/>
              <a:ext cx="2685011" cy="4738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8795" y="4700650"/>
              <a:ext cx="2959145" cy="51124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312796" y="4700652"/>
            <a:ext cx="2959735" cy="411651"/>
          </a:xfrm>
          <a:prstGeom prst="rect">
            <a:avLst/>
          </a:prstGeom>
          <a:ln w="9524">
            <a:solidFill>
              <a:srgbClr val="5B92C7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0979">
              <a:spcBef>
                <a:spcPts val="810"/>
              </a:spcBef>
            </a:pPr>
            <a:r>
              <a:rPr sz="2000" i="1" dirty="0">
                <a:latin typeface="Arial"/>
                <a:cs typeface="Arial"/>
              </a:rPr>
              <a:t>g</a:t>
            </a:r>
            <a:r>
              <a:rPr sz="2000" i="1" dirty="0">
                <a:latin typeface="Courier New"/>
                <a:cs typeface="Courier New"/>
              </a:rPr>
              <a:t>’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1950" baseline="25641" dirty="0">
                <a:latin typeface="Arial MT"/>
                <a:cs typeface="Arial MT"/>
              </a:rPr>
              <a:t>(2)</a:t>
            </a:r>
            <a:r>
              <a:rPr sz="2000" dirty="0">
                <a:latin typeface="Arial MT"/>
                <a:cs typeface="Arial MT"/>
              </a:rPr>
              <a:t>)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spc="10" dirty="0">
                <a:latin typeface="Arial"/>
                <a:cs typeface="Arial"/>
              </a:rPr>
              <a:t>a</a:t>
            </a:r>
            <a:r>
              <a:rPr sz="1950" spc="15" baseline="25641" dirty="0">
                <a:latin typeface="Arial MT"/>
                <a:cs typeface="Arial MT"/>
              </a:rPr>
              <a:t>(2)</a:t>
            </a:r>
            <a:r>
              <a:rPr sz="1950" baseline="25641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.* </a:t>
            </a:r>
            <a:r>
              <a:rPr sz="2000" dirty="0">
                <a:latin typeface="Arial MT"/>
                <a:cs typeface="Arial MT"/>
              </a:rPr>
              <a:t>(1–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1950" baseline="25641" dirty="0">
                <a:latin typeface="Arial MT"/>
                <a:cs typeface="Arial MT"/>
              </a:rPr>
              <a:t>(2)</a:t>
            </a:r>
            <a:r>
              <a:rPr sz="2000" dirty="0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43211" y="1291831"/>
            <a:ext cx="3522719" cy="177611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0065292" y="2810454"/>
            <a:ext cx="48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(4)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190807" y="2863733"/>
            <a:ext cx="1953895" cy="577850"/>
            <a:chOff x="6666806" y="2863733"/>
            <a:chExt cx="1953895" cy="57785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5527" y="2863733"/>
              <a:ext cx="764770" cy="4197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767" y="2889532"/>
              <a:ext cx="664919" cy="31938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06766" y="2889532"/>
              <a:ext cx="665480" cy="319405"/>
            </a:xfrm>
            <a:custGeom>
              <a:avLst/>
              <a:gdLst/>
              <a:ahLst/>
              <a:cxnLst/>
              <a:rect l="l" t="t" r="r" b="b"/>
              <a:pathLst>
                <a:path w="665479" h="319405">
                  <a:moveTo>
                    <a:pt x="0" y="89789"/>
                  </a:moveTo>
                  <a:lnTo>
                    <a:pt x="152953" y="0"/>
                  </a:lnTo>
                  <a:lnTo>
                    <a:pt x="137162" y="60685"/>
                  </a:lnTo>
                  <a:lnTo>
                    <a:pt x="664919" y="198010"/>
                  </a:lnTo>
                  <a:lnTo>
                    <a:pt x="633338" y="319382"/>
                  </a:lnTo>
                  <a:lnTo>
                    <a:pt x="105581" y="182056"/>
                  </a:lnTo>
                  <a:lnTo>
                    <a:pt x="89790" y="242742"/>
                  </a:lnTo>
                  <a:lnTo>
                    <a:pt x="0" y="89789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66806" y="2938548"/>
              <a:ext cx="872836" cy="5029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8376" y="2966235"/>
              <a:ext cx="770352" cy="40288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718375" y="2966234"/>
              <a:ext cx="770890" cy="403225"/>
            </a:xfrm>
            <a:custGeom>
              <a:avLst/>
              <a:gdLst/>
              <a:ahLst/>
              <a:cxnLst/>
              <a:rect l="l" t="t" r="r" b="b"/>
              <a:pathLst>
                <a:path w="770890" h="403225">
                  <a:moveTo>
                    <a:pt x="0" y="75848"/>
                  </a:moveTo>
                  <a:lnTo>
                    <a:pt x="160324" y="0"/>
                  </a:lnTo>
                  <a:lnTo>
                    <a:pt x="139205" y="59042"/>
                  </a:lnTo>
                  <a:lnTo>
                    <a:pt x="770352" y="284798"/>
                  </a:lnTo>
                  <a:lnTo>
                    <a:pt x="728114" y="402884"/>
                  </a:lnTo>
                  <a:lnTo>
                    <a:pt x="96967" y="177129"/>
                  </a:lnTo>
                  <a:lnTo>
                    <a:pt x="75848" y="236171"/>
                  </a:lnTo>
                  <a:lnTo>
                    <a:pt x="0" y="75848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86710" y="3003841"/>
            <a:ext cx="299085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9540">
              <a:spcBef>
                <a:spcPts val="100"/>
              </a:spcBef>
              <a:tabLst>
                <a:tab pos="2522220" algn="l"/>
              </a:tabLst>
            </a:pP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(2)	</a:t>
            </a:r>
            <a:r>
              <a:rPr sz="3600" b="1" i="1" baseline="-16203" dirty="0">
                <a:latin typeface="Times New Roman"/>
                <a:cs typeface="Times New Roman"/>
              </a:rPr>
              <a:t>δ</a:t>
            </a:r>
            <a:r>
              <a:rPr sz="1600" dirty="0">
                <a:latin typeface="Arial MT"/>
                <a:cs typeface="Arial MT"/>
              </a:rPr>
              <a:t>(3)</a:t>
            </a:r>
          </a:p>
          <a:p>
            <a:pPr>
              <a:spcBef>
                <a:spcPts val="35"/>
              </a:spcBef>
            </a:pPr>
            <a:endParaRPr sz="2700" dirty="0">
              <a:latin typeface="Arial MT"/>
              <a:cs typeface="Arial MT"/>
            </a:endParaRPr>
          </a:p>
          <a:p>
            <a:pPr marL="50800">
              <a:spcBef>
                <a:spcPts val="5"/>
              </a:spcBef>
            </a:pPr>
            <a:r>
              <a:rPr sz="2000" i="1" dirty="0">
                <a:latin typeface="Arial"/>
                <a:cs typeface="Arial"/>
              </a:rPr>
              <a:t>g</a:t>
            </a:r>
            <a:r>
              <a:rPr sz="2000" i="1" dirty="0">
                <a:latin typeface="Courier New"/>
                <a:cs typeface="Courier New"/>
              </a:rPr>
              <a:t>’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1950" baseline="25641" dirty="0">
                <a:latin typeface="Arial MT"/>
                <a:cs typeface="Arial MT"/>
              </a:rPr>
              <a:t>(3)</a:t>
            </a:r>
            <a:r>
              <a:rPr sz="2000" dirty="0">
                <a:latin typeface="Arial MT"/>
                <a:cs typeface="Arial MT"/>
              </a:rPr>
              <a:t>)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spc="10" dirty="0">
                <a:latin typeface="Arial"/>
                <a:cs typeface="Arial"/>
              </a:rPr>
              <a:t>a</a:t>
            </a:r>
            <a:r>
              <a:rPr sz="1950" spc="15" baseline="25641" dirty="0">
                <a:latin typeface="Arial MT"/>
                <a:cs typeface="Arial MT"/>
              </a:rPr>
              <a:t>(3)</a:t>
            </a:r>
            <a:r>
              <a:rPr sz="1950" baseline="25641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.* </a:t>
            </a:r>
            <a:r>
              <a:rPr sz="2000" dirty="0">
                <a:latin typeface="Arial MT"/>
                <a:cs typeface="Arial MT"/>
              </a:rPr>
              <a:t>(1–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1950" baseline="25641" dirty="0">
                <a:latin typeface="Arial MT"/>
                <a:cs typeface="Arial MT"/>
              </a:rPr>
              <a:t>(3)</a:t>
            </a:r>
            <a:r>
              <a:rPr sz="2000" dirty="0">
                <a:latin typeface="Arial MT"/>
                <a:cs typeface="Arial MT"/>
              </a:rPr>
              <a:t>)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7160029" y="2585258"/>
            <a:ext cx="814705" cy="810895"/>
            <a:chOff x="5636028" y="2585257"/>
            <a:chExt cx="814705" cy="810895"/>
          </a:xfrm>
        </p:grpSpPr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6028" y="2585257"/>
              <a:ext cx="814647" cy="81049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86917" y="2610675"/>
              <a:ext cx="711551" cy="71148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686917" y="2610675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0" y="10"/>
                  </a:moveTo>
                  <a:lnTo>
                    <a:pt x="177360" y="0"/>
                  </a:lnTo>
                  <a:lnTo>
                    <a:pt x="133023" y="44342"/>
                  </a:lnTo>
                  <a:lnTo>
                    <a:pt x="711551" y="622804"/>
                  </a:lnTo>
                  <a:lnTo>
                    <a:pt x="622876" y="711489"/>
                  </a:lnTo>
                  <a:lnTo>
                    <a:pt x="44348" y="133027"/>
                  </a:lnTo>
                  <a:lnTo>
                    <a:pt x="10" y="177370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707774" y="2456410"/>
            <a:ext cx="1808480" cy="1591945"/>
            <a:chOff x="3183774" y="2456409"/>
            <a:chExt cx="1808480" cy="1591945"/>
          </a:xfrm>
        </p:grpSpPr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83774" y="2456409"/>
              <a:ext cx="1808017" cy="15918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87436" y="2502131"/>
              <a:ext cx="1400694" cy="7024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33751" y="2487603"/>
              <a:ext cx="1706914" cy="14881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33751" y="2487603"/>
              <a:ext cx="1707514" cy="1488440"/>
            </a:xfrm>
            <a:custGeom>
              <a:avLst/>
              <a:gdLst/>
              <a:ahLst/>
              <a:cxnLst/>
              <a:rect l="l" t="t" r="r" b="b"/>
              <a:pathLst>
                <a:path w="1707514" h="1488439">
                  <a:moveTo>
                    <a:pt x="58247" y="0"/>
                  </a:moveTo>
                  <a:lnTo>
                    <a:pt x="333024" y="0"/>
                  </a:lnTo>
                  <a:lnTo>
                    <a:pt x="745191" y="0"/>
                  </a:lnTo>
                  <a:lnTo>
                    <a:pt x="1706914" y="0"/>
                  </a:lnTo>
                  <a:lnTo>
                    <a:pt x="1706914" y="398893"/>
                  </a:lnTo>
                  <a:lnTo>
                    <a:pt x="1706914" y="569846"/>
                  </a:lnTo>
                  <a:lnTo>
                    <a:pt x="1706914" y="683815"/>
                  </a:lnTo>
                  <a:lnTo>
                    <a:pt x="745191" y="683815"/>
                  </a:lnTo>
                  <a:lnTo>
                    <a:pt x="0" y="1488195"/>
                  </a:lnTo>
                  <a:lnTo>
                    <a:pt x="333024" y="683815"/>
                  </a:lnTo>
                  <a:lnTo>
                    <a:pt x="58247" y="683815"/>
                  </a:lnTo>
                  <a:lnTo>
                    <a:pt x="58247" y="569846"/>
                  </a:lnTo>
                  <a:lnTo>
                    <a:pt x="58247" y="398893"/>
                  </a:lnTo>
                  <a:lnTo>
                    <a:pt x="58247" y="0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974771" y="2542491"/>
            <a:ext cx="128587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9865" marR="5080" indent="-177800">
              <a:lnSpc>
                <a:spcPts val="2100"/>
              </a:lnSpc>
              <a:spcBef>
                <a:spcPts val="219"/>
              </a:spcBef>
            </a:pPr>
            <a:r>
              <a:rPr dirty="0">
                <a:latin typeface="Calibri"/>
                <a:cs typeface="Calibri"/>
              </a:rPr>
              <a:t>Ele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en</a:t>
            </a:r>
            <a:r>
              <a:rPr spc="-530" dirty="0">
                <a:latin typeface="Calibri"/>
                <a:cs typeface="Calibri"/>
              </a:rPr>
              <a:t>t@</a:t>
            </a:r>
            <a:r>
              <a:rPr spc="-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ise  </a:t>
            </a:r>
            <a:r>
              <a:rPr spc="-5" dirty="0">
                <a:latin typeface="Calibri"/>
                <a:cs typeface="Calibri"/>
              </a:rPr>
              <a:t>product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.*</a:t>
            </a:r>
            <a:endParaRPr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02738" y="6297283"/>
            <a:ext cx="1727057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l-GR" sz="1050" b="1" i="1" baseline="-16203" dirty="0">
                <a:latin typeface="Times New Roman"/>
                <a:cs typeface="Times New Roman"/>
              </a:rPr>
              <a:t>δ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7223" y="6458819"/>
            <a:ext cx="26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i="1" baseline="-16203" dirty="0">
                <a:latin typeface="Times New Roman"/>
                <a:cs typeface="Times New Roman"/>
              </a:rPr>
              <a:t>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92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6385" y="1159626"/>
            <a:ext cx="8670290" cy="3649345"/>
            <a:chOff x="382385" y="1159625"/>
            <a:chExt cx="8670290" cy="364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385" y="1159625"/>
              <a:ext cx="8670174" cy="3649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47" y="1189960"/>
              <a:ext cx="8569101" cy="3546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4747" y="1189961"/>
              <a:ext cx="8569325" cy="3547110"/>
            </a:xfrm>
            <a:custGeom>
              <a:avLst/>
              <a:gdLst/>
              <a:ahLst/>
              <a:cxnLst/>
              <a:rect l="l" t="t" r="r" b="b"/>
              <a:pathLst>
                <a:path w="8569325" h="3547110">
                  <a:moveTo>
                    <a:pt x="0" y="0"/>
                  </a:moveTo>
                  <a:lnTo>
                    <a:pt x="8569100" y="0"/>
                  </a:lnTo>
                  <a:lnTo>
                    <a:pt x="8569100" y="3546992"/>
                  </a:lnTo>
                  <a:lnTo>
                    <a:pt x="0" y="35469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C3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7556" y="193151"/>
            <a:ext cx="38620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B</a:t>
            </a:r>
            <a:r>
              <a:rPr dirty="0">
                <a:solidFill>
                  <a:srgbClr val="00B0F0"/>
                </a:solidFill>
              </a:rPr>
              <a:t>a</a:t>
            </a:r>
            <a:r>
              <a:rPr spc="-5" dirty="0">
                <a:solidFill>
                  <a:srgbClr val="00B0F0"/>
                </a:solidFill>
              </a:rPr>
              <a:t>c</a:t>
            </a:r>
            <a:r>
              <a:rPr dirty="0">
                <a:solidFill>
                  <a:srgbClr val="00B0F0"/>
                </a:solidFill>
              </a:rPr>
              <a:t>kp</a:t>
            </a:r>
            <a:r>
              <a:rPr spc="-5" dirty="0">
                <a:solidFill>
                  <a:srgbClr val="00B0F0"/>
                </a:solidFill>
              </a:rPr>
              <a:t>ro</a:t>
            </a:r>
            <a:r>
              <a:rPr dirty="0">
                <a:solidFill>
                  <a:srgbClr val="00B0F0"/>
                </a:solidFill>
              </a:rPr>
              <a:t>pa</a:t>
            </a:r>
            <a:r>
              <a:rPr spc="-5" dirty="0">
                <a:solidFill>
                  <a:srgbClr val="00B0F0"/>
                </a:solidFill>
              </a:rPr>
              <a:t>g</a:t>
            </a:r>
            <a:r>
              <a:rPr spc="-15" dirty="0">
                <a:solidFill>
                  <a:srgbClr val="00B0F0"/>
                </a:solidFill>
              </a:rPr>
              <a:t>ati</a:t>
            </a:r>
            <a:r>
              <a:rPr spc="-5" dirty="0">
                <a:solidFill>
                  <a:srgbClr val="00B0F0"/>
                </a:solidFill>
              </a:rPr>
              <a:t>o</a:t>
            </a:r>
            <a:r>
              <a:rPr dirty="0">
                <a:solidFill>
                  <a:srgbClr val="00B0F0"/>
                </a:solidFill>
              </a:rPr>
              <a:t>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602739" y="6689253"/>
            <a:ext cx="1596390" cy="167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3342" y="3274495"/>
            <a:ext cx="5026025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100" spc="40" dirty="0">
                <a:latin typeface="Cambria"/>
                <a:cs typeface="Cambria"/>
              </a:rPr>
              <a:t>Compute</a:t>
            </a:r>
            <a:r>
              <a:rPr sz="2100" spc="225" dirty="0">
                <a:latin typeface="Cambria"/>
                <a:cs typeface="Cambria"/>
              </a:rPr>
              <a:t> </a:t>
            </a:r>
            <a:r>
              <a:rPr sz="2100" spc="-20" dirty="0">
                <a:latin typeface="Cambria"/>
                <a:cs typeface="Cambria"/>
              </a:rPr>
              <a:t>gradients</a:t>
            </a:r>
            <a:r>
              <a:rPr sz="2100" spc="235" dirty="0">
                <a:latin typeface="Cambria"/>
                <a:cs typeface="Cambria"/>
              </a:rPr>
              <a:t> </a:t>
            </a:r>
            <a:r>
              <a:rPr sz="2100" spc="110" dirty="0">
                <a:latin typeface="Lucida Sans Unicode"/>
                <a:cs typeface="Lucida Sans Unicode"/>
              </a:rPr>
              <a:t>∆</a:t>
            </a:r>
            <a:r>
              <a:rPr sz="2175" spc="165" baseline="42145" dirty="0">
                <a:latin typeface="Lucida Sans Unicode"/>
                <a:cs typeface="Lucida Sans Unicode"/>
              </a:rPr>
              <a:t>(</a:t>
            </a:r>
            <a:r>
              <a:rPr sz="2175" i="1" spc="165" baseline="42145" dirty="0">
                <a:latin typeface="Calibri"/>
                <a:cs typeface="Calibri"/>
              </a:rPr>
              <a:t>l</a:t>
            </a:r>
            <a:r>
              <a:rPr sz="2175" spc="165" baseline="42145" dirty="0">
                <a:latin typeface="Lucida Sans Unicode"/>
                <a:cs typeface="Lucida Sans Unicode"/>
              </a:rPr>
              <a:t>)</a:t>
            </a:r>
            <a:r>
              <a:rPr sz="2175" spc="330" baseline="42145" dirty="0">
                <a:latin typeface="Lucida Sans Unicode"/>
                <a:cs typeface="Lucida Sans Unicode"/>
              </a:rPr>
              <a:t> </a:t>
            </a:r>
            <a:r>
              <a:rPr sz="2100" spc="465" dirty="0">
                <a:latin typeface="Cambria"/>
                <a:cs typeface="Cambria"/>
              </a:rPr>
              <a:t>=</a:t>
            </a:r>
            <a:r>
              <a:rPr sz="2100" spc="120" dirty="0">
                <a:latin typeface="Cambria"/>
                <a:cs typeface="Cambria"/>
              </a:rPr>
              <a:t> </a:t>
            </a:r>
            <a:r>
              <a:rPr sz="2100" spc="110" dirty="0">
                <a:latin typeface="Lucida Sans Unicode"/>
                <a:cs typeface="Lucida Sans Unicode"/>
              </a:rPr>
              <a:t>∆</a:t>
            </a:r>
            <a:r>
              <a:rPr sz="2175" spc="165" baseline="42145" dirty="0">
                <a:latin typeface="Lucida Sans Unicode"/>
                <a:cs typeface="Lucida Sans Unicode"/>
              </a:rPr>
              <a:t>(</a:t>
            </a:r>
            <a:r>
              <a:rPr sz="2175" i="1" spc="165" baseline="42145" dirty="0">
                <a:latin typeface="Calibri"/>
                <a:cs typeface="Calibri"/>
              </a:rPr>
              <a:t>l</a:t>
            </a:r>
            <a:r>
              <a:rPr sz="2175" spc="165" baseline="42145" dirty="0">
                <a:latin typeface="Lucida Sans Unicode"/>
                <a:cs typeface="Lucida Sans Unicode"/>
              </a:rPr>
              <a:t>)</a:t>
            </a:r>
            <a:r>
              <a:rPr sz="2175" spc="157" baseline="42145" dirty="0">
                <a:latin typeface="Lucida Sans Unicode"/>
                <a:cs typeface="Lucida Sans Unicode"/>
              </a:rPr>
              <a:t> </a:t>
            </a:r>
            <a:r>
              <a:rPr sz="2100" spc="465" dirty="0">
                <a:latin typeface="Cambria"/>
                <a:cs typeface="Cambria"/>
              </a:rPr>
              <a:t>+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135" dirty="0">
                <a:latin typeface="MS UI Gothic"/>
                <a:cs typeface="MS UI Gothic"/>
              </a:rPr>
              <a:t>a</a:t>
            </a:r>
            <a:r>
              <a:rPr sz="2175" spc="202" baseline="42145" dirty="0">
                <a:latin typeface="Lucida Sans Unicode"/>
                <a:cs typeface="Lucida Sans Unicode"/>
              </a:rPr>
              <a:t>(</a:t>
            </a:r>
            <a:r>
              <a:rPr sz="2175" i="1" spc="202" baseline="42145" dirty="0">
                <a:latin typeface="Calibri"/>
                <a:cs typeface="Calibri"/>
              </a:rPr>
              <a:t>l</a:t>
            </a:r>
            <a:r>
              <a:rPr sz="2175" spc="202" baseline="42145" dirty="0" smtClean="0">
                <a:latin typeface="Lucida Sans Unicode"/>
                <a:cs typeface="Lucida Sans Unicode"/>
              </a:rPr>
              <a:t>)</a:t>
            </a:r>
            <a:r>
              <a:rPr lang="el-GR" sz="2400" b="1" i="1" baseline="-16203" dirty="0">
                <a:latin typeface="Times New Roman"/>
                <a:cs typeface="Times New Roman"/>
              </a:rPr>
              <a:t> </a:t>
            </a:r>
            <a:r>
              <a:rPr lang="el-GR" sz="2400" b="1" i="1" baseline="-16203" dirty="0" smtClean="0">
                <a:latin typeface="Times New Roman"/>
                <a:cs typeface="Times New Roman"/>
              </a:rPr>
              <a:t>δ</a:t>
            </a:r>
            <a:r>
              <a:rPr sz="2175" spc="202" baseline="42145" dirty="0" smtClean="0">
                <a:latin typeface="Lucida Sans Unicode"/>
                <a:cs typeface="Lucida Sans Unicode"/>
              </a:rPr>
              <a:t>(</a:t>
            </a:r>
            <a:r>
              <a:rPr sz="2175" i="1" spc="202" baseline="42145" dirty="0" smtClean="0">
                <a:latin typeface="Calibri"/>
                <a:cs typeface="Calibri"/>
              </a:rPr>
              <a:t>l</a:t>
            </a:r>
            <a:r>
              <a:rPr sz="2175" spc="202" baseline="42145" dirty="0" smtClean="0">
                <a:latin typeface="Lucida Sans Unicode"/>
                <a:cs typeface="Lucida Sans Unicode"/>
              </a:rPr>
              <a:t>+1</a:t>
            </a:r>
            <a:r>
              <a:rPr sz="2175" spc="202" baseline="42145" dirty="0">
                <a:latin typeface="Lucida Sans Unicode"/>
                <a:cs typeface="Lucida Sans Unicode"/>
              </a:rPr>
              <a:t>)</a:t>
            </a:r>
            <a:endParaRPr sz="2175" baseline="42145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5581" y="3428747"/>
            <a:ext cx="2009139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838200" algn="l"/>
                <a:tab pos="1553210" algn="l"/>
                <a:tab pos="1920239" algn="l"/>
              </a:tabLst>
            </a:pPr>
            <a:r>
              <a:rPr sz="1450" i="1" spc="300" dirty="0">
                <a:latin typeface="Calibri"/>
                <a:cs typeface="Calibri"/>
              </a:rPr>
              <a:t>ij	ij	</a:t>
            </a:r>
            <a:r>
              <a:rPr sz="1450" i="1" spc="345" dirty="0">
                <a:latin typeface="Calibri"/>
                <a:cs typeface="Calibri"/>
              </a:rPr>
              <a:t>j	</a:t>
            </a:r>
            <a:r>
              <a:rPr sz="1450" i="1" spc="260" dirty="0">
                <a:latin typeface="Calibri"/>
                <a:cs typeface="Calibri"/>
              </a:rPr>
              <a:t>i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652" y="4982795"/>
            <a:ext cx="5695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D</a:t>
            </a:r>
            <a:r>
              <a:rPr sz="2400" baseline="24305" dirty="0">
                <a:latin typeface="Arial MT"/>
                <a:cs typeface="Arial MT"/>
              </a:rPr>
              <a:t>(</a:t>
            </a:r>
            <a:r>
              <a:rPr sz="2400" i="1" baseline="24305" dirty="0">
                <a:latin typeface="Arial"/>
                <a:cs typeface="Arial"/>
              </a:rPr>
              <a:t>l</a:t>
            </a:r>
            <a:r>
              <a:rPr sz="2400" baseline="24305" dirty="0">
                <a:latin typeface="Arial MT"/>
                <a:cs typeface="Arial MT"/>
              </a:rPr>
              <a:t>)</a:t>
            </a:r>
            <a:r>
              <a:rPr sz="2400" spc="322" baseline="24305" dirty="0">
                <a:latin typeface="Arial MT"/>
                <a:cs typeface="Arial MT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matrix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partial derivatives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35" dirty="0">
                <a:latin typeface="Arial"/>
                <a:cs typeface="Arial"/>
              </a:rPr>
              <a:t>J</a:t>
            </a:r>
            <a:r>
              <a:rPr sz="2400" spc="-135" dirty="0">
                <a:latin typeface="Arial MT"/>
                <a:cs typeface="Arial MT"/>
              </a:rPr>
              <a:t>(Θ)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9853" y="1623472"/>
            <a:ext cx="6329045" cy="1624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165" marR="2251075" indent="-355600">
              <a:spcBef>
                <a:spcPts val="95"/>
              </a:spcBef>
            </a:pPr>
            <a:r>
              <a:rPr sz="2100" spc="65" dirty="0">
                <a:latin typeface="Cambria"/>
                <a:cs typeface="Cambria"/>
              </a:rPr>
              <a:t>F</a:t>
            </a:r>
            <a:r>
              <a:rPr sz="2100" spc="-60" dirty="0">
                <a:latin typeface="Cambria"/>
                <a:cs typeface="Cambria"/>
              </a:rPr>
              <a:t>or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95" dirty="0">
                <a:latin typeface="Cambria"/>
                <a:cs typeface="Cambria"/>
              </a:rPr>
              <a:t>e</a:t>
            </a:r>
            <a:r>
              <a:rPr sz="2100" spc="15" dirty="0">
                <a:latin typeface="Cambria"/>
                <a:cs typeface="Cambria"/>
              </a:rPr>
              <a:t>a</a:t>
            </a:r>
            <a:r>
              <a:rPr sz="2100" spc="-50" dirty="0">
                <a:latin typeface="Cambria"/>
                <a:cs typeface="Cambria"/>
              </a:rPr>
              <a:t>c</a:t>
            </a:r>
            <a:r>
              <a:rPr sz="2100" spc="5" dirty="0">
                <a:latin typeface="Cambria"/>
                <a:cs typeface="Cambria"/>
              </a:rPr>
              <a:t>h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100" dirty="0">
                <a:latin typeface="Cambria"/>
                <a:cs typeface="Cambria"/>
              </a:rPr>
              <a:t>t</a:t>
            </a:r>
            <a:r>
              <a:rPr sz="2100" spc="-50" dirty="0">
                <a:latin typeface="Cambria"/>
                <a:cs typeface="Cambria"/>
              </a:rPr>
              <a:t>r</a:t>
            </a:r>
            <a:r>
              <a:rPr sz="2100" spc="10" dirty="0">
                <a:latin typeface="Cambria"/>
                <a:cs typeface="Cambria"/>
              </a:rPr>
              <a:t>ai</a:t>
            </a:r>
            <a:r>
              <a:rPr sz="2100" spc="-15" dirty="0">
                <a:latin typeface="Cambria"/>
                <a:cs typeface="Cambria"/>
              </a:rPr>
              <a:t>n</a:t>
            </a:r>
            <a:r>
              <a:rPr sz="2100" spc="-5" dirty="0">
                <a:latin typeface="Cambria"/>
                <a:cs typeface="Cambria"/>
              </a:rPr>
              <a:t>i</a:t>
            </a:r>
            <a:r>
              <a:rPr sz="2100" spc="-10" dirty="0">
                <a:latin typeface="Cambria"/>
                <a:cs typeface="Cambria"/>
              </a:rPr>
              <a:t>n</a:t>
            </a:r>
            <a:r>
              <a:rPr sz="2100" spc="10" dirty="0">
                <a:latin typeface="Cambria"/>
                <a:cs typeface="Cambria"/>
              </a:rPr>
              <a:t>g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5" dirty="0">
                <a:latin typeface="Cambria"/>
                <a:cs typeface="Cambria"/>
              </a:rPr>
              <a:t>i</a:t>
            </a:r>
            <a:r>
              <a:rPr sz="2100" spc="-10" dirty="0">
                <a:latin typeface="Cambria"/>
                <a:cs typeface="Cambria"/>
              </a:rPr>
              <a:t>n</a:t>
            </a:r>
            <a:r>
              <a:rPr sz="2100" spc="-80" dirty="0">
                <a:latin typeface="Cambria"/>
                <a:cs typeface="Cambria"/>
              </a:rPr>
              <a:t>s</a:t>
            </a:r>
            <a:r>
              <a:rPr sz="2100" spc="100" dirty="0">
                <a:latin typeface="Cambria"/>
                <a:cs typeface="Cambria"/>
              </a:rPr>
              <a:t>t</a:t>
            </a:r>
            <a:r>
              <a:rPr sz="2100" spc="5" dirty="0">
                <a:latin typeface="Cambria"/>
                <a:cs typeface="Cambria"/>
              </a:rPr>
              <a:t>anc</a:t>
            </a:r>
            <a:r>
              <a:rPr sz="2100" spc="-95" dirty="0">
                <a:latin typeface="Cambria"/>
                <a:cs typeface="Cambria"/>
              </a:rPr>
              <a:t>e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9" dirty="0">
                <a:latin typeface="Cambria"/>
                <a:cs typeface="Cambria"/>
              </a:rPr>
              <a:t> </a:t>
            </a:r>
            <a:r>
              <a:rPr sz="2100" spc="10" dirty="0">
                <a:latin typeface="Cambria"/>
                <a:cs typeface="Cambria"/>
              </a:rPr>
              <a:t>(</a:t>
            </a:r>
            <a:r>
              <a:rPr sz="2100" b="1" spc="110" dirty="0">
                <a:latin typeface="Trebuchet MS"/>
                <a:cs typeface="Trebuchet MS"/>
              </a:rPr>
              <a:t>x</a:t>
            </a:r>
            <a:r>
              <a:rPr sz="2175" i="1" spc="547" baseline="-11494" dirty="0">
                <a:latin typeface="Calibri"/>
                <a:cs typeface="Calibri"/>
              </a:rPr>
              <a:t>i</a:t>
            </a:r>
            <a:r>
              <a:rPr sz="2100" spc="150" dirty="0">
                <a:latin typeface="MS UI Gothic"/>
                <a:cs typeface="MS UI Gothic"/>
              </a:rPr>
              <a:t>,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spc="20" dirty="0">
                <a:latin typeface="MS UI Gothic"/>
                <a:cs typeface="MS UI Gothic"/>
              </a:rPr>
              <a:t>y</a:t>
            </a:r>
            <a:r>
              <a:rPr sz="2175" i="1" spc="547" baseline="-11494" dirty="0">
                <a:latin typeface="Calibri"/>
                <a:cs typeface="Calibri"/>
              </a:rPr>
              <a:t>i</a:t>
            </a:r>
            <a:r>
              <a:rPr sz="2100" spc="15" dirty="0">
                <a:latin typeface="Cambria"/>
                <a:cs typeface="Cambria"/>
              </a:rPr>
              <a:t>):  </a:t>
            </a:r>
            <a:r>
              <a:rPr sz="2100" spc="40" dirty="0">
                <a:latin typeface="Cambria"/>
                <a:cs typeface="Cambria"/>
              </a:rPr>
              <a:t>Set</a:t>
            </a:r>
            <a:r>
              <a:rPr sz="2100" spc="229" dirty="0">
                <a:latin typeface="Cambria"/>
                <a:cs typeface="Cambria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a</a:t>
            </a:r>
            <a:r>
              <a:rPr sz="2175" spc="127" baseline="28735" dirty="0">
                <a:latin typeface="Lucida Sans Unicode"/>
                <a:cs typeface="Lucida Sans Unicode"/>
              </a:rPr>
              <a:t>(1)</a:t>
            </a:r>
            <a:r>
              <a:rPr sz="2175" spc="345" baseline="28735" dirty="0">
                <a:latin typeface="Lucida Sans Unicode"/>
                <a:cs typeface="Lucida Sans Unicode"/>
              </a:rPr>
              <a:t> </a:t>
            </a:r>
            <a:r>
              <a:rPr sz="2100" spc="465" dirty="0">
                <a:latin typeface="Cambria"/>
                <a:cs typeface="Cambria"/>
              </a:rPr>
              <a:t>=</a:t>
            </a:r>
            <a:r>
              <a:rPr sz="2100" spc="114" dirty="0">
                <a:latin typeface="Cambria"/>
                <a:cs typeface="Cambria"/>
              </a:rPr>
              <a:t> </a:t>
            </a:r>
            <a:r>
              <a:rPr sz="2100" b="1" spc="185" dirty="0">
                <a:latin typeface="Trebuchet MS"/>
                <a:cs typeface="Trebuchet MS"/>
              </a:rPr>
              <a:t>x</a:t>
            </a:r>
            <a:r>
              <a:rPr sz="2175" i="1" spc="277" baseline="-11494" dirty="0">
                <a:latin typeface="Calibri"/>
                <a:cs typeface="Calibri"/>
              </a:rPr>
              <a:t>i</a:t>
            </a:r>
            <a:endParaRPr sz="2175" baseline="-11494">
              <a:latin typeface="Calibri"/>
              <a:cs typeface="Calibri"/>
            </a:endParaRPr>
          </a:p>
          <a:p>
            <a:pPr marL="431165" marR="68580">
              <a:lnSpc>
                <a:spcPts val="2520"/>
              </a:lnSpc>
              <a:spcBef>
                <a:spcPts val="85"/>
              </a:spcBef>
            </a:pPr>
            <a:r>
              <a:rPr sz="2100" spc="330" dirty="0">
                <a:latin typeface="Cambria"/>
                <a:cs typeface="Cambria"/>
              </a:rPr>
              <a:t>C</a:t>
            </a:r>
            <a:r>
              <a:rPr sz="2100" spc="-35" dirty="0">
                <a:latin typeface="Cambria"/>
                <a:cs typeface="Cambria"/>
              </a:rPr>
              <a:t>om</a:t>
            </a:r>
            <a:r>
              <a:rPr sz="2100" spc="-5" dirty="0">
                <a:latin typeface="Cambria"/>
                <a:cs typeface="Cambria"/>
              </a:rPr>
              <a:t>p</a:t>
            </a:r>
            <a:r>
              <a:rPr sz="2100" spc="5" dirty="0">
                <a:latin typeface="Cambria"/>
                <a:cs typeface="Cambria"/>
              </a:rPr>
              <a:t>u</a:t>
            </a:r>
            <a:r>
              <a:rPr sz="2100" spc="100" dirty="0">
                <a:latin typeface="Cambria"/>
                <a:cs typeface="Cambria"/>
              </a:rPr>
              <a:t>t</a:t>
            </a:r>
            <a:r>
              <a:rPr sz="2100" spc="-95" dirty="0">
                <a:latin typeface="Cambria"/>
                <a:cs typeface="Cambria"/>
              </a:rPr>
              <a:t>e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5" dirty="0">
                <a:latin typeface="MS Gothic"/>
                <a:cs typeface="MS Gothic"/>
              </a:rPr>
              <a:t>{</a:t>
            </a:r>
            <a:r>
              <a:rPr sz="2100" b="1" spc="50" dirty="0">
                <a:latin typeface="Trebuchet MS"/>
                <a:cs typeface="Trebuchet MS"/>
              </a:rPr>
              <a:t>a</a:t>
            </a:r>
            <a:r>
              <a:rPr sz="2175" spc="157" baseline="28735" dirty="0">
                <a:latin typeface="Lucida Sans Unicode"/>
                <a:cs typeface="Lucida Sans Unicode"/>
              </a:rPr>
              <a:t>(2</a:t>
            </a:r>
            <a:r>
              <a:rPr sz="2175" spc="262" baseline="28735" dirty="0">
                <a:latin typeface="Lucida Sans Unicode"/>
                <a:cs typeface="Lucida Sans Unicode"/>
              </a:rPr>
              <a:t>)</a:t>
            </a:r>
            <a:r>
              <a:rPr sz="2100" spc="500" dirty="0">
                <a:latin typeface="MS UI Gothic"/>
                <a:cs typeface="MS UI Gothic"/>
              </a:rPr>
              <a:t>,</a:t>
            </a:r>
            <a:r>
              <a:rPr sz="2100" spc="150" dirty="0">
                <a:latin typeface="MS UI Gothic"/>
                <a:cs typeface="MS UI Gothic"/>
              </a:rPr>
              <a:t>.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spc="500" dirty="0">
                <a:latin typeface="MS UI Gothic"/>
                <a:cs typeface="MS UI Gothic"/>
              </a:rPr>
              <a:t>..</a:t>
            </a:r>
            <a:r>
              <a:rPr sz="2100" spc="150" dirty="0">
                <a:latin typeface="MS UI Gothic"/>
                <a:cs typeface="MS UI Gothic"/>
              </a:rPr>
              <a:t>,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a</a:t>
            </a:r>
            <a:r>
              <a:rPr sz="2175" spc="270" baseline="28735" dirty="0">
                <a:latin typeface="Lucida Sans Unicode"/>
                <a:cs typeface="Lucida Sans Unicode"/>
              </a:rPr>
              <a:t>(</a:t>
            </a:r>
            <a:r>
              <a:rPr sz="2175" i="1" spc="810" baseline="28735" dirty="0">
                <a:latin typeface="Calibri"/>
                <a:cs typeface="Calibri"/>
              </a:rPr>
              <a:t>L</a:t>
            </a:r>
            <a:r>
              <a:rPr sz="2175" spc="427" baseline="28735" dirty="0">
                <a:latin typeface="Lucida Sans Unicode"/>
                <a:cs typeface="Lucida Sans Unicode"/>
              </a:rPr>
              <a:t>)</a:t>
            </a:r>
            <a:r>
              <a:rPr sz="2100" spc="-5" dirty="0">
                <a:latin typeface="MS Gothic"/>
                <a:cs typeface="MS Gothic"/>
              </a:rPr>
              <a:t>}</a:t>
            </a:r>
            <a:r>
              <a:rPr sz="2100" spc="-355" dirty="0">
                <a:latin typeface="MS Gothic"/>
                <a:cs typeface="MS Gothic"/>
              </a:rPr>
              <a:t> </a:t>
            </a:r>
            <a:r>
              <a:rPr sz="2100" spc="45" dirty="0">
                <a:latin typeface="Cambria"/>
                <a:cs typeface="Cambria"/>
              </a:rPr>
              <a:t>v</a:t>
            </a:r>
            <a:r>
              <a:rPr sz="2100" spc="-5" dirty="0">
                <a:latin typeface="Cambria"/>
                <a:cs typeface="Cambria"/>
              </a:rPr>
              <a:t>i</a:t>
            </a:r>
            <a:r>
              <a:rPr sz="2100" spc="20" dirty="0">
                <a:latin typeface="Cambria"/>
                <a:cs typeface="Cambria"/>
              </a:rPr>
              <a:t>a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9" dirty="0">
                <a:latin typeface="Cambria"/>
                <a:cs typeface="Cambria"/>
              </a:rPr>
              <a:t> </a:t>
            </a:r>
            <a:r>
              <a:rPr sz="2100" dirty="0">
                <a:latin typeface="Cambria"/>
                <a:cs typeface="Cambria"/>
              </a:rPr>
              <a:t>f</a:t>
            </a:r>
            <a:r>
              <a:rPr sz="2100" spc="-60" dirty="0">
                <a:latin typeface="Cambria"/>
                <a:cs typeface="Cambria"/>
              </a:rPr>
              <a:t>or</a:t>
            </a:r>
            <a:r>
              <a:rPr sz="2100" spc="-175" dirty="0">
                <a:latin typeface="Cambria"/>
                <a:cs typeface="Cambria"/>
              </a:rPr>
              <a:t>w</a:t>
            </a:r>
            <a:r>
              <a:rPr sz="2100" spc="-15" dirty="0">
                <a:latin typeface="Cambria"/>
                <a:cs typeface="Cambria"/>
              </a:rPr>
              <a:t>ar</a:t>
            </a:r>
            <a:r>
              <a:rPr sz="2100" spc="-5" dirty="0">
                <a:latin typeface="Cambria"/>
                <a:cs typeface="Cambria"/>
              </a:rPr>
              <a:t>d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5" dirty="0">
                <a:latin typeface="Cambria"/>
                <a:cs typeface="Cambria"/>
              </a:rPr>
              <a:t>p</a:t>
            </a:r>
            <a:r>
              <a:rPr sz="2100" spc="-50" dirty="0">
                <a:latin typeface="Cambria"/>
                <a:cs typeface="Cambria"/>
              </a:rPr>
              <a:t>r</a:t>
            </a:r>
            <a:r>
              <a:rPr sz="2100" spc="-35" dirty="0">
                <a:latin typeface="Cambria"/>
                <a:cs typeface="Cambria"/>
              </a:rPr>
              <a:t>op</a:t>
            </a:r>
            <a:r>
              <a:rPr sz="2100" spc="40" dirty="0">
                <a:latin typeface="Cambria"/>
                <a:cs typeface="Cambria"/>
              </a:rPr>
              <a:t>agat</a:t>
            </a:r>
            <a:r>
              <a:rPr sz="2100" spc="-5" dirty="0">
                <a:latin typeface="Cambria"/>
                <a:cs typeface="Cambria"/>
              </a:rPr>
              <a:t>i</a:t>
            </a:r>
            <a:r>
              <a:rPr sz="2100" spc="-30" dirty="0">
                <a:latin typeface="Cambria"/>
                <a:cs typeface="Cambria"/>
              </a:rPr>
              <a:t>on  </a:t>
            </a:r>
            <a:r>
              <a:rPr sz="2100" spc="330" dirty="0">
                <a:latin typeface="Cambria"/>
                <a:cs typeface="Cambria"/>
              </a:rPr>
              <a:t>C</a:t>
            </a:r>
            <a:r>
              <a:rPr sz="2100" spc="-35" dirty="0">
                <a:latin typeface="Cambria"/>
                <a:cs typeface="Cambria"/>
              </a:rPr>
              <a:t>om</a:t>
            </a:r>
            <a:r>
              <a:rPr sz="2100" spc="-5" dirty="0">
                <a:latin typeface="Cambria"/>
                <a:cs typeface="Cambria"/>
              </a:rPr>
              <a:t>p</a:t>
            </a:r>
            <a:r>
              <a:rPr sz="2100" spc="5" dirty="0">
                <a:latin typeface="Cambria"/>
                <a:cs typeface="Cambria"/>
              </a:rPr>
              <a:t>u</a:t>
            </a:r>
            <a:r>
              <a:rPr sz="2100" spc="100" dirty="0">
                <a:latin typeface="Cambria"/>
                <a:cs typeface="Cambria"/>
              </a:rPr>
              <a:t>t</a:t>
            </a:r>
            <a:r>
              <a:rPr sz="2100" spc="-95" dirty="0">
                <a:latin typeface="Cambria"/>
                <a:cs typeface="Cambria"/>
              </a:rPr>
              <a:t>e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b="1" dirty="0">
                <a:latin typeface="Yu Gothic UI"/>
                <a:cs typeface="Yu Gothic UI"/>
              </a:rPr>
              <a:t>6</a:t>
            </a:r>
            <a:r>
              <a:rPr sz="2175" spc="270" baseline="28735" dirty="0">
                <a:latin typeface="Lucida Sans Unicode"/>
                <a:cs typeface="Lucida Sans Unicode"/>
              </a:rPr>
              <a:t>(</a:t>
            </a:r>
            <a:r>
              <a:rPr sz="2175" i="1" spc="810" baseline="28735" dirty="0">
                <a:latin typeface="Calibri"/>
                <a:cs typeface="Calibri"/>
              </a:rPr>
              <a:t>L</a:t>
            </a:r>
            <a:r>
              <a:rPr sz="2175" spc="270" baseline="28735" dirty="0">
                <a:latin typeface="Lucida Sans Unicode"/>
                <a:cs typeface="Lucida Sans Unicode"/>
              </a:rPr>
              <a:t>)</a:t>
            </a:r>
            <a:r>
              <a:rPr sz="2175" baseline="28735" dirty="0">
                <a:latin typeface="Lucida Sans Unicode"/>
                <a:cs typeface="Lucida Sans Unicode"/>
              </a:rPr>
              <a:t> </a:t>
            </a:r>
            <a:r>
              <a:rPr sz="2175" spc="-345" baseline="28735" dirty="0">
                <a:latin typeface="Lucida Sans Unicode"/>
                <a:cs typeface="Lucida Sans Unicode"/>
              </a:rPr>
              <a:t> </a:t>
            </a:r>
            <a:r>
              <a:rPr sz="2100" spc="465" dirty="0">
                <a:latin typeface="Cambria"/>
                <a:cs typeface="Cambria"/>
              </a:rPr>
              <a:t>=</a:t>
            </a:r>
            <a:r>
              <a:rPr sz="2100" spc="120" dirty="0">
                <a:latin typeface="Cambria"/>
                <a:cs typeface="Cambria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a</a:t>
            </a:r>
            <a:r>
              <a:rPr sz="2175" spc="270" baseline="28735" dirty="0">
                <a:latin typeface="Lucida Sans Unicode"/>
                <a:cs typeface="Lucida Sans Unicode"/>
              </a:rPr>
              <a:t>(</a:t>
            </a:r>
            <a:r>
              <a:rPr sz="2175" i="1" spc="810" baseline="28735" dirty="0">
                <a:latin typeface="Calibri"/>
                <a:cs typeface="Calibri"/>
              </a:rPr>
              <a:t>L</a:t>
            </a:r>
            <a:r>
              <a:rPr sz="2175" spc="270" baseline="28735" dirty="0">
                <a:latin typeface="Lucida Sans Unicode"/>
                <a:cs typeface="Lucida Sans Unicode"/>
              </a:rPr>
              <a:t>)</a:t>
            </a:r>
            <a:r>
              <a:rPr sz="2175" spc="165" baseline="28735" dirty="0">
                <a:latin typeface="Lucida Sans Unicode"/>
                <a:cs typeface="Lucida Sans Unicode"/>
              </a:rPr>
              <a:t> </a:t>
            </a:r>
            <a:r>
              <a:rPr sz="2100" spc="-470" dirty="0">
                <a:latin typeface="Lucida Sans Unicode"/>
                <a:cs typeface="Lucida Sans Unicode"/>
              </a:rPr>
              <a:t>—</a:t>
            </a:r>
            <a:r>
              <a:rPr sz="2100" spc="-200" dirty="0">
                <a:latin typeface="Lucida Sans Unicode"/>
                <a:cs typeface="Lucida Sans Unicode"/>
              </a:rPr>
              <a:t> </a:t>
            </a:r>
            <a:r>
              <a:rPr sz="2100" spc="25" dirty="0">
                <a:latin typeface="MS UI Gothic"/>
                <a:cs typeface="MS UI Gothic"/>
              </a:rPr>
              <a:t>y</a:t>
            </a:r>
            <a:r>
              <a:rPr sz="2175" i="1" spc="390" baseline="-11494" dirty="0">
                <a:latin typeface="Calibri"/>
                <a:cs typeface="Calibri"/>
              </a:rPr>
              <a:t>i</a:t>
            </a:r>
            <a:endParaRPr sz="2175" baseline="-11494">
              <a:latin typeface="Calibri"/>
              <a:cs typeface="Calibri"/>
            </a:endParaRPr>
          </a:p>
          <a:p>
            <a:pPr marL="431165">
              <a:lnSpc>
                <a:spcPts val="2435"/>
              </a:lnSpc>
            </a:pPr>
            <a:r>
              <a:rPr sz="2100" spc="330" dirty="0">
                <a:latin typeface="Cambria"/>
                <a:cs typeface="Cambria"/>
              </a:rPr>
              <a:t>C</a:t>
            </a:r>
            <a:r>
              <a:rPr sz="2100" spc="-35" dirty="0">
                <a:latin typeface="Cambria"/>
                <a:cs typeface="Cambria"/>
              </a:rPr>
              <a:t>om</a:t>
            </a:r>
            <a:r>
              <a:rPr sz="2100" spc="-5" dirty="0">
                <a:latin typeface="Cambria"/>
                <a:cs typeface="Cambria"/>
              </a:rPr>
              <a:t>p</a:t>
            </a:r>
            <a:r>
              <a:rPr sz="2100" spc="5" dirty="0">
                <a:latin typeface="Cambria"/>
                <a:cs typeface="Cambria"/>
              </a:rPr>
              <a:t>u</a:t>
            </a:r>
            <a:r>
              <a:rPr sz="2100" spc="100" dirty="0">
                <a:latin typeface="Cambria"/>
                <a:cs typeface="Cambria"/>
              </a:rPr>
              <a:t>t</a:t>
            </a:r>
            <a:r>
              <a:rPr sz="2100" spc="-95" dirty="0">
                <a:latin typeface="Cambria"/>
                <a:cs typeface="Cambria"/>
              </a:rPr>
              <a:t>e </a:t>
            </a:r>
            <a:r>
              <a:rPr sz="2100" spc="-229" dirty="0">
                <a:latin typeface="Cambria"/>
                <a:cs typeface="Cambria"/>
              </a:rPr>
              <a:t> </a:t>
            </a:r>
            <a:r>
              <a:rPr sz="2100" spc="-95" dirty="0">
                <a:latin typeface="Cambria"/>
                <a:cs typeface="Cambria"/>
              </a:rPr>
              <a:t>e</a:t>
            </a:r>
            <a:r>
              <a:rPr sz="2100" spc="-50" dirty="0">
                <a:latin typeface="Cambria"/>
                <a:cs typeface="Cambria"/>
              </a:rPr>
              <a:t>rr</a:t>
            </a:r>
            <a:r>
              <a:rPr sz="2100" spc="-60" dirty="0">
                <a:latin typeface="Cambria"/>
                <a:cs typeface="Cambria"/>
              </a:rPr>
              <a:t>or</a:t>
            </a:r>
            <a:r>
              <a:rPr sz="2100" spc="-80" dirty="0">
                <a:latin typeface="Cambria"/>
                <a:cs typeface="Cambria"/>
              </a:rPr>
              <a:t>s</a:t>
            </a:r>
            <a:r>
              <a:rPr sz="2100" dirty="0">
                <a:latin typeface="Cambria"/>
                <a:cs typeface="Cambria"/>
              </a:rPr>
              <a:t>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10" dirty="0">
                <a:latin typeface="MS Gothic"/>
                <a:cs typeface="MS Gothic"/>
              </a:rPr>
              <a:t>{</a:t>
            </a:r>
            <a:r>
              <a:rPr sz="2100" b="1" dirty="0">
                <a:latin typeface="Yu Gothic UI"/>
                <a:cs typeface="Yu Gothic UI"/>
              </a:rPr>
              <a:t>6</a:t>
            </a:r>
            <a:r>
              <a:rPr sz="2175" spc="270" baseline="28735" dirty="0">
                <a:latin typeface="Lucida Sans Unicode"/>
                <a:cs typeface="Lucida Sans Unicode"/>
              </a:rPr>
              <a:t>(</a:t>
            </a:r>
            <a:r>
              <a:rPr sz="2175" i="1" spc="810" baseline="28735" dirty="0">
                <a:latin typeface="Calibri"/>
                <a:cs typeface="Calibri"/>
              </a:rPr>
              <a:t>L</a:t>
            </a:r>
            <a:r>
              <a:rPr sz="2175" spc="-209" baseline="28735" dirty="0">
                <a:latin typeface="Lucida Sans Unicode"/>
                <a:cs typeface="Lucida Sans Unicode"/>
              </a:rPr>
              <a:t>—</a:t>
            </a:r>
            <a:r>
              <a:rPr sz="2175" spc="97" baseline="28735" dirty="0">
                <a:latin typeface="Lucida Sans Unicode"/>
                <a:cs typeface="Lucida Sans Unicode"/>
              </a:rPr>
              <a:t>1</a:t>
            </a:r>
            <a:r>
              <a:rPr sz="2175" spc="202" baseline="28735" dirty="0">
                <a:latin typeface="Lucida Sans Unicode"/>
                <a:cs typeface="Lucida Sans Unicode"/>
              </a:rPr>
              <a:t>)</a:t>
            </a:r>
            <a:r>
              <a:rPr sz="2100" spc="500" dirty="0">
                <a:latin typeface="MS UI Gothic"/>
                <a:cs typeface="MS UI Gothic"/>
              </a:rPr>
              <a:t>,</a:t>
            </a:r>
            <a:r>
              <a:rPr sz="2100" spc="150" dirty="0">
                <a:latin typeface="MS UI Gothic"/>
                <a:cs typeface="MS UI Gothic"/>
              </a:rPr>
              <a:t>.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spc="500" dirty="0">
                <a:latin typeface="MS UI Gothic"/>
                <a:cs typeface="MS UI Gothic"/>
              </a:rPr>
              <a:t>..</a:t>
            </a:r>
            <a:r>
              <a:rPr sz="2100" spc="150" dirty="0">
                <a:latin typeface="MS UI Gothic"/>
                <a:cs typeface="MS UI Gothic"/>
              </a:rPr>
              <a:t>,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b="1" dirty="0">
                <a:latin typeface="Yu Gothic UI"/>
                <a:cs typeface="Yu Gothic UI"/>
              </a:rPr>
              <a:t>6</a:t>
            </a:r>
            <a:r>
              <a:rPr sz="2175" spc="157" baseline="28735" dirty="0">
                <a:latin typeface="Lucida Sans Unicode"/>
                <a:cs typeface="Lucida Sans Unicode"/>
              </a:rPr>
              <a:t>(2</a:t>
            </a:r>
            <a:r>
              <a:rPr sz="2175" spc="262" baseline="28735" dirty="0">
                <a:latin typeface="Lucida Sans Unicode"/>
                <a:cs typeface="Lucida Sans Unicode"/>
              </a:rPr>
              <a:t>)</a:t>
            </a:r>
            <a:r>
              <a:rPr sz="2100" spc="-5" dirty="0">
                <a:latin typeface="MS Gothic"/>
                <a:cs typeface="MS Gothic"/>
              </a:rPr>
              <a:t>}</a:t>
            </a:r>
            <a:endParaRPr sz="2100">
              <a:latin typeface="MS Gothic"/>
              <a:cs typeface="MS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4482" y="1457891"/>
            <a:ext cx="189230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450" i="1" spc="300" dirty="0">
                <a:latin typeface="Calibri"/>
                <a:cs typeface="Calibri"/>
              </a:rPr>
              <a:t>ij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5252" y="1303638"/>
            <a:ext cx="24447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  <a:tabLst>
                <a:tab pos="1734820" algn="l"/>
              </a:tabLst>
            </a:pPr>
            <a:r>
              <a:rPr sz="2100" spc="40" dirty="0">
                <a:latin typeface="Cambria"/>
                <a:cs typeface="Cambria"/>
              </a:rPr>
              <a:t>Set </a:t>
            </a:r>
            <a:r>
              <a:rPr sz="2100" spc="-225" dirty="0">
                <a:latin typeface="Cambria"/>
                <a:cs typeface="Cambria"/>
              </a:rPr>
              <a:t> </a:t>
            </a:r>
            <a:r>
              <a:rPr sz="2100" spc="-125" dirty="0">
                <a:latin typeface="Lucida Sans Unicode"/>
                <a:cs typeface="Lucida Sans Unicode"/>
              </a:rPr>
              <a:t>∆</a:t>
            </a:r>
            <a:r>
              <a:rPr sz="2175" spc="270" baseline="42145" dirty="0">
                <a:latin typeface="Lucida Sans Unicode"/>
                <a:cs typeface="Lucida Sans Unicode"/>
              </a:rPr>
              <a:t>(</a:t>
            </a:r>
            <a:r>
              <a:rPr sz="2175" i="1" spc="300" baseline="42145" dirty="0">
                <a:latin typeface="Calibri"/>
                <a:cs typeface="Calibri"/>
              </a:rPr>
              <a:t>l</a:t>
            </a:r>
            <a:r>
              <a:rPr sz="2175" spc="270" baseline="42145" dirty="0">
                <a:latin typeface="Lucida Sans Unicode"/>
                <a:cs typeface="Lucida Sans Unicode"/>
              </a:rPr>
              <a:t>)</a:t>
            </a:r>
            <a:r>
              <a:rPr sz="2175" baseline="42145" dirty="0">
                <a:latin typeface="Lucida Sans Unicode"/>
                <a:cs typeface="Lucida Sans Unicode"/>
              </a:rPr>
              <a:t> </a:t>
            </a:r>
            <a:r>
              <a:rPr sz="2175" spc="-345" baseline="42145" dirty="0">
                <a:latin typeface="Lucida Sans Unicode"/>
                <a:cs typeface="Lucida Sans Unicode"/>
              </a:rPr>
              <a:t> </a:t>
            </a:r>
            <a:r>
              <a:rPr sz="2100" spc="465" dirty="0">
                <a:latin typeface="Cambria"/>
                <a:cs typeface="Cambria"/>
              </a:rPr>
              <a:t>=</a:t>
            </a:r>
            <a:r>
              <a:rPr sz="2100" spc="120" dirty="0">
                <a:latin typeface="Cambria"/>
                <a:cs typeface="Cambria"/>
              </a:rPr>
              <a:t> </a:t>
            </a:r>
            <a:r>
              <a:rPr sz="2100" spc="-114" dirty="0">
                <a:latin typeface="Cambria"/>
                <a:cs typeface="Cambria"/>
              </a:rPr>
              <a:t>0</a:t>
            </a:r>
            <a:r>
              <a:rPr sz="2100" dirty="0">
                <a:latin typeface="Cambria"/>
                <a:cs typeface="Cambria"/>
              </a:rPr>
              <a:t>	</a:t>
            </a:r>
            <a:r>
              <a:rPr sz="2100" spc="-165" dirty="0">
                <a:latin typeface="Lucida Sans Unicode"/>
                <a:cs typeface="Lucida Sans Unicode"/>
              </a:rPr>
              <a:t>8</a:t>
            </a:r>
            <a:r>
              <a:rPr sz="2100" spc="210" dirty="0">
                <a:latin typeface="MS UI Gothic"/>
                <a:cs typeface="MS UI Gothic"/>
              </a:rPr>
              <a:t>l</a:t>
            </a:r>
            <a:r>
              <a:rPr sz="2100" spc="165" dirty="0">
                <a:latin typeface="MS UI Gothic"/>
                <a:cs typeface="MS UI Gothic"/>
              </a:rPr>
              <a:t>,</a:t>
            </a:r>
            <a:r>
              <a:rPr sz="2100" spc="-295" dirty="0">
                <a:latin typeface="MS UI Gothic"/>
                <a:cs typeface="MS UI Gothic"/>
              </a:rPr>
              <a:t> </a:t>
            </a:r>
            <a:r>
              <a:rPr sz="2100" spc="275" dirty="0">
                <a:latin typeface="MS UI Gothic"/>
                <a:cs typeface="MS UI Gothic"/>
              </a:rPr>
              <a:t>i</a:t>
            </a:r>
            <a:r>
              <a:rPr sz="2100" spc="150" dirty="0">
                <a:latin typeface="MS UI Gothic"/>
                <a:cs typeface="MS UI Gothic"/>
              </a:rPr>
              <a:t>,</a:t>
            </a:r>
            <a:r>
              <a:rPr sz="2100" spc="-290" dirty="0">
                <a:latin typeface="MS UI Gothic"/>
                <a:cs typeface="MS UI Gothic"/>
              </a:rPr>
              <a:t> </a:t>
            </a:r>
            <a:r>
              <a:rPr sz="2100" spc="400" dirty="0">
                <a:latin typeface="MS UI Gothic"/>
                <a:cs typeface="MS UI Gothic"/>
              </a:rPr>
              <a:t>j</a:t>
            </a:r>
            <a:endParaRPr sz="210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9381" y="1315243"/>
            <a:ext cx="284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(Used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 accumulate</a:t>
            </a:r>
            <a:r>
              <a:rPr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7F7F7F"/>
                </a:solidFill>
                <a:latin typeface="Calibri"/>
                <a:cs typeface="Calibri"/>
              </a:rPr>
              <a:t>gradient)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7026" y="3881799"/>
            <a:ext cx="429831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100" spc="40" dirty="0">
                <a:latin typeface="Cambria"/>
                <a:cs typeface="Cambria"/>
              </a:rPr>
              <a:t>Compute</a:t>
            </a:r>
            <a:r>
              <a:rPr sz="2100" spc="215" dirty="0">
                <a:latin typeface="Cambria"/>
                <a:cs typeface="Cambria"/>
              </a:rPr>
              <a:t> </a:t>
            </a:r>
            <a:r>
              <a:rPr sz="2100" spc="5" dirty="0">
                <a:latin typeface="Cambria"/>
                <a:cs typeface="Cambria"/>
              </a:rPr>
              <a:t>avg</a:t>
            </a:r>
            <a:r>
              <a:rPr sz="2100" spc="220" dirty="0">
                <a:latin typeface="Cambria"/>
                <a:cs typeface="Cambria"/>
              </a:rPr>
              <a:t> </a:t>
            </a:r>
            <a:r>
              <a:rPr sz="2100" spc="-25" dirty="0">
                <a:latin typeface="Cambria"/>
                <a:cs typeface="Cambria"/>
              </a:rPr>
              <a:t>regularized</a:t>
            </a:r>
            <a:r>
              <a:rPr sz="2100" spc="225" dirty="0">
                <a:latin typeface="Cambria"/>
                <a:cs typeface="Cambria"/>
              </a:rPr>
              <a:t> </a:t>
            </a:r>
            <a:r>
              <a:rPr sz="2100" spc="-10" dirty="0">
                <a:latin typeface="Cambria"/>
                <a:cs typeface="Cambria"/>
              </a:rPr>
              <a:t>gradient</a:t>
            </a:r>
            <a:r>
              <a:rPr sz="2100" spc="225" dirty="0">
                <a:latin typeface="Cambria"/>
                <a:cs typeface="Cambria"/>
              </a:rPr>
              <a:t> </a:t>
            </a:r>
            <a:r>
              <a:rPr sz="2100" spc="370" dirty="0" smtClean="0">
                <a:latin typeface="MS UI Gothic"/>
                <a:cs typeface="MS UI Gothic"/>
              </a:rPr>
              <a:t>D</a:t>
            </a:r>
            <a:endParaRPr sz="2100" dirty="0">
              <a:latin typeface="MS UI Gothic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9707" y="3823313"/>
            <a:ext cx="267970" cy="462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685">
              <a:lnSpc>
                <a:spcPts val="1710"/>
              </a:lnSpc>
              <a:spcBef>
                <a:spcPts val="120"/>
              </a:spcBef>
            </a:pPr>
            <a:r>
              <a:rPr sz="1450" spc="180" dirty="0">
                <a:latin typeface="Lucida Sans Unicode"/>
                <a:cs typeface="Lucida Sans Unicode"/>
              </a:rPr>
              <a:t>(</a:t>
            </a:r>
            <a:r>
              <a:rPr sz="1450" i="1" spc="200" dirty="0">
                <a:latin typeface="Calibri"/>
                <a:cs typeface="Calibri"/>
              </a:rPr>
              <a:t>l</a:t>
            </a:r>
            <a:r>
              <a:rPr sz="1450" spc="180" dirty="0">
                <a:latin typeface="Lucida Sans Unicode"/>
                <a:cs typeface="Lucida Sans Unicode"/>
              </a:rPr>
              <a:t>)</a:t>
            </a:r>
            <a:endParaRPr sz="1450" dirty="0">
              <a:latin typeface="Lucida Sans Unicode"/>
              <a:cs typeface="Lucida Sans Unicode"/>
            </a:endParaRPr>
          </a:p>
          <a:p>
            <a:pPr marL="12700">
              <a:lnSpc>
                <a:spcPts val="1710"/>
              </a:lnSpc>
            </a:pPr>
            <a:r>
              <a:rPr sz="1450" i="1" spc="300" dirty="0">
                <a:latin typeface="Calibri"/>
                <a:cs typeface="Calibri"/>
              </a:rPr>
              <a:t>ij</a:t>
            </a:r>
            <a:endParaRPr sz="14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9518" y="3881799"/>
            <a:ext cx="23304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100" spc="465" dirty="0">
                <a:latin typeface="Cambria"/>
                <a:cs typeface="Cambria"/>
              </a:rPr>
              <a:t>=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0849" y="3426044"/>
            <a:ext cx="240029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100" spc="885" dirty="0">
                <a:latin typeface="Cambria"/>
                <a:cs typeface="Cambria"/>
              </a:rPr>
              <a:t>(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54" y="3799405"/>
            <a:ext cx="2295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4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0985" y="0"/>
            <a:ext cx="8096250" cy="1244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667510" marR="5080" indent="-1655445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B0F0"/>
                </a:solidFill>
              </a:rPr>
              <a:t>Training</a:t>
            </a:r>
            <a:r>
              <a:rPr sz="4000" dirty="0"/>
              <a:t> a</a:t>
            </a:r>
            <a:r>
              <a:rPr sz="4000" spc="5" dirty="0"/>
              <a:t> </a:t>
            </a:r>
            <a:r>
              <a:rPr sz="4000" spc="-5" dirty="0">
                <a:solidFill>
                  <a:srgbClr val="00B0F0"/>
                </a:solidFill>
              </a:rPr>
              <a:t>Neural</a:t>
            </a:r>
            <a:r>
              <a:rPr sz="4000" dirty="0"/>
              <a:t> </a:t>
            </a:r>
            <a:r>
              <a:rPr sz="4000" spc="-5" dirty="0">
                <a:solidFill>
                  <a:srgbClr val="00B0F0"/>
                </a:solidFill>
              </a:rPr>
              <a:t>Network</a:t>
            </a:r>
            <a:r>
              <a:rPr sz="4000" spc="5" dirty="0">
                <a:solidFill>
                  <a:srgbClr val="00B0F0"/>
                </a:solidFill>
              </a:rPr>
              <a:t> </a:t>
            </a:r>
            <a:r>
              <a:rPr sz="4000" dirty="0">
                <a:solidFill>
                  <a:srgbClr val="00B0F0"/>
                </a:solidFill>
              </a:rPr>
              <a:t>via </a:t>
            </a:r>
            <a:r>
              <a:rPr sz="4000" spc="-5" dirty="0"/>
              <a:t>Gradient </a:t>
            </a:r>
            <a:r>
              <a:rPr sz="4000" spc="-885" dirty="0"/>
              <a:t> </a:t>
            </a:r>
            <a:r>
              <a:rPr sz="4000" spc="-5" dirty="0"/>
              <a:t>Descent with Backprop</a:t>
            </a:r>
            <a:endParaRPr sz="4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02" y="1449236"/>
            <a:ext cx="9334051" cy="52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5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941" y="193151"/>
            <a:ext cx="51701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B0F0"/>
                </a:solidFill>
              </a:rPr>
              <a:t>Several </a:t>
            </a:r>
            <a:r>
              <a:rPr spc="-10" dirty="0">
                <a:solidFill>
                  <a:srgbClr val="00B0F0"/>
                </a:solidFill>
              </a:rPr>
              <a:t>Practical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037559"/>
            <a:ext cx="7948295" cy="50476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spcBef>
                <a:spcPts val="710"/>
              </a:spcBef>
            </a:pPr>
            <a:r>
              <a:rPr sz="2800" spc="-5" dirty="0">
                <a:latin typeface="Calibri"/>
                <a:cs typeface="Calibri"/>
              </a:rPr>
              <a:t>Initialization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3329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Problem </a:t>
            </a:r>
            <a:r>
              <a:rPr sz="2800" dirty="0">
                <a:latin typeface="Calibri"/>
                <a:cs typeface="Calibri"/>
              </a:rPr>
              <a:t>is highly </a:t>
            </a:r>
            <a:r>
              <a:rPr sz="2800" spc="-155" dirty="0">
                <a:latin typeface="Calibri"/>
                <a:cs typeface="Calibri"/>
              </a:rPr>
              <a:t>non@convex,</a:t>
            </a:r>
            <a:r>
              <a:rPr sz="2800" dirty="0">
                <a:latin typeface="Calibri"/>
                <a:cs typeface="Calibri"/>
              </a:rPr>
              <a:t> and </a:t>
            </a:r>
            <a:r>
              <a:rPr sz="2800" spc="-5" dirty="0">
                <a:latin typeface="Calibri"/>
                <a:cs typeface="Calibri"/>
              </a:rPr>
              <a:t>heuristics </a:t>
            </a:r>
            <a:r>
              <a:rPr sz="2800" dirty="0">
                <a:latin typeface="Calibri"/>
                <a:cs typeface="Calibri"/>
              </a:rPr>
              <a:t>exist 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start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training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least, </a:t>
            </a:r>
            <a:r>
              <a:rPr sz="2800" spc="-5" dirty="0">
                <a:latin typeface="Calibri"/>
                <a:cs typeface="Calibri"/>
              </a:rPr>
              <a:t>randomize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initial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weights)</a:t>
            </a:r>
            <a:endParaRPr sz="2800">
              <a:latin typeface="Calibri"/>
              <a:cs typeface="Calibri"/>
            </a:endParaRPr>
          </a:p>
          <a:p>
            <a:pPr marL="12700">
              <a:spcBef>
                <a:spcPts val="605"/>
              </a:spcBef>
            </a:pPr>
            <a:r>
              <a:rPr sz="2800" spc="-10" dirty="0">
                <a:latin typeface="Calibri"/>
                <a:cs typeface="Calibri"/>
              </a:rPr>
              <a:t>Optimization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tricks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20" dirty="0">
                <a:latin typeface="Calibri"/>
                <a:cs typeface="Calibri"/>
              </a:rPr>
              <a:t>Momentum@based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Decaying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step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12700" marR="1222375">
              <a:lnSpc>
                <a:spcPct val="119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Dropout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avoid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co@adaptation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15" dirty="0">
                <a:latin typeface="Calibri"/>
                <a:cs typeface="Calibri"/>
              </a:rPr>
              <a:t> overfitting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Minibatch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5" dirty="0">
                <a:latin typeface="Calibri"/>
                <a:cs typeface="Calibri"/>
              </a:rPr>
              <a:t> more </a:t>
            </a:r>
            <a:r>
              <a:rPr sz="2800" dirty="0">
                <a:latin typeface="Calibri"/>
                <a:cs typeface="Calibri"/>
              </a:rPr>
              <a:t>than 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5" dirty="0">
                <a:latin typeface="Calibri"/>
                <a:cs typeface="Calibri"/>
              </a:rPr>
              <a:t> point</a:t>
            </a:r>
            <a:r>
              <a:rPr sz="2800" dirty="0">
                <a:latin typeface="Calibri"/>
                <a:cs typeface="Calibri"/>
              </a:rPr>
              <a:t> to</a:t>
            </a:r>
            <a:r>
              <a:rPr sz="2800" spc="-5" dirty="0">
                <a:latin typeface="Calibri"/>
                <a:cs typeface="Calibri"/>
              </a:rPr>
              <a:t> estimate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gradient</a:t>
            </a:r>
            <a:endParaRPr sz="2800">
              <a:latin typeface="Calibri"/>
              <a:cs typeface="Calibri"/>
            </a:endParaRPr>
          </a:p>
          <a:p>
            <a:pPr marL="12700">
              <a:spcBef>
                <a:spcPts val="640"/>
              </a:spcBef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033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7181" y="223631"/>
            <a:ext cx="7383145" cy="6350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B0F0"/>
                </a:solidFill>
              </a:rPr>
              <a:t>Neural</a:t>
            </a:r>
            <a:r>
              <a:rPr sz="4000" dirty="0">
                <a:solidFill>
                  <a:srgbClr val="00B0F0"/>
                </a:solidFill>
              </a:rPr>
              <a:t> </a:t>
            </a:r>
            <a:r>
              <a:rPr sz="4000" spc="-5" dirty="0">
                <a:solidFill>
                  <a:srgbClr val="00B0F0"/>
                </a:solidFill>
              </a:rPr>
              <a:t>Networks </a:t>
            </a:r>
            <a:r>
              <a:rPr sz="4000" dirty="0">
                <a:solidFill>
                  <a:srgbClr val="00B0F0"/>
                </a:solidFill>
              </a:rPr>
              <a:t>vs </a:t>
            </a:r>
            <a:r>
              <a:rPr sz="4000" spc="-5" dirty="0">
                <a:solidFill>
                  <a:srgbClr val="00B0F0"/>
                </a:solidFill>
              </a:rPr>
              <a:t>Deep</a:t>
            </a:r>
            <a:r>
              <a:rPr sz="4000" dirty="0">
                <a:solidFill>
                  <a:srgbClr val="00B0F0"/>
                </a:solidFill>
              </a:rPr>
              <a:t> </a:t>
            </a:r>
            <a:r>
              <a:rPr sz="4000" spc="-5" dirty="0">
                <a:solidFill>
                  <a:srgbClr val="00B0F0"/>
                </a:solidFill>
              </a:rPr>
              <a:t>Learning?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0" y="1037559"/>
            <a:ext cx="7903209" cy="49714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spcBef>
                <a:spcPts val="710"/>
              </a:spcBef>
            </a:pPr>
            <a:r>
              <a:rPr sz="2800" spc="-5" dirty="0">
                <a:latin typeface="Calibri"/>
                <a:cs typeface="Calibri"/>
              </a:rPr>
              <a:t>DNN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 </a:t>
            </a:r>
            <a:r>
              <a:rPr sz="2800" dirty="0">
                <a:latin typeface="Calibri"/>
                <a:cs typeface="Calibri"/>
              </a:rPr>
              <a:t>big</a:t>
            </a:r>
            <a:r>
              <a:rPr sz="2800" spc="-5" dirty="0"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Depth: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often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~5 layers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(but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20+)</a:t>
            </a:r>
            <a:endParaRPr sz="2800">
              <a:latin typeface="Calibri"/>
              <a:cs typeface="Calibri"/>
            </a:endParaRPr>
          </a:p>
          <a:p>
            <a:pPr marL="469900">
              <a:spcBef>
                <a:spcPts val="5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Typically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fully </a:t>
            </a:r>
            <a:r>
              <a:rPr sz="2400" spc="-5" dirty="0">
                <a:latin typeface="Calibri"/>
                <a:cs typeface="Calibri"/>
              </a:rPr>
              <a:t>connected!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Width:</a:t>
            </a:r>
            <a:r>
              <a:rPr sz="2800" dirty="0">
                <a:latin typeface="Calibri"/>
                <a:cs typeface="Calibri"/>
              </a:rPr>
              <a:t> hidden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dirty="0">
                <a:latin typeface="Calibri"/>
                <a:cs typeface="Calibri"/>
              </a:rPr>
              <a:t> per </a:t>
            </a:r>
            <a:r>
              <a:rPr sz="2800" spc="-5" dirty="0">
                <a:latin typeface="Calibri"/>
                <a:cs typeface="Calibri"/>
              </a:rPr>
              <a:t>layer</a:t>
            </a:r>
            <a:r>
              <a:rPr sz="2800" dirty="0">
                <a:latin typeface="Calibri"/>
                <a:cs typeface="Calibri"/>
              </a:rPr>
              <a:t> in the </a:t>
            </a:r>
            <a:r>
              <a:rPr sz="2800" spc="-5" dirty="0">
                <a:latin typeface="Calibri"/>
                <a:cs typeface="Calibri"/>
              </a:rPr>
              <a:t>thousands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Parameters: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millions</a:t>
            </a:r>
            <a:r>
              <a:rPr sz="2800" dirty="0">
                <a:latin typeface="Calibri"/>
                <a:cs typeface="Calibri"/>
              </a:rPr>
              <a:t> to </a:t>
            </a:r>
            <a:r>
              <a:rPr sz="2800" spc="-5" dirty="0">
                <a:latin typeface="Calibri"/>
                <a:cs typeface="Calibri"/>
              </a:rPr>
              <a:t>billions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5"/>
              </a:spcBef>
              <a:buFont typeface="Arial MT"/>
              <a:buChar char="•"/>
            </a:pPr>
            <a:endParaRPr sz="385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800" spc="-5" dirty="0">
                <a:latin typeface="Calibri"/>
                <a:cs typeface="Calibri"/>
              </a:rPr>
              <a:t>Algorithms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Computing</a:t>
            </a:r>
            <a:endParaRPr sz="2800">
              <a:latin typeface="Calibri"/>
              <a:cs typeface="Calibri"/>
            </a:endParaRPr>
          </a:p>
          <a:p>
            <a:pPr marL="355600" marR="423545" indent="-342900">
              <a:lnSpc>
                <a:spcPct val="102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New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20" dirty="0">
                <a:latin typeface="Calibri"/>
                <a:cs typeface="Calibri"/>
              </a:rPr>
              <a:t>(pre@training,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70" dirty="0">
                <a:latin typeface="Calibri"/>
                <a:cs typeface="Calibri"/>
              </a:rPr>
              <a:t>layer@wise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training,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dropout,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etc.)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Heavy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computing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requirements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(GPUs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essential)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901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958" y="468642"/>
            <a:ext cx="3917830" cy="1325563"/>
          </a:xfrm>
        </p:spPr>
        <p:txBody>
          <a:bodyPr/>
          <a:lstStyle/>
          <a:p>
            <a:r>
              <a:rPr lang="en-US" dirty="0" smtClean="0"/>
              <a:t>Mini </a:t>
            </a:r>
            <a:r>
              <a:rPr lang="en-US" dirty="0" smtClean="0">
                <a:solidFill>
                  <a:srgbClr val="00B050"/>
                </a:solidFill>
              </a:rPr>
              <a:t>Batch</a:t>
            </a:r>
            <a:r>
              <a:rPr lang="en-US" dirty="0" smtClean="0"/>
              <a:t> SGD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597" y="1466490"/>
            <a:ext cx="4948225" cy="245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476"/>
            <a:ext cx="5305425" cy="33813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0530" y="4694300"/>
            <a:ext cx="4804363" cy="1929688"/>
            <a:chOff x="89638" y="359621"/>
            <a:chExt cx="4804363" cy="19296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8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2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852" y="5538072"/>
            <a:ext cx="446086" cy="6358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472" y="5553911"/>
            <a:ext cx="613391" cy="582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54" y="5538072"/>
            <a:ext cx="599662" cy="5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5076"/>
          <a:stretch/>
        </p:blipFill>
        <p:spPr>
          <a:xfrm>
            <a:off x="1946031" y="676177"/>
            <a:ext cx="11541970" cy="5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5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6861" y="895295"/>
            <a:ext cx="45720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33" dirty="0">
                <a:solidFill>
                  <a:srgbClr val="00B050"/>
                </a:solidFill>
                <a:latin typeface="Arial"/>
                <a:cs typeface="Arial"/>
              </a:rPr>
              <a:t>Mini-</a:t>
            </a:r>
            <a:r>
              <a:rPr b="1" dirty="0">
                <a:solidFill>
                  <a:srgbClr val="00B050"/>
                </a:solidFill>
                <a:latin typeface="Arial"/>
                <a:cs typeface="Arial"/>
              </a:rPr>
              <a:t>batch</a:t>
            </a:r>
            <a:r>
              <a:rPr b="1" spc="4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b="1" spc="-33" dirty="0">
                <a:solidFill>
                  <a:srgbClr val="00B050"/>
                </a:solidFill>
                <a:latin typeface="Arial"/>
                <a:cs typeface="Arial"/>
              </a:rPr>
              <a:t>SGD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6862" y="1884679"/>
            <a:ext cx="10097345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Narrow" panose="020B0606020202030204" pitchFamily="34" charset="0"/>
                <a:cs typeface="Arial MT"/>
              </a:rPr>
              <a:t>Loop:</a:t>
            </a:r>
            <a:endParaRPr sz="2400" dirty="0">
              <a:latin typeface="Arial Narrow" panose="020B0606020202030204" pitchFamily="34" charset="0"/>
              <a:cs typeface="Arial MT"/>
            </a:endParaRPr>
          </a:p>
          <a:p>
            <a:pPr marL="625671" indent="-557939">
              <a:buAutoNum type="arabicPeriod"/>
              <a:tabLst>
                <a:tab pos="625671" algn="l"/>
              </a:tabLst>
            </a:pPr>
            <a:r>
              <a:rPr sz="2400" b="1" dirty="0">
                <a:latin typeface="Arial Narrow" panose="020B0606020202030204" pitchFamily="34" charset="0"/>
                <a:cs typeface="Arial"/>
              </a:rPr>
              <a:t>Sample</a:t>
            </a:r>
            <a:r>
              <a:rPr sz="2400" b="1" spc="-40" dirty="0">
                <a:latin typeface="Arial Narrow" panose="020B0606020202030204" pitchFamily="34" charset="0"/>
                <a:cs typeface="Arial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a</a:t>
            </a:r>
            <a:r>
              <a:rPr sz="2400" spc="-13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batch</a:t>
            </a:r>
            <a:r>
              <a:rPr sz="2400" spc="-33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of</a:t>
            </a:r>
            <a:r>
              <a:rPr sz="2400" spc="-13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data</a:t>
            </a:r>
            <a:endParaRPr sz="2400" dirty="0">
              <a:latin typeface="Arial Narrow" panose="020B0606020202030204" pitchFamily="34" charset="0"/>
              <a:cs typeface="Arial MT"/>
            </a:endParaRPr>
          </a:p>
          <a:p>
            <a:pPr marL="626518" marR="1755943" indent="-558786">
              <a:buAutoNum type="arabicPeriod"/>
              <a:tabLst>
                <a:tab pos="626518" algn="l"/>
              </a:tabLst>
            </a:pPr>
            <a:r>
              <a:rPr sz="2400" b="1" dirty="0">
                <a:latin typeface="Arial Narrow" panose="020B0606020202030204" pitchFamily="34" charset="0"/>
                <a:cs typeface="Arial"/>
              </a:rPr>
              <a:t>Forward</a:t>
            </a:r>
            <a:r>
              <a:rPr sz="2400" b="1" spc="-40" dirty="0">
                <a:latin typeface="Arial Narrow" panose="020B0606020202030204" pitchFamily="34" charset="0"/>
                <a:cs typeface="Arial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prop</a:t>
            </a:r>
            <a:r>
              <a:rPr sz="2400" spc="-20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it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through</a:t>
            </a:r>
            <a:r>
              <a:rPr sz="2400" spc="-4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the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spc="-13" dirty="0">
                <a:latin typeface="Arial Narrow" panose="020B0606020202030204" pitchFamily="34" charset="0"/>
                <a:cs typeface="Arial MT"/>
              </a:rPr>
              <a:t>graph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(network),</a:t>
            </a:r>
            <a:r>
              <a:rPr sz="2400" spc="-20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get 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loss</a:t>
            </a:r>
            <a:endParaRPr sz="2400" dirty="0">
              <a:latin typeface="Arial Narrow" panose="020B0606020202030204" pitchFamily="34" charset="0"/>
              <a:cs typeface="Arial MT"/>
            </a:endParaRPr>
          </a:p>
          <a:p>
            <a:pPr marL="625671" indent="-557939">
              <a:spcBef>
                <a:spcPts val="7"/>
              </a:spcBef>
              <a:buAutoNum type="arabicPeriod"/>
              <a:tabLst>
                <a:tab pos="625671" algn="l"/>
              </a:tabLst>
            </a:pPr>
            <a:r>
              <a:rPr sz="2400" b="1" dirty="0">
                <a:latin typeface="Arial Narrow" panose="020B0606020202030204" pitchFamily="34" charset="0"/>
                <a:cs typeface="Arial"/>
              </a:rPr>
              <a:t>Backprop</a:t>
            </a:r>
            <a:r>
              <a:rPr sz="2400" b="1" spc="-60" dirty="0">
                <a:latin typeface="Arial Narrow" panose="020B0606020202030204" pitchFamily="34" charset="0"/>
                <a:cs typeface="Arial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to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calculate</a:t>
            </a:r>
            <a:r>
              <a:rPr sz="2400" spc="-8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the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spc="-13" dirty="0">
                <a:latin typeface="Arial Narrow" panose="020B0606020202030204" pitchFamily="34" charset="0"/>
                <a:cs typeface="Arial MT"/>
              </a:rPr>
              <a:t>gradients</a:t>
            </a:r>
            <a:endParaRPr sz="2400" dirty="0">
              <a:latin typeface="Arial Narrow" panose="020B0606020202030204" pitchFamily="34" charset="0"/>
              <a:cs typeface="Arial MT"/>
            </a:endParaRPr>
          </a:p>
          <a:p>
            <a:pPr marL="625671" indent="-557939">
              <a:buAutoNum type="arabicPeriod"/>
              <a:tabLst>
                <a:tab pos="625671" algn="l"/>
              </a:tabLst>
            </a:pPr>
            <a:r>
              <a:rPr sz="2400" b="1" dirty="0">
                <a:latin typeface="Arial Narrow" panose="020B0606020202030204" pitchFamily="34" charset="0"/>
                <a:cs typeface="Arial"/>
              </a:rPr>
              <a:t>Update</a:t>
            </a:r>
            <a:r>
              <a:rPr sz="2400" b="1" spc="-40" dirty="0">
                <a:latin typeface="Arial Narrow" panose="020B0606020202030204" pitchFamily="34" charset="0"/>
                <a:cs typeface="Arial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the</a:t>
            </a:r>
            <a:r>
              <a:rPr sz="2400" spc="-4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parameters</a:t>
            </a:r>
            <a:r>
              <a:rPr sz="2400" spc="-33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using</a:t>
            </a:r>
            <a:r>
              <a:rPr sz="2400" spc="-53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dirty="0">
                <a:latin typeface="Arial Narrow" panose="020B0606020202030204" pitchFamily="34" charset="0"/>
                <a:cs typeface="Arial MT"/>
              </a:rPr>
              <a:t>the</a:t>
            </a:r>
            <a:r>
              <a:rPr sz="2400" spc="-27" dirty="0">
                <a:latin typeface="Arial Narrow" panose="020B0606020202030204" pitchFamily="34" charset="0"/>
                <a:cs typeface="Arial MT"/>
              </a:rPr>
              <a:t> </a:t>
            </a:r>
            <a:r>
              <a:rPr sz="2400" spc="-13" dirty="0">
                <a:latin typeface="Arial Narrow" panose="020B0606020202030204" pitchFamily="34" charset="0"/>
                <a:cs typeface="Arial MT"/>
              </a:rPr>
              <a:t>gradient</a:t>
            </a:r>
            <a:endParaRPr sz="2400" dirty="0">
              <a:latin typeface="Arial Narrow" panose="020B060602020203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98824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647" y="2915205"/>
            <a:ext cx="9929707" cy="836918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5333" dirty="0" smtClean="0"/>
              <a:t>Training</a:t>
            </a:r>
            <a:r>
              <a:rPr sz="5333" spc="-180" dirty="0" smtClean="0"/>
              <a:t> </a:t>
            </a:r>
            <a:r>
              <a:rPr sz="5333" dirty="0"/>
              <a:t>Neural</a:t>
            </a:r>
            <a:r>
              <a:rPr sz="5333" spc="-180" dirty="0"/>
              <a:t> </a:t>
            </a:r>
            <a:r>
              <a:rPr sz="5333" spc="-13" dirty="0"/>
              <a:t>Networks</a:t>
            </a:r>
            <a:endParaRPr sz="5333" dirty="0"/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13919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198" y="1520952"/>
            <a:ext cx="10136293" cy="25306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33866" indent="-457189">
              <a:spcBef>
                <a:spcPts val="133"/>
              </a:spcBef>
            </a:pPr>
            <a:r>
              <a:rPr sz="2000" b="1" dirty="0">
                <a:latin typeface="Arial MT"/>
                <a:cs typeface="Arial"/>
              </a:rPr>
              <a:t>1.</a:t>
            </a:r>
            <a:r>
              <a:rPr sz="2000" b="1" spc="-33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One</a:t>
            </a:r>
            <a:r>
              <a:rPr sz="2000" b="1" spc="-80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time</a:t>
            </a:r>
            <a:r>
              <a:rPr sz="2000" b="1" spc="-80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set</a:t>
            </a:r>
            <a:r>
              <a:rPr sz="2000" b="1" spc="-60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up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8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activation</a:t>
            </a:r>
            <a:r>
              <a:rPr sz="2000" spc="-6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functions,</a:t>
            </a:r>
            <a:r>
              <a:rPr sz="2000" spc="-67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preprocessing, </a:t>
            </a:r>
            <a:r>
              <a:rPr sz="2000" dirty="0">
                <a:latin typeface="Arial MT"/>
                <a:cs typeface="Arial MT"/>
              </a:rPr>
              <a:t>weight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initialization,</a:t>
            </a:r>
            <a:r>
              <a:rPr sz="2000" spc="-11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regularization,</a:t>
            </a:r>
            <a:r>
              <a:rPr sz="2000" spc="-11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gradient</a:t>
            </a:r>
            <a:r>
              <a:rPr sz="2000" spc="-133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checking</a:t>
            </a:r>
            <a:endParaRPr sz="2000" dirty="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2000" dirty="0">
              <a:latin typeface="Arial MT"/>
              <a:cs typeface="Arial MT"/>
            </a:endParaRPr>
          </a:p>
          <a:p>
            <a:pPr marL="474121" marR="6773" indent="-457189"/>
            <a:r>
              <a:rPr sz="2000" b="1" dirty="0">
                <a:latin typeface="Arial MT"/>
                <a:cs typeface="Arial"/>
              </a:rPr>
              <a:t>1.</a:t>
            </a:r>
            <a:r>
              <a:rPr sz="2000" b="1" spc="-60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Training</a:t>
            </a:r>
            <a:r>
              <a:rPr sz="2000" b="1" spc="-113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dynamics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7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babysitting</a:t>
            </a:r>
            <a:r>
              <a:rPr sz="2000" spc="-7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9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learning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process, </a:t>
            </a:r>
            <a:r>
              <a:rPr sz="2000" dirty="0">
                <a:latin typeface="Arial MT"/>
                <a:cs typeface="Arial MT"/>
              </a:rPr>
              <a:t>parameter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updates,</a:t>
            </a:r>
            <a:r>
              <a:rPr sz="2000" spc="-13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hyperparameter</a:t>
            </a:r>
            <a:r>
              <a:rPr sz="2000" spc="-133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optimization</a:t>
            </a:r>
            <a:endParaRPr sz="2000" dirty="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2000" dirty="0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2000" b="1" dirty="0">
                <a:latin typeface="Arial MT"/>
                <a:cs typeface="Arial"/>
              </a:rPr>
              <a:t>1.</a:t>
            </a:r>
            <a:r>
              <a:rPr sz="2000" b="1" spc="-47" dirty="0">
                <a:latin typeface="Arial MT"/>
                <a:cs typeface="Arial"/>
              </a:rPr>
              <a:t> </a:t>
            </a:r>
            <a:r>
              <a:rPr sz="2000" b="1" dirty="0">
                <a:latin typeface="Arial MT"/>
                <a:cs typeface="Arial"/>
              </a:rPr>
              <a:t>Evaluation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10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7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ensembles,</a:t>
            </a:r>
            <a:r>
              <a:rPr sz="2000" spc="-7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test-</a:t>
            </a:r>
            <a:r>
              <a:rPr sz="2000" spc="-27" dirty="0">
                <a:latin typeface="Arial MT"/>
                <a:cs typeface="Arial MT"/>
              </a:rPr>
              <a:t>time</a:t>
            </a:r>
            <a:endParaRPr sz="2000" dirty="0">
              <a:latin typeface="Arial MT"/>
              <a:cs typeface="Arial MT"/>
            </a:endParaRPr>
          </a:p>
          <a:p>
            <a:pPr marL="474121"/>
            <a:r>
              <a:rPr sz="2000" dirty="0">
                <a:latin typeface="Arial MT"/>
                <a:cs typeface="Arial MT"/>
              </a:rPr>
              <a:t>augmentation,</a:t>
            </a:r>
            <a:r>
              <a:rPr sz="2000" spc="-9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transfer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learning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227558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22" y="2334494"/>
            <a:ext cx="7306733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400" dirty="0"/>
              <a:t>Activation</a:t>
            </a:r>
            <a:r>
              <a:rPr sz="6400" spc="-327" dirty="0"/>
              <a:t> </a:t>
            </a:r>
            <a:r>
              <a:rPr sz="6400" spc="-13" dirty="0"/>
              <a:t>Functions</a:t>
            </a:r>
            <a:endParaRPr sz="6400" dirty="0"/>
          </a:p>
        </p:txBody>
      </p:sp>
    </p:spTree>
    <p:extLst>
      <p:ext uri="{BB962C8B-B14F-4D97-AF65-F5344CB8AC3E}">
        <p14:creationId xmlns:p14="http://schemas.microsoft.com/office/powerpoint/2010/main" val="5163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54217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891" y="2044209"/>
            <a:ext cx="7710320" cy="43762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801418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033" y="7319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Activation</a:t>
            </a:r>
            <a:r>
              <a:rPr spc="-60" dirty="0"/>
              <a:t> </a:t>
            </a:r>
            <a:r>
              <a:rPr spc="-13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684" y="1111673"/>
            <a:ext cx="1637453" cy="21920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Sigmoid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 dirty="0">
              <a:latin typeface="Arial"/>
              <a:cs typeface="Arial"/>
            </a:endParaRPr>
          </a:p>
          <a:p>
            <a:pPr>
              <a:spcBef>
                <a:spcPts val="1560"/>
              </a:spcBef>
            </a:pPr>
            <a:endParaRPr sz="3200" dirty="0">
              <a:latin typeface="Arial"/>
              <a:cs typeface="Arial"/>
            </a:endParaRPr>
          </a:p>
          <a:p>
            <a:pPr marL="16933"/>
            <a:r>
              <a:rPr sz="3200" b="1" spc="-27" dirty="0">
                <a:latin typeface="Arial"/>
                <a:cs typeface="Arial"/>
              </a:rPr>
              <a:t>tanh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685" y="4452722"/>
            <a:ext cx="10947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0603" y="1028701"/>
            <a:ext cx="2359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Leaky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2204" y="2903830"/>
            <a:ext cx="14571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Maxout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2315" y="4351867"/>
            <a:ext cx="8466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33" dirty="0">
                <a:latin typeface="Arial"/>
                <a:cs typeface="Arial"/>
              </a:rPr>
              <a:t>ELU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16" y="1723602"/>
            <a:ext cx="2200656" cy="4940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217" y="3297990"/>
            <a:ext cx="1430484" cy="4489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216" y="5019067"/>
            <a:ext cx="1773893" cy="4469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6145" y="1554079"/>
            <a:ext cx="2200655" cy="4157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3361" y="4858512"/>
            <a:ext cx="2529839" cy="9448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63361" y="3377184"/>
            <a:ext cx="3952239" cy="4084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0132" y="1073367"/>
            <a:ext cx="1818685" cy="1391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40132" y="2746706"/>
            <a:ext cx="1818685" cy="13722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04978" y="4324114"/>
            <a:ext cx="1734717" cy="14327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6820" y="1040236"/>
            <a:ext cx="1818685" cy="14246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06820" y="4325981"/>
            <a:ext cx="1818685" cy="1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543" y="238747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83400" y="4279901"/>
            <a:ext cx="16374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Sigmoid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209295"/>
            <a:ext cx="3564128" cy="6035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931433" y="1011871"/>
            <a:ext cx="6990273" cy="106952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25671" indent="-473275">
              <a:lnSpc>
                <a:spcPct val="100000"/>
              </a:lnSpc>
              <a:spcBef>
                <a:spcPts val="140"/>
              </a:spcBef>
              <a:buChar char="-"/>
              <a:tabLst>
                <a:tab pos="626518" algn="l"/>
              </a:tabLst>
            </a:pPr>
            <a:r>
              <a:rPr sz="2000" dirty="0"/>
              <a:t>Squashes</a:t>
            </a:r>
            <a:r>
              <a:rPr sz="2000" spc="-53" dirty="0"/>
              <a:t> </a:t>
            </a:r>
            <a:r>
              <a:rPr sz="2000" dirty="0"/>
              <a:t>numbers</a:t>
            </a:r>
            <a:r>
              <a:rPr sz="2000" spc="-53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range</a:t>
            </a:r>
            <a:r>
              <a:rPr sz="2000" spc="-33" dirty="0"/>
              <a:t> </a:t>
            </a:r>
            <a:r>
              <a:rPr sz="2000" spc="-13" dirty="0"/>
              <a:t>[0,1]</a:t>
            </a:r>
          </a:p>
          <a:p>
            <a:pPr marL="625671" marR="6773" indent="-474121">
              <a:lnSpc>
                <a:spcPct val="100000"/>
              </a:lnSpc>
              <a:buChar char="-"/>
              <a:tabLst>
                <a:tab pos="626518" algn="l"/>
              </a:tabLst>
            </a:pPr>
            <a:r>
              <a:rPr sz="2000" dirty="0"/>
              <a:t>Historically</a:t>
            </a:r>
            <a:r>
              <a:rPr sz="2000" spc="-80" dirty="0"/>
              <a:t> </a:t>
            </a:r>
            <a:r>
              <a:rPr sz="2000" dirty="0"/>
              <a:t>popular</a:t>
            </a:r>
            <a:r>
              <a:rPr sz="2000" spc="-80" dirty="0"/>
              <a:t> </a:t>
            </a:r>
            <a:r>
              <a:rPr sz="2000" dirty="0"/>
              <a:t>since</a:t>
            </a:r>
            <a:r>
              <a:rPr sz="2000" spc="-67" dirty="0"/>
              <a:t> </a:t>
            </a:r>
            <a:r>
              <a:rPr sz="2000" spc="-27" dirty="0"/>
              <a:t>they </a:t>
            </a:r>
            <a:r>
              <a:rPr sz="2000" dirty="0"/>
              <a:t>have</a:t>
            </a:r>
            <a:r>
              <a:rPr sz="2000" spc="-60" dirty="0"/>
              <a:t> </a:t>
            </a:r>
            <a:r>
              <a:rPr sz="2000" dirty="0"/>
              <a:t>nice</a:t>
            </a:r>
            <a:r>
              <a:rPr sz="2000" spc="-47" dirty="0"/>
              <a:t> </a:t>
            </a:r>
            <a:r>
              <a:rPr sz="2000" dirty="0"/>
              <a:t>interpretation</a:t>
            </a:r>
            <a:r>
              <a:rPr sz="2000" spc="-80" dirty="0"/>
              <a:t> </a:t>
            </a:r>
            <a:r>
              <a:rPr sz="2000" dirty="0"/>
              <a:t>as</a:t>
            </a:r>
            <a:r>
              <a:rPr sz="2000" spc="-47" dirty="0"/>
              <a:t> </a:t>
            </a:r>
            <a:r>
              <a:rPr sz="2000" spc="-67" dirty="0"/>
              <a:t>a </a:t>
            </a:r>
            <a:r>
              <a:rPr sz="2000" dirty="0"/>
              <a:t>saturating</a:t>
            </a:r>
            <a:r>
              <a:rPr sz="2000" spc="-73" dirty="0"/>
              <a:t> </a:t>
            </a:r>
            <a:r>
              <a:rPr sz="2000" dirty="0"/>
              <a:t>“firing</a:t>
            </a:r>
            <a:r>
              <a:rPr sz="2000" spc="-40" dirty="0"/>
              <a:t> </a:t>
            </a:r>
            <a:r>
              <a:rPr sz="2000" dirty="0"/>
              <a:t>rate”</a:t>
            </a:r>
            <a:r>
              <a:rPr sz="2000" spc="-73" dirty="0"/>
              <a:t> </a:t>
            </a:r>
            <a:r>
              <a:rPr sz="2000" dirty="0"/>
              <a:t>of</a:t>
            </a:r>
            <a:r>
              <a:rPr sz="2000" spc="-47" dirty="0"/>
              <a:t> </a:t>
            </a:r>
            <a:r>
              <a:rPr sz="2000" dirty="0"/>
              <a:t>a</a:t>
            </a:r>
            <a:r>
              <a:rPr sz="2000" spc="-13" dirty="0"/>
              <a:t> neuron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2430" y="1546704"/>
            <a:ext cx="3120201" cy="23877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926427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54217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83400" y="4279901"/>
            <a:ext cx="16374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Sigmoid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209295"/>
            <a:ext cx="3564128" cy="6035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449018" y="1958758"/>
            <a:ext cx="6625632" cy="1672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25671" indent="-473275">
              <a:lnSpc>
                <a:spcPct val="100000"/>
              </a:lnSpc>
              <a:spcBef>
                <a:spcPts val="140"/>
              </a:spcBef>
              <a:buChar char="-"/>
              <a:tabLst>
                <a:tab pos="625671" algn="l"/>
              </a:tabLst>
            </a:pPr>
            <a:r>
              <a:rPr sz="1800" dirty="0"/>
              <a:t>Squashes</a:t>
            </a:r>
            <a:r>
              <a:rPr sz="1800" spc="-53" dirty="0"/>
              <a:t> </a:t>
            </a:r>
            <a:r>
              <a:rPr sz="1800" dirty="0"/>
              <a:t>numbers</a:t>
            </a:r>
            <a:r>
              <a:rPr sz="1800" spc="-53" dirty="0"/>
              <a:t> </a:t>
            </a:r>
            <a:r>
              <a:rPr sz="1800" dirty="0"/>
              <a:t>to</a:t>
            </a:r>
            <a:r>
              <a:rPr sz="1800" spc="-20" dirty="0"/>
              <a:t> </a:t>
            </a:r>
            <a:r>
              <a:rPr sz="1800" dirty="0"/>
              <a:t>range</a:t>
            </a:r>
            <a:r>
              <a:rPr sz="1800" spc="-33" dirty="0"/>
              <a:t> </a:t>
            </a:r>
            <a:r>
              <a:rPr sz="1800" spc="-13" dirty="0"/>
              <a:t>[0,1]</a:t>
            </a:r>
          </a:p>
          <a:p>
            <a:pPr marL="626518" marR="6773" indent="-474121">
              <a:lnSpc>
                <a:spcPct val="100000"/>
              </a:lnSpc>
              <a:buChar char="-"/>
              <a:tabLst>
                <a:tab pos="626518" algn="l"/>
              </a:tabLst>
            </a:pPr>
            <a:r>
              <a:rPr sz="1800" dirty="0"/>
              <a:t>Historically</a:t>
            </a:r>
            <a:r>
              <a:rPr sz="1800" spc="-80" dirty="0"/>
              <a:t> </a:t>
            </a:r>
            <a:r>
              <a:rPr sz="1800" dirty="0"/>
              <a:t>popular</a:t>
            </a:r>
            <a:r>
              <a:rPr sz="1800" spc="-80" dirty="0"/>
              <a:t> </a:t>
            </a:r>
            <a:r>
              <a:rPr sz="1800" dirty="0"/>
              <a:t>since</a:t>
            </a:r>
            <a:r>
              <a:rPr sz="1800" spc="-67" dirty="0"/>
              <a:t> </a:t>
            </a:r>
            <a:r>
              <a:rPr sz="1800" spc="-27" dirty="0"/>
              <a:t>they </a:t>
            </a:r>
            <a:r>
              <a:rPr sz="1800" dirty="0"/>
              <a:t>have</a:t>
            </a:r>
            <a:r>
              <a:rPr sz="1800" spc="-60" dirty="0"/>
              <a:t> </a:t>
            </a:r>
            <a:r>
              <a:rPr sz="1800" dirty="0"/>
              <a:t>nice</a:t>
            </a:r>
            <a:r>
              <a:rPr sz="1800" spc="-47" dirty="0"/>
              <a:t> </a:t>
            </a:r>
            <a:r>
              <a:rPr sz="1800" dirty="0"/>
              <a:t>interpretation</a:t>
            </a:r>
            <a:r>
              <a:rPr sz="1800" spc="-80" dirty="0"/>
              <a:t> </a:t>
            </a:r>
            <a:r>
              <a:rPr sz="1800" dirty="0"/>
              <a:t>as</a:t>
            </a:r>
            <a:r>
              <a:rPr sz="1800" spc="-47" dirty="0"/>
              <a:t> </a:t>
            </a:r>
            <a:r>
              <a:rPr sz="1800" spc="-67" dirty="0"/>
              <a:t>a </a:t>
            </a:r>
            <a:r>
              <a:rPr sz="1800" dirty="0"/>
              <a:t>saturating</a:t>
            </a:r>
            <a:r>
              <a:rPr sz="1800" spc="-73" dirty="0"/>
              <a:t> </a:t>
            </a:r>
            <a:r>
              <a:rPr sz="1800" dirty="0"/>
              <a:t>“firing</a:t>
            </a:r>
            <a:r>
              <a:rPr sz="1800" spc="-40" dirty="0"/>
              <a:t> </a:t>
            </a:r>
            <a:r>
              <a:rPr sz="1800" dirty="0"/>
              <a:t>rate”</a:t>
            </a:r>
            <a:r>
              <a:rPr sz="1800" spc="-73" dirty="0"/>
              <a:t> </a:t>
            </a:r>
            <a:r>
              <a:rPr sz="1800" dirty="0"/>
              <a:t>of</a:t>
            </a:r>
            <a:r>
              <a:rPr sz="1800" spc="-47" dirty="0"/>
              <a:t> </a:t>
            </a:r>
            <a:r>
              <a:rPr sz="1800" dirty="0"/>
              <a:t>a</a:t>
            </a:r>
            <a:r>
              <a:rPr sz="1800" spc="-13" dirty="0"/>
              <a:t> neuron</a:t>
            </a:r>
          </a:p>
          <a:p>
            <a:pPr>
              <a:lnSpc>
                <a:spcPct val="100000"/>
              </a:lnSpc>
              <a:spcBef>
                <a:spcPts val="133"/>
              </a:spcBef>
            </a:pPr>
            <a:endParaRPr sz="1800" spc="-13" dirty="0"/>
          </a:p>
          <a:p>
            <a:pPr marL="16933">
              <a:lnSpc>
                <a:spcPct val="100000"/>
              </a:lnSpc>
            </a:pPr>
            <a:r>
              <a:rPr sz="1800" dirty="0">
                <a:solidFill>
                  <a:srgbClr val="00B050"/>
                </a:solidFill>
              </a:rPr>
              <a:t>3 </a:t>
            </a:r>
            <a:r>
              <a:rPr sz="1800" spc="-13" dirty="0">
                <a:solidFill>
                  <a:srgbClr val="00B050"/>
                </a:solidFill>
              </a:rPr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53479" y="3897986"/>
            <a:ext cx="457284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490208" algn="l"/>
              </a:tabLst>
            </a:pP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1.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	Saturated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neurons</a:t>
            </a:r>
            <a:r>
              <a:rPr sz="2667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“kill”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endParaRPr sz="2667">
              <a:latin typeface="Arial MT"/>
              <a:cs typeface="Arial MT"/>
            </a:endParaRPr>
          </a:p>
          <a:p>
            <a:pPr marL="490208"/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2430" y="1546704"/>
            <a:ext cx="3120201" cy="23877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fld id="{81D60167-4931-47E6-BA6A-407CBD079E47}" type="slidenum">
              <a:rPr spc="-33" dirty="0"/>
              <a:pPr marL="50799">
                <a:lnSpc>
                  <a:spcPts val="3087"/>
                </a:lnSpc>
              </a:pPr>
              <a:t>57</a:t>
            </a:fld>
            <a:endParaRPr spc="-33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</p:spTree>
    <p:extLst>
      <p:ext uri="{BB962C8B-B14F-4D97-AF65-F5344CB8AC3E}">
        <p14:creationId xmlns:p14="http://schemas.microsoft.com/office/powerpoint/2010/main" val="2442485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339031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4341" y="3897037"/>
            <a:ext cx="533230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happens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-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10?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08151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261"/>
          <a:stretch/>
        </p:blipFill>
        <p:spPr>
          <a:xfrm>
            <a:off x="1524000" y="877144"/>
            <a:ext cx="9144000" cy="47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07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4341" y="3897037"/>
            <a:ext cx="533230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happens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-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10?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9092" y="4752397"/>
            <a:ext cx="1339941" cy="27183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8717" y="5330848"/>
            <a:ext cx="5643707" cy="50091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038431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4341" y="3897036"/>
            <a:ext cx="5332305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-</a:t>
            </a:r>
            <a:r>
              <a:rPr sz="3200" spc="-33" dirty="0">
                <a:latin typeface="Arial MT"/>
                <a:cs typeface="Arial MT"/>
              </a:rPr>
              <a:t>10?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happens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281269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4341" y="3897037"/>
            <a:ext cx="5332305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-</a:t>
            </a:r>
            <a:r>
              <a:rPr sz="3200" spc="-33" dirty="0">
                <a:latin typeface="Arial MT"/>
                <a:cs typeface="Arial MT"/>
              </a:rPr>
              <a:t>10?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0?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happens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10?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8562" y="5777444"/>
            <a:ext cx="1576169" cy="32386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71215" y="5323839"/>
            <a:ext cx="5394960" cy="8879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52001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9" name="object 9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4341" y="3897037"/>
            <a:ext cx="5332305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-</a:t>
            </a:r>
            <a:r>
              <a:rPr sz="3200" spc="-33" dirty="0">
                <a:latin typeface="Arial MT"/>
                <a:cs typeface="Arial MT"/>
              </a:rPr>
              <a:t>10?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0?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happens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10?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063496" y="2030985"/>
            <a:ext cx="4070773" cy="3903980"/>
            <a:chOff x="1547622" y="1523238"/>
            <a:chExt cx="3053080" cy="292798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672" y="1542288"/>
              <a:ext cx="3014472" cy="28895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57147" y="1532763"/>
              <a:ext cx="3034030" cy="2908935"/>
            </a:xfrm>
            <a:custGeom>
              <a:avLst/>
              <a:gdLst/>
              <a:ahLst/>
              <a:cxnLst/>
              <a:rect l="l" t="t" r="r" b="b"/>
              <a:pathLst>
                <a:path w="3034029" h="2908935">
                  <a:moveTo>
                    <a:pt x="0" y="2908554"/>
                  </a:moveTo>
                  <a:lnTo>
                    <a:pt x="3033522" y="2908554"/>
                  </a:lnTo>
                  <a:lnTo>
                    <a:pt x="3033522" y="0"/>
                  </a:lnTo>
                  <a:lnTo>
                    <a:pt x="0" y="0"/>
                  </a:lnTo>
                  <a:lnTo>
                    <a:pt x="0" y="290855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028657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421" y="4093802"/>
            <a:ext cx="683598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this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problem?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flowing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back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zero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weights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never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change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26968" y="1514856"/>
            <a:ext cx="9685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2133" spc="-13" dirty="0">
                <a:latin typeface="Arial MT"/>
                <a:cs typeface="Arial MT"/>
              </a:rPr>
              <a:t>sigmoid</a:t>
            </a:r>
            <a:endParaRPr sz="2133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4745" y="1350687"/>
            <a:ext cx="7329593" cy="1739053"/>
            <a:chOff x="273558" y="1013015"/>
            <a:chExt cx="5497195" cy="1304290"/>
          </a:xfrm>
        </p:grpSpPr>
        <p:sp>
          <p:nvSpPr>
            <p:cNvPr id="10" name="object 10"/>
            <p:cNvSpPr/>
            <p:nvPr/>
          </p:nvSpPr>
          <p:spPr>
            <a:xfrm>
              <a:off x="3944873" y="1360169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463" y="1022603"/>
              <a:ext cx="1667256" cy="2834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88637" y="1017777"/>
              <a:ext cx="1677035" cy="293370"/>
            </a:xfrm>
            <a:custGeom>
              <a:avLst/>
              <a:gdLst/>
              <a:ahLst/>
              <a:cxnLst/>
              <a:rect l="l" t="t" r="r" b="b"/>
              <a:pathLst>
                <a:path w="1677035" h="293369">
                  <a:moveTo>
                    <a:pt x="0" y="292988"/>
                  </a:moveTo>
                  <a:lnTo>
                    <a:pt x="1676781" y="292988"/>
                  </a:lnTo>
                  <a:lnTo>
                    <a:pt x="1676781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1641347"/>
              <a:ext cx="381000" cy="6271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59" y="1179575"/>
              <a:ext cx="381000" cy="574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37334" y="1174749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" y="1688591"/>
              <a:ext cx="1405127" cy="5410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5673" y="1683765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952655" y="568367"/>
            <a:ext cx="4045373" cy="2588260"/>
            <a:chOff x="5964491" y="426275"/>
            <a:chExt cx="3034030" cy="194119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803" y="435863"/>
              <a:ext cx="2863748" cy="188408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69253" y="431037"/>
              <a:ext cx="3024505" cy="1931670"/>
            </a:xfrm>
            <a:custGeom>
              <a:avLst/>
              <a:gdLst/>
              <a:ahLst/>
              <a:cxnLst/>
              <a:rect l="l" t="t" r="r" b="b"/>
              <a:pathLst>
                <a:path w="3024504" h="1931670">
                  <a:moveTo>
                    <a:pt x="0" y="1931289"/>
                  </a:moveTo>
                  <a:lnTo>
                    <a:pt x="3023997" y="1931289"/>
                  </a:lnTo>
                  <a:lnTo>
                    <a:pt x="3023997" y="0"/>
                  </a:lnTo>
                  <a:lnTo>
                    <a:pt x="0" y="0"/>
                  </a:lnTo>
                  <a:lnTo>
                    <a:pt x="0" y="19312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3855" y="3946073"/>
            <a:ext cx="3228757" cy="50470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51713" y="3018535"/>
            <a:ext cx="1308947" cy="1443567"/>
          </a:xfrm>
          <a:custGeom>
            <a:avLst/>
            <a:gdLst/>
            <a:ahLst/>
            <a:cxnLst/>
            <a:rect l="l" t="t" r="r" b="b"/>
            <a:pathLst>
              <a:path w="981710" h="1082675">
                <a:moveTo>
                  <a:pt x="925218" y="81577"/>
                </a:moveTo>
                <a:lnTo>
                  <a:pt x="902792" y="127381"/>
                </a:lnTo>
                <a:lnTo>
                  <a:pt x="870775" y="172720"/>
                </a:lnTo>
                <a:lnTo>
                  <a:pt x="844740" y="201422"/>
                </a:lnTo>
                <a:lnTo>
                  <a:pt x="815441" y="228473"/>
                </a:lnTo>
                <a:lnTo>
                  <a:pt x="783361" y="253619"/>
                </a:lnTo>
                <a:lnTo>
                  <a:pt x="748652" y="276606"/>
                </a:lnTo>
                <a:lnTo>
                  <a:pt x="711733" y="297053"/>
                </a:lnTo>
                <a:lnTo>
                  <a:pt x="672934" y="314833"/>
                </a:lnTo>
                <a:lnTo>
                  <a:pt x="632675" y="329438"/>
                </a:lnTo>
                <a:lnTo>
                  <a:pt x="591273" y="340868"/>
                </a:lnTo>
                <a:lnTo>
                  <a:pt x="549160" y="348869"/>
                </a:lnTo>
                <a:lnTo>
                  <a:pt x="506450" y="352806"/>
                </a:lnTo>
                <a:lnTo>
                  <a:pt x="461835" y="353949"/>
                </a:lnTo>
                <a:lnTo>
                  <a:pt x="439115" y="355473"/>
                </a:lnTo>
                <a:lnTo>
                  <a:pt x="394322" y="361569"/>
                </a:lnTo>
                <a:lnTo>
                  <a:pt x="350139" y="371221"/>
                </a:lnTo>
                <a:lnTo>
                  <a:pt x="307111" y="384302"/>
                </a:lnTo>
                <a:lnTo>
                  <a:pt x="265506" y="400558"/>
                </a:lnTo>
                <a:lnTo>
                  <a:pt x="225678" y="419735"/>
                </a:lnTo>
                <a:lnTo>
                  <a:pt x="187883" y="441579"/>
                </a:lnTo>
                <a:lnTo>
                  <a:pt x="152590" y="465836"/>
                </a:lnTo>
                <a:lnTo>
                  <a:pt x="119989" y="492252"/>
                </a:lnTo>
                <a:lnTo>
                  <a:pt x="90601" y="520446"/>
                </a:lnTo>
                <a:lnTo>
                  <a:pt x="64554" y="550545"/>
                </a:lnTo>
                <a:lnTo>
                  <a:pt x="42456" y="581914"/>
                </a:lnTo>
                <a:lnTo>
                  <a:pt x="17106" y="631571"/>
                </a:lnTo>
                <a:lnTo>
                  <a:pt x="2768" y="683260"/>
                </a:lnTo>
                <a:lnTo>
                  <a:pt x="0" y="718185"/>
                </a:lnTo>
                <a:lnTo>
                  <a:pt x="406" y="735076"/>
                </a:lnTo>
                <a:lnTo>
                  <a:pt x="5562" y="785749"/>
                </a:lnTo>
                <a:lnTo>
                  <a:pt x="21297" y="851154"/>
                </a:lnTo>
                <a:lnTo>
                  <a:pt x="45567" y="912241"/>
                </a:lnTo>
                <a:lnTo>
                  <a:pt x="77025" y="966851"/>
                </a:lnTo>
                <a:lnTo>
                  <a:pt x="104774" y="1002792"/>
                </a:lnTo>
                <a:lnTo>
                  <a:pt x="135381" y="1033272"/>
                </a:lnTo>
                <a:lnTo>
                  <a:pt x="168541" y="1057148"/>
                </a:lnTo>
                <a:lnTo>
                  <a:pt x="203758" y="1073785"/>
                </a:lnTo>
                <a:lnTo>
                  <a:pt x="251802" y="1082294"/>
                </a:lnTo>
                <a:lnTo>
                  <a:pt x="253022" y="1053719"/>
                </a:lnTo>
                <a:lnTo>
                  <a:pt x="241884" y="1053338"/>
                </a:lnTo>
                <a:lnTo>
                  <a:pt x="232054" y="1051941"/>
                </a:lnTo>
                <a:lnTo>
                  <a:pt x="192328" y="1037844"/>
                </a:lnTo>
                <a:lnTo>
                  <a:pt x="153416" y="1011047"/>
                </a:lnTo>
                <a:lnTo>
                  <a:pt x="125730" y="983361"/>
                </a:lnTo>
                <a:lnTo>
                  <a:pt x="100330" y="950341"/>
                </a:lnTo>
                <a:lnTo>
                  <a:pt x="70827" y="898906"/>
                </a:lnTo>
                <a:lnTo>
                  <a:pt x="48234" y="841629"/>
                </a:lnTo>
                <a:lnTo>
                  <a:pt x="36525" y="796163"/>
                </a:lnTo>
                <a:lnTo>
                  <a:pt x="29832" y="749046"/>
                </a:lnTo>
                <a:lnTo>
                  <a:pt x="28574" y="717423"/>
                </a:lnTo>
                <a:lnTo>
                  <a:pt x="29235" y="702056"/>
                </a:lnTo>
                <a:lnTo>
                  <a:pt x="38620" y="656336"/>
                </a:lnTo>
                <a:lnTo>
                  <a:pt x="58331" y="611251"/>
                </a:lnTo>
                <a:lnTo>
                  <a:pt x="87464" y="567563"/>
                </a:lnTo>
                <a:lnTo>
                  <a:pt x="125107" y="526288"/>
                </a:lnTo>
                <a:lnTo>
                  <a:pt x="154355" y="500634"/>
                </a:lnTo>
                <a:lnTo>
                  <a:pt x="186537" y="476631"/>
                </a:lnTo>
                <a:lnTo>
                  <a:pt x="221183" y="454914"/>
                </a:lnTo>
                <a:lnTo>
                  <a:pt x="258165" y="435356"/>
                </a:lnTo>
                <a:lnTo>
                  <a:pt x="297002" y="418465"/>
                </a:lnTo>
                <a:lnTo>
                  <a:pt x="337299" y="404622"/>
                </a:lnTo>
                <a:lnTo>
                  <a:pt x="378815" y="393700"/>
                </a:lnTo>
                <a:lnTo>
                  <a:pt x="421043" y="386206"/>
                </a:lnTo>
                <a:lnTo>
                  <a:pt x="463803" y="382397"/>
                </a:lnTo>
                <a:lnTo>
                  <a:pt x="507199" y="381381"/>
                </a:lnTo>
                <a:lnTo>
                  <a:pt x="529907" y="379856"/>
                </a:lnTo>
                <a:lnTo>
                  <a:pt x="574890" y="373506"/>
                </a:lnTo>
                <a:lnTo>
                  <a:pt x="619112" y="363347"/>
                </a:lnTo>
                <a:lnTo>
                  <a:pt x="662228" y="349504"/>
                </a:lnTo>
                <a:lnTo>
                  <a:pt x="703897" y="332486"/>
                </a:lnTo>
                <a:lnTo>
                  <a:pt x="743711" y="312547"/>
                </a:lnTo>
                <a:lnTo>
                  <a:pt x="781583" y="289560"/>
                </a:lnTo>
                <a:lnTo>
                  <a:pt x="816876" y="264160"/>
                </a:lnTo>
                <a:lnTo>
                  <a:pt x="849426" y="236728"/>
                </a:lnTo>
                <a:lnTo>
                  <a:pt x="878890" y="206883"/>
                </a:lnTo>
                <a:lnTo>
                  <a:pt x="904875" y="175514"/>
                </a:lnTo>
                <a:lnTo>
                  <a:pt x="926960" y="142621"/>
                </a:lnTo>
                <a:lnTo>
                  <a:pt x="944943" y="108458"/>
                </a:lnTo>
                <a:lnTo>
                  <a:pt x="953350" y="86879"/>
                </a:lnTo>
                <a:lnTo>
                  <a:pt x="931052" y="82677"/>
                </a:lnTo>
                <a:lnTo>
                  <a:pt x="925055" y="82677"/>
                </a:lnTo>
                <a:lnTo>
                  <a:pt x="925269" y="81608"/>
                </a:lnTo>
                <a:close/>
              </a:path>
              <a:path w="981710" h="1082675">
                <a:moveTo>
                  <a:pt x="974548" y="67437"/>
                </a:moveTo>
                <a:lnTo>
                  <a:pt x="928116" y="67437"/>
                </a:lnTo>
                <a:lnTo>
                  <a:pt x="956132" y="73025"/>
                </a:lnTo>
                <a:lnTo>
                  <a:pt x="953350" y="86879"/>
                </a:lnTo>
                <a:lnTo>
                  <a:pt x="981595" y="92202"/>
                </a:lnTo>
                <a:lnTo>
                  <a:pt x="974548" y="67437"/>
                </a:lnTo>
                <a:close/>
              </a:path>
              <a:path w="981710" h="1082675">
                <a:moveTo>
                  <a:pt x="954729" y="80010"/>
                </a:moveTo>
                <a:lnTo>
                  <a:pt x="925868" y="80010"/>
                </a:lnTo>
                <a:lnTo>
                  <a:pt x="925381" y="81608"/>
                </a:lnTo>
                <a:lnTo>
                  <a:pt x="953350" y="86879"/>
                </a:lnTo>
                <a:lnTo>
                  <a:pt x="954729" y="80010"/>
                </a:lnTo>
                <a:close/>
              </a:path>
              <a:path w="981710" h="1082675">
                <a:moveTo>
                  <a:pt x="925273" y="81588"/>
                </a:moveTo>
                <a:lnTo>
                  <a:pt x="925055" y="82677"/>
                </a:lnTo>
                <a:lnTo>
                  <a:pt x="925381" y="81608"/>
                </a:lnTo>
                <a:close/>
              </a:path>
              <a:path w="981710" h="1082675">
                <a:moveTo>
                  <a:pt x="925381" y="81608"/>
                </a:moveTo>
                <a:lnTo>
                  <a:pt x="925055" y="82677"/>
                </a:lnTo>
                <a:lnTo>
                  <a:pt x="931052" y="82677"/>
                </a:lnTo>
                <a:lnTo>
                  <a:pt x="925381" y="81608"/>
                </a:lnTo>
                <a:close/>
              </a:path>
              <a:path w="981710" h="1082675">
                <a:moveTo>
                  <a:pt x="925868" y="80010"/>
                </a:moveTo>
                <a:lnTo>
                  <a:pt x="925330" y="81307"/>
                </a:lnTo>
                <a:lnTo>
                  <a:pt x="925381" y="81608"/>
                </a:lnTo>
                <a:lnTo>
                  <a:pt x="925868" y="80010"/>
                </a:lnTo>
                <a:close/>
              </a:path>
              <a:path w="981710" h="1082675">
                <a:moveTo>
                  <a:pt x="955357" y="0"/>
                </a:moveTo>
                <a:lnTo>
                  <a:pt x="897356" y="76327"/>
                </a:lnTo>
                <a:lnTo>
                  <a:pt x="925218" y="81577"/>
                </a:lnTo>
                <a:lnTo>
                  <a:pt x="925330" y="81307"/>
                </a:lnTo>
                <a:lnTo>
                  <a:pt x="928116" y="67437"/>
                </a:lnTo>
                <a:lnTo>
                  <a:pt x="974548" y="67437"/>
                </a:lnTo>
                <a:lnTo>
                  <a:pt x="955357" y="0"/>
                </a:lnTo>
                <a:close/>
              </a:path>
              <a:path w="981710" h="1082675">
                <a:moveTo>
                  <a:pt x="928116" y="67437"/>
                </a:moveTo>
                <a:lnTo>
                  <a:pt x="925330" y="81307"/>
                </a:lnTo>
                <a:lnTo>
                  <a:pt x="925868" y="80010"/>
                </a:lnTo>
                <a:lnTo>
                  <a:pt x="954729" y="80010"/>
                </a:lnTo>
                <a:lnTo>
                  <a:pt x="956132" y="73025"/>
                </a:lnTo>
                <a:lnTo>
                  <a:pt x="928116" y="674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89119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060" y="186880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83400" y="4279901"/>
            <a:ext cx="13885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13" dirty="0">
                <a:latin typeface="Arial"/>
                <a:cs typeface="Arial"/>
              </a:rPr>
              <a:t>tanh(x)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7501" y="2001182"/>
            <a:ext cx="5850467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90208" indent="-473275">
              <a:spcBef>
                <a:spcPts val="140"/>
              </a:spcBef>
              <a:buChar char="-"/>
              <a:tabLst>
                <a:tab pos="490208" algn="l"/>
              </a:tabLst>
            </a:pPr>
            <a:r>
              <a:rPr sz="2667" dirty="0">
                <a:latin typeface="Arial MT"/>
                <a:cs typeface="Arial MT"/>
              </a:rPr>
              <a:t>Squashes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numbers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to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range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[-</a:t>
            </a:r>
            <a:r>
              <a:rPr sz="2667" spc="-27" dirty="0">
                <a:latin typeface="Arial MT"/>
                <a:cs typeface="Arial MT"/>
              </a:rPr>
              <a:t>1,1]</a:t>
            </a:r>
            <a:endParaRPr sz="2667">
              <a:latin typeface="Arial MT"/>
              <a:cs typeface="Arial MT"/>
            </a:endParaRPr>
          </a:p>
          <a:p>
            <a:pPr marL="490208" indent="-473275">
              <a:buChar char="-"/>
              <a:tabLst>
                <a:tab pos="490208" algn="l"/>
              </a:tabLst>
            </a:pPr>
            <a:r>
              <a:rPr sz="2667" dirty="0">
                <a:solidFill>
                  <a:srgbClr val="38761D"/>
                </a:solidFill>
                <a:latin typeface="Arial MT"/>
                <a:cs typeface="Arial MT"/>
              </a:rPr>
              <a:t>zero</a:t>
            </a:r>
            <a:r>
              <a:rPr sz="2667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38761D"/>
                </a:solidFill>
                <a:latin typeface="Arial MT"/>
                <a:cs typeface="Arial MT"/>
              </a:rPr>
              <a:t>centered</a:t>
            </a:r>
            <a:r>
              <a:rPr sz="2667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38761D"/>
                </a:solidFill>
                <a:latin typeface="Arial MT"/>
                <a:cs typeface="Arial MT"/>
              </a:rPr>
              <a:t>(nice)</a:t>
            </a:r>
            <a:endParaRPr sz="2667">
              <a:latin typeface="Arial MT"/>
              <a:cs typeface="Arial MT"/>
            </a:endParaRPr>
          </a:p>
          <a:p>
            <a:pPr marL="490208" indent="-473275">
              <a:buChar char="-"/>
              <a:tabLst>
                <a:tab pos="490208" algn="l"/>
              </a:tabLst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still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kills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r>
              <a:rPr sz="2667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2667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saturated</a:t>
            </a:r>
            <a:r>
              <a:rPr sz="2667" spc="-1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:(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3962" y="5613737"/>
            <a:ext cx="26890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[LeCun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1991]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945" y="1503715"/>
            <a:ext cx="3095392" cy="23380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854230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687" y="211836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 MT"/>
                <a:cs typeface="Arial MT"/>
              </a:rPr>
              <a:t>Activation</a:t>
            </a:r>
            <a:r>
              <a:rPr sz="4000" spc="-8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Functions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4076" y="100847"/>
            <a:ext cx="525272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524920" algn="l"/>
              </a:tabLst>
            </a:pPr>
            <a:r>
              <a:rPr sz="3200" spc="-67" dirty="0"/>
              <a:t>-</a:t>
            </a:r>
            <a:r>
              <a:rPr sz="3200" dirty="0"/>
              <a:t>	Computes</a:t>
            </a:r>
            <a:r>
              <a:rPr sz="3200" spc="-20" dirty="0"/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max(0,x)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0332" y="1070524"/>
            <a:ext cx="5912273" cy="18216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8834" indent="-491901">
              <a:spcBef>
                <a:spcPts val="127"/>
              </a:spcBef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saturate</a:t>
            </a:r>
            <a:r>
              <a:rPr sz="2933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(in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+region)</a:t>
            </a:r>
            <a:endParaRPr sz="2933">
              <a:latin typeface="Arial MT"/>
              <a:cs typeface="Arial MT"/>
            </a:endParaRPr>
          </a:p>
          <a:p>
            <a:pPr marL="508834" indent="-491901"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Very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computationally</a:t>
            </a:r>
            <a:r>
              <a:rPr sz="2933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efficient</a:t>
            </a:r>
            <a:endParaRPr sz="2933">
              <a:latin typeface="Arial MT"/>
              <a:cs typeface="Arial MT"/>
            </a:endParaRPr>
          </a:p>
          <a:p>
            <a:pPr marL="508834" marR="6773" indent="-492748">
              <a:spcBef>
                <a:spcPts val="7"/>
              </a:spcBef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Converges</a:t>
            </a:r>
            <a:r>
              <a:rPr sz="2933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much</a:t>
            </a:r>
            <a:r>
              <a:rPr sz="2933" spc="-10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faster</a:t>
            </a:r>
            <a:r>
              <a:rPr sz="2933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than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sigmoid/tanh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practice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(e.g.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38761D"/>
                </a:solidFill>
                <a:latin typeface="Arial MT"/>
                <a:cs typeface="Arial MT"/>
              </a:rPr>
              <a:t>6x)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413" y="4230726"/>
            <a:ext cx="396578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(Rectified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2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7224" y="5479220"/>
            <a:ext cx="32664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[Krizhevsky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2012]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402" y="1411541"/>
            <a:ext cx="2889287" cy="23859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902505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687" y="211836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 MT"/>
                <a:cs typeface="Arial MT"/>
              </a:rPr>
              <a:t>Activation</a:t>
            </a:r>
            <a:r>
              <a:rPr sz="4000" spc="-8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Functions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413" y="4230726"/>
            <a:ext cx="396578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(Rectified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2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34076" y="100847"/>
            <a:ext cx="525272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524920" algn="l"/>
              </a:tabLst>
            </a:pPr>
            <a:r>
              <a:rPr sz="3200" spc="-67" dirty="0"/>
              <a:t>-</a:t>
            </a:r>
            <a:r>
              <a:rPr sz="3200" dirty="0"/>
              <a:t>	Computes</a:t>
            </a:r>
            <a:r>
              <a:rPr sz="3200" spc="-20" dirty="0"/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max(0,x)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0332" y="1029884"/>
            <a:ext cx="5912273" cy="325257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8834" indent="-491901">
              <a:spcBef>
                <a:spcPts val="127"/>
              </a:spcBef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saturate</a:t>
            </a:r>
            <a:r>
              <a:rPr sz="2933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(in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+region)</a:t>
            </a:r>
            <a:endParaRPr sz="2933">
              <a:latin typeface="Arial MT"/>
              <a:cs typeface="Arial MT"/>
            </a:endParaRPr>
          </a:p>
          <a:p>
            <a:pPr marL="508834" indent="-491901"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Very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computationally</a:t>
            </a:r>
            <a:r>
              <a:rPr sz="2933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efficient</a:t>
            </a:r>
            <a:endParaRPr sz="2933">
              <a:latin typeface="Arial MT"/>
              <a:cs typeface="Arial MT"/>
            </a:endParaRPr>
          </a:p>
          <a:p>
            <a:pPr marL="508834" marR="6773" indent="-492748"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Converges</a:t>
            </a:r>
            <a:r>
              <a:rPr sz="2933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much</a:t>
            </a:r>
            <a:r>
              <a:rPr sz="2933" spc="-10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faster</a:t>
            </a:r>
            <a:r>
              <a:rPr sz="2933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than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sigmoid/tanh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practice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(e.g.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38761D"/>
                </a:solidFill>
                <a:latin typeface="Arial MT"/>
                <a:cs typeface="Arial MT"/>
              </a:rPr>
              <a:t>6x)</a:t>
            </a:r>
            <a:endParaRPr sz="2933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>
              <a:spcBef>
                <a:spcPts val="620"/>
              </a:spcBef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 marL="508834" indent="-491901">
              <a:buChar char="-"/>
              <a:tabLst>
                <a:tab pos="508834" algn="l"/>
              </a:tabLst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933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FF0000"/>
                </a:solidFill>
                <a:latin typeface="Arial MT"/>
                <a:cs typeface="Arial MT"/>
              </a:rPr>
              <a:t>zero-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centered</a:t>
            </a:r>
            <a:r>
              <a:rPr sz="2933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endParaRPr sz="2933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402" y="1411541"/>
            <a:ext cx="2889287" cy="23859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278055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687" y="211836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 MT"/>
                <a:cs typeface="Arial MT"/>
              </a:rPr>
              <a:t>Activation</a:t>
            </a:r>
            <a:r>
              <a:rPr sz="4000" spc="-8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Functions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413" y="4230726"/>
            <a:ext cx="396578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 MT"/>
                <a:cs typeface="Arial MT"/>
              </a:rPr>
              <a:t>(Rectified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2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34076" y="100847"/>
            <a:ext cx="525272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524920" algn="l"/>
              </a:tabLst>
            </a:pPr>
            <a:r>
              <a:rPr sz="3200" spc="-67" dirty="0"/>
              <a:t>-</a:t>
            </a:r>
            <a:r>
              <a:rPr sz="3200" dirty="0"/>
              <a:t>	Computes</a:t>
            </a:r>
            <a:r>
              <a:rPr sz="3200" spc="-20" dirty="0"/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3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max(0,x)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2477" y="1029884"/>
            <a:ext cx="6195060" cy="461942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26518" indent="-491901">
              <a:spcBef>
                <a:spcPts val="127"/>
              </a:spcBef>
              <a:buChar char="-"/>
              <a:tabLst>
                <a:tab pos="626518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2933" spc="-7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saturate</a:t>
            </a:r>
            <a:r>
              <a:rPr sz="2933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(in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+region)</a:t>
            </a:r>
            <a:endParaRPr sz="2933">
              <a:latin typeface="Arial MT"/>
              <a:cs typeface="Arial MT"/>
            </a:endParaRPr>
          </a:p>
          <a:p>
            <a:pPr marL="626518" indent="-491901">
              <a:buChar char="-"/>
              <a:tabLst>
                <a:tab pos="626518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Very</a:t>
            </a:r>
            <a:r>
              <a:rPr sz="2933" spc="-5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computationally</a:t>
            </a:r>
            <a:r>
              <a:rPr sz="2933" spc="-4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efficient</a:t>
            </a:r>
            <a:endParaRPr sz="2933">
              <a:latin typeface="Arial MT"/>
              <a:cs typeface="Arial MT"/>
            </a:endParaRPr>
          </a:p>
          <a:p>
            <a:pPr marL="626518" marR="171869" indent="-492748">
              <a:buChar char="-"/>
              <a:tabLst>
                <a:tab pos="626518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Converges</a:t>
            </a:r>
            <a:r>
              <a:rPr sz="2933" spc="-8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much</a:t>
            </a:r>
            <a:r>
              <a:rPr sz="2933" spc="-10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faster</a:t>
            </a:r>
            <a:r>
              <a:rPr sz="2933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38761D"/>
                </a:solidFill>
                <a:latin typeface="Arial MT"/>
                <a:cs typeface="Arial MT"/>
              </a:rPr>
              <a:t>than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sigmoid/tanh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practice</a:t>
            </a:r>
            <a:r>
              <a:rPr sz="2933" spc="-10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(e.g.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38761D"/>
                </a:solidFill>
                <a:latin typeface="Arial MT"/>
                <a:cs typeface="Arial MT"/>
              </a:rPr>
              <a:t>6x)</a:t>
            </a:r>
            <a:endParaRPr sz="2933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>
              <a:spcBef>
                <a:spcPts val="620"/>
              </a:spcBef>
              <a:buFont typeface="Arial MT"/>
              <a:buChar char="-"/>
            </a:pPr>
            <a:endParaRPr sz="2933">
              <a:latin typeface="Arial MT"/>
              <a:cs typeface="Arial MT"/>
            </a:endParaRPr>
          </a:p>
          <a:p>
            <a:pPr marL="626518" indent="-491901">
              <a:buChar char="-"/>
              <a:tabLst>
                <a:tab pos="626518" algn="l"/>
              </a:tabLst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933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FF0000"/>
                </a:solidFill>
                <a:latin typeface="Arial MT"/>
                <a:cs typeface="Arial MT"/>
              </a:rPr>
              <a:t>zero-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centered</a:t>
            </a:r>
            <a:r>
              <a:rPr sz="2933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endParaRPr sz="2933">
              <a:latin typeface="Arial MT"/>
              <a:cs typeface="Arial MT"/>
            </a:endParaRPr>
          </a:p>
          <a:p>
            <a:pPr marL="626518" indent="-491901">
              <a:buChar char="-"/>
              <a:tabLst>
                <a:tab pos="626518" algn="l"/>
              </a:tabLst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2933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13" dirty="0">
                <a:solidFill>
                  <a:srgbClr val="FF0000"/>
                </a:solidFill>
                <a:latin typeface="Arial MT"/>
                <a:cs typeface="Arial MT"/>
              </a:rPr>
              <a:t>annoyance:</a:t>
            </a:r>
            <a:endParaRPr sz="2933">
              <a:latin typeface="Arial MT"/>
              <a:cs typeface="Arial MT"/>
            </a:endParaRPr>
          </a:p>
          <a:p>
            <a:pPr>
              <a:spcBef>
                <a:spcPts val="147"/>
              </a:spcBef>
            </a:pPr>
            <a:endParaRPr sz="2933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hint:</a:t>
            </a:r>
            <a:r>
              <a:rPr sz="2933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2933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933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933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gradient</a:t>
            </a:r>
            <a:r>
              <a:rPr sz="2933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2933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x</a:t>
            </a:r>
            <a:r>
              <a:rPr sz="2933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&lt;</a:t>
            </a:r>
            <a:r>
              <a:rPr sz="2933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FF0000"/>
                </a:solidFill>
                <a:latin typeface="Arial MT"/>
                <a:cs typeface="Arial MT"/>
              </a:rPr>
              <a:t>0?</a:t>
            </a:r>
            <a:endParaRPr sz="2933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402" y="1411541"/>
            <a:ext cx="2889287" cy="23859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43494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6002" y="507746"/>
            <a:ext cx="2709333" cy="2709333"/>
            <a:chOff x="1917001" y="380809"/>
            <a:chExt cx="2032000" cy="2032000"/>
          </a:xfrm>
        </p:grpSpPr>
        <p:sp>
          <p:nvSpPr>
            <p:cNvPr id="3" name="object 3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1011174" y="0"/>
                  </a:moveTo>
                  <a:lnTo>
                    <a:pt x="963576" y="1100"/>
                  </a:lnTo>
                  <a:lnTo>
                    <a:pt x="916544" y="4370"/>
                  </a:lnTo>
                  <a:lnTo>
                    <a:pt x="870128" y="9760"/>
                  </a:lnTo>
                  <a:lnTo>
                    <a:pt x="824374" y="17222"/>
                  </a:lnTo>
                  <a:lnTo>
                    <a:pt x="779332" y="26707"/>
                  </a:lnTo>
                  <a:lnTo>
                    <a:pt x="735051" y="38167"/>
                  </a:lnTo>
                  <a:lnTo>
                    <a:pt x="691579" y="51553"/>
                  </a:lnTo>
                  <a:lnTo>
                    <a:pt x="648964" y="66817"/>
                  </a:lnTo>
                  <a:lnTo>
                    <a:pt x="607255" y="83910"/>
                  </a:lnTo>
                  <a:lnTo>
                    <a:pt x="566501" y="102783"/>
                  </a:lnTo>
                  <a:lnTo>
                    <a:pt x="526750" y="123388"/>
                  </a:lnTo>
                  <a:lnTo>
                    <a:pt x="488051" y="145676"/>
                  </a:lnTo>
                  <a:lnTo>
                    <a:pt x="450453" y="169599"/>
                  </a:lnTo>
                  <a:lnTo>
                    <a:pt x="414003" y="195108"/>
                  </a:lnTo>
                  <a:lnTo>
                    <a:pt x="378751" y="222155"/>
                  </a:lnTo>
                  <a:lnTo>
                    <a:pt x="344745" y="250690"/>
                  </a:lnTo>
                  <a:lnTo>
                    <a:pt x="312034" y="280666"/>
                  </a:lnTo>
                  <a:lnTo>
                    <a:pt x="280666" y="312034"/>
                  </a:lnTo>
                  <a:lnTo>
                    <a:pt x="250690" y="344745"/>
                  </a:lnTo>
                  <a:lnTo>
                    <a:pt x="222155" y="378751"/>
                  </a:lnTo>
                  <a:lnTo>
                    <a:pt x="195108" y="414003"/>
                  </a:lnTo>
                  <a:lnTo>
                    <a:pt x="169599" y="450453"/>
                  </a:lnTo>
                  <a:lnTo>
                    <a:pt x="145676" y="488051"/>
                  </a:lnTo>
                  <a:lnTo>
                    <a:pt x="123388" y="526750"/>
                  </a:lnTo>
                  <a:lnTo>
                    <a:pt x="102783" y="566501"/>
                  </a:lnTo>
                  <a:lnTo>
                    <a:pt x="83910" y="607255"/>
                  </a:lnTo>
                  <a:lnTo>
                    <a:pt x="66817" y="648964"/>
                  </a:lnTo>
                  <a:lnTo>
                    <a:pt x="51553" y="691579"/>
                  </a:lnTo>
                  <a:lnTo>
                    <a:pt x="38167" y="735051"/>
                  </a:lnTo>
                  <a:lnTo>
                    <a:pt x="26707" y="779332"/>
                  </a:lnTo>
                  <a:lnTo>
                    <a:pt x="17222" y="824374"/>
                  </a:lnTo>
                  <a:lnTo>
                    <a:pt x="9760" y="870128"/>
                  </a:lnTo>
                  <a:lnTo>
                    <a:pt x="4370" y="916544"/>
                  </a:lnTo>
                  <a:lnTo>
                    <a:pt x="1100" y="963576"/>
                  </a:lnTo>
                  <a:lnTo>
                    <a:pt x="0" y="1011174"/>
                  </a:lnTo>
                  <a:lnTo>
                    <a:pt x="1100" y="1058771"/>
                  </a:lnTo>
                  <a:lnTo>
                    <a:pt x="4370" y="1105803"/>
                  </a:lnTo>
                  <a:lnTo>
                    <a:pt x="9760" y="1152219"/>
                  </a:lnTo>
                  <a:lnTo>
                    <a:pt x="17222" y="1197973"/>
                  </a:lnTo>
                  <a:lnTo>
                    <a:pt x="26707" y="1243015"/>
                  </a:lnTo>
                  <a:lnTo>
                    <a:pt x="38167" y="1287296"/>
                  </a:lnTo>
                  <a:lnTo>
                    <a:pt x="51553" y="1330768"/>
                  </a:lnTo>
                  <a:lnTo>
                    <a:pt x="66817" y="1373383"/>
                  </a:lnTo>
                  <a:lnTo>
                    <a:pt x="83910" y="1415092"/>
                  </a:lnTo>
                  <a:lnTo>
                    <a:pt x="102783" y="1455846"/>
                  </a:lnTo>
                  <a:lnTo>
                    <a:pt x="123388" y="1495597"/>
                  </a:lnTo>
                  <a:lnTo>
                    <a:pt x="145676" y="1534296"/>
                  </a:lnTo>
                  <a:lnTo>
                    <a:pt x="169599" y="1571894"/>
                  </a:lnTo>
                  <a:lnTo>
                    <a:pt x="195108" y="1608344"/>
                  </a:lnTo>
                  <a:lnTo>
                    <a:pt x="222155" y="1643596"/>
                  </a:lnTo>
                  <a:lnTo>
                    <a:pt x="250690" y="1677602"/>
                  </a:lnTo>
                  <a:lnTo>
                    <a:pt x="280666" y="1710313"/>
                  </a:lnTo>
                  <a:lnTo>
                    <a:pt x="312034" y="1741681"/>
                  </a:lnTo>
                  <a:lnTo>
                    <a:pt x="344745" y="1771657"/>
                  </a:lnTo>
                  <a:lnTo>
                    <a:pt x="378751" y="1800192"/>
                  </a:lnTo>
                  <a:lnTo>
                    <a:pt x="414003" y="1827239"/>
                  </a:lnTo>
                  <a:lnTo>
                    <a:pt x="450453" y="1852748"/>
                  </a:lnTo>
                  <a:lnTo>
                    <a:pt x="488051" y="1876671"/>
                  </a:lnTo>
                  <a:lnTo>
                    <a:pt x="526750" y="1898959"/>
                  </a:lnTo>
                  <a:lnTo>
                    <a:pt x="566501" y="1919564"/>
                  </a:lnTo>
                  <a:lnTo>
                    <a:pt x="607255" y="1938437"/>
                  </a:lnTo>
                  <a:lnTo>
                    <a:pt x="648964" y="1955530"/>
                  </a:lnTo>
                  <a:lnTo>
                    <a:pt x="691579" y="1970794"/>
                  </a:lnTo>
                  <a:lnTo>
                    <a:pt x="735051" y="1984180"/>
                  </a:lnTo>
                  <a:lnTo>
                    <a:pt x="779332" y="1995640"/>
                  </a:lnTo>
                  <a:lnTo>
                    <a:pt x="824374" y="2005125"/>
                  </a:lnTo>
                  <a:lnTo>
                    <a:pt x="870128" y="2012587"/>
                  </a:lnTo>
                  <a:lnTo>
                    <a:pt x="916544" y="2017977"/>
                  </a:lnTo>
                  <a:lnTo>
                    <a:pt x="963576" y="2021247"/>
                  </a:lnTo>
                  <a:lnTo>
                    <a:pt x="1011174" y="2022347"/>
                  </a:lnTo>
                  <a:lnTo>
                    <a:pt x="1058771" y="2021247"/>
                  </a:lnTo>
                  <a:lnTo>
                    <a:pt x="1105803" y="2017977"/>
                  </a:lnTo>
                  <a:lnTo>
                    <a:pt x="1152219" y="2012587"/>
                  </a:lnTo>
                  <a:lnTo>
                    <a:pt x="1197973" y="2005125"/>
                  </a:lnTo>
                  <a:lnTo>
                    <a:pt x="1243015" y="1995640"/>
                  </a:lnTo>
                  <a:lnTo>
                    <a:pt x="1287296" y="1984180"/>
                  </a:lnTo>
                  <a:lnTo>
                    <a:pt x="1330768" y="1970794"/>
                  </a:lnTo>
                  <a:lnTo>
                    <a:pt x="1373383" y="1955530"/>
                  </a:lnTo>
                  <a:lnTo>
                    <a:pt x="1415092" y="1938437"/>
                  </a:lnTo>
                  <a:lnTo>
                    <a:pt x="1455846" y="1919564"/>
                  </a:lnTo>
                  <a:lnTo>
                    <a:pt x="1495597" y="1898959"/>
                  </a:lnTo>
                  <a:lnTo>
                    <a:pt x="1534296" y="1876671"/>
                  </a:lnTo>
                  <a:lnTo>
                    <a:pt x="1571894" y="1852748"/>
                  </a:lnTo>
                  <a:lnTo>
                    <a:pt x="1608344" y="1827239"/>
                  </a:lnTo>
                  <a:lnTo>
                    <a:pt x="1643596" y="1800192"/>
                  </a:lnTo>
                  <a:lnTo>
                    <a:pt x="1677602" y="1771657"/>
                  </a:lnTo>
                  <a:lnTo>
                    <a:pt x="1710313" y="1741681"/>
                  </a:lnTo>
                  <a:lnTo>
                    <a:pt x="1741681" y="1710313"/>
                  </a:lnTo>
                  <a:lnTo>
                    <a:pt x="1771657" y="1677602"/>
                  </a:lnTo>
                  <a:lnTo>
                    <a:pt x="1800192" y="1643596"/>
                  </a:lnTo>
                  <a:lnTo>
                    <a:pt x="1827239" y="1608344"/>
                  </a:lnTo>
                  <a:lnTo>
                    <a:pt x="1852748" y="1571894"/>
                  </a:lnTo>
                  <a:lnTo>
                    <a:pt x="1876671" y="1534296"/>
                  </a:lnTo>
                  <a:lnTo>
                    <a:pt x="1898959" y="1495597"/>
                  </a:lnTo>
                  <a:lnTo>
                    <a:pt x="1919564" y="1455846"/>
                  </a:lnTo>
                  <a:lnTo>
                    <a:pt x="1938437" y="1415092"/>
                  </a:lnTo>
                  <a:lnTo>
                    <a:pt x="1955530" y="1373383"/>
                  </a:lnTo>
                  <a:lnTo>
                    <a:pt x="1970794" y="1330768"/>
                  </a:lnTo>
                  <a:lnTo>
                    <a:pt x="1984180" y="1287296"/>
                  </a:lnTo>
                  <a:lnTo>
                    <a:pt x="1995640" y="1243015"/>
                  </a:lnTo>
                  <a:lnTo>
                    <a:pt x="2005125" y="1197973"/>
                  </a:lnTo>
                  <a:lnTo>
                    <a:pt x="2012587" y="1152219"/>
                  </a:lnTo>
                  <a:lnTo>
                    <a:pt x="2017977" y="1105803"/>
                  </a:lnTo>
                  <a:lnTo>
                    <a:pt x="2021247" y="1058771"/>
                  </a:lnTo>
                  <a:lnTo>
                    <a:pt x="2022348" y="1011174"/>
                  </a:lnTo>
                  <a:lnTo>
                    <a:pt x="2021247" y="963576"/>
                  </a:lnTo>
                  <a:lnTo>
                    <a:pt x="2017977" y="916544"/>
                  </a:lnTo>
                  <a:lnTo>
                    <a:pt x="2012587" y="870128"/>
                  </a:lnTo>
                  <a:lnTo>
                    <a:pt x="2005125" y="824374"/>
                  </a:lnTo>
                  <a:lnTo>
                    <a:pt x="1995640" y="779332"/>
                  </a:lnTo>
                  <a:lnTo>
                    <a:pt x="1984180" y="735051"/>
                  </a:lnTo>
                  <a:lnTo>
                    <a:pt x="1970794" y="691579"/>
                  </a:lnTo>
                  <a:lnTo>
                    <a:pt x="1955530" y="648964"/>
                  </a:lnTo>
                  <a:lnTo>
                    <a:pt x="1938437" y="607255"/>
                  </a:lnTo>
                  <a:lnTo>
                    <a:pt x="1919564" y="566501"/>
                  </a:lnTo>
                  <a:lnTo>
                    <a:pt x="1898959" y="526750"/>
                  </a:lnTo>
                  <a:lnTo>
                    <a:pt x="1876671" y="488051"/>
                  </a:lnTo>
                  <a:lnTo>
                    <a:pt x="1852748" y="450453"/>
                  </a:lnTo>
                  <a:lnTo>
                    <a:pt x="1827239" y="414003"/>
                  </a:lnTo>
                  <a:lnTo>
                    <a:pt x="1800192" y="378751"/>
                  </a:lnTo>
                  <a:lnTo>
                    <a:pt x="1771657" y="344745"/>
                  </a:lnTo>
                  <a:lnTo>
                    <a:pt x="1741681" y="312034"/>
                  </a:lnTo>
                  <a:lnTo>
                    <a:pt x="1710313" y="280666"/>
                  </a:lnTo>
                  <a:lnTo>
                    <a:pt x="1677602" y="250690"/>
                  </a:lnTo>
                  <a:lnTo>
                    <a:pt x="1643596" y="222155"/>
                  </a:lnTo>
                  <a:lnTo>
                    <a:pt x="1608344" y="195108"/>
                  </a:lnTo>
                  <a:lnTo>
                    <a:pt x="1571894" y="169599"/>
                  </a:lnTo>
                  <a:lnTo>
                    <a:pt x="1534296" y="145676"/>
                  </a:lnTo>
                  <a:lnTo>
                    <a:pt x="1495597" y="123388"/>
                  </a:lnTo>
                  <a:lnTo>
                    <a:pt x="1455846" y="102783"/>
                  </a:lnTo>
                  <a:lnTo>
                    <a:pt x="1415092" y="83910"/>
                  </a:lnTo>
                  <a:lnTo>
                    <a:pt x="1373383" y="66817"/>
                  </a:lnTo>
                  <a:lnTo>
                    <a:pt x="1330768" y="51553"/>
                  </a:lnTo>
                  <a:lnTo>
                    <a:pt x="1287296" y="38167"/>
                  </a:lnTo>
                  <a:lnTo>
                    <a:pt x="1243015" y="26707"/>
                  </a:lnTo>
                  <a:lnTo>
                    <a:pt x="1197973" y="17222"/>
                  </a:lnTo>
                  <a:lnTo>
                    <a:pt x="1152219" y="9760"/>
                  </a:lnTo>
                  <a:lnTo>
                    <a:pt x="1105803" y="4370"/>
                  </a:lnTo>
                  <a:lnTo>
                    <a:pt x="1058771" y="1100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921764" y="385572"/>
              <a:ext cx="2022475" cy="2022475"/>
            </a:xfrm>
            <a:custGeom>
              <a:avLst/>
              <a:gdLst/>
              <a:ahLst/>
              <a:cxnLst/>
              <a:rect l="l" t="t" r="r" b="b"/>
              <a:pathLst>
                <a:path w="2022475" h="2022475">
                  <a:moveTo>
                    <a:pt x="0" y="1011174"/>
                  </a:moveTo>
                  <a:lnTo>
                    <a:pt x="1100" y="963576"/>
                  </a:lnTo>
                  <a:lnTo>
                    <a:pt x="4370" y="916544"/>
                  </a:lnTo>
                  <a:lnTo>
                    <a:pt x="9760" y="870128"/>
                  </a:lnTo>
                  <a:lnTo>
                    <a:pt x="17222" y="824374"/>
                  </a:lnTo>
                  <a:lnTo>
                    <a:pt x="26707" y="779332"/>
                  </a:lnTo>
                  <a:lnTo>
                    <a:pt x="38167" y="735051"/>
                  </a:lnTo>
                  <a:lnTo>
                    <a:pt x="51553" y="691579"/>
                  </a:lnTo>
                  <a:lnTo>
                    <a:pt x="66817" y="648964"/>
                  </a:lnTo>
                  <a:lnTo>
                    <a:pt x="83910" y="607255"/>
                  </a:lnTo>
                  <a:lnTo>
                    <a:pt x="102783" y="566501"/>
                  </a:lnTo>
                  <a:lnTo>
                    <a:pt x="123388" y="526750"/>
                  </a:lnTo>
                  <a:lnTo>
                    <a:pt x="145676" y="488051"/>
                  </a:lnTo>
                  <a:lnTo>
                    <a:pt x="169599" y="450453"/>
                  </a:lnTo>
                  <a:lnTo>
                    <a:pt x="195108" y="414003"/>
                  </a:lnTo>
                  <a:lnTo>
                    <a:pt x="222155" y="378751"/>
                  </a:lnTo>
                  <a:lnTo>
                    <a:pt x="250690" y="344745"/>
                  </a:lnTo>
                  <a:lnTo>
                    <a:pt x="280666" y="312034"/>
                  </a:lnTo>
                  <a:lnTo>
                    <a:pt x="312034" y="280666"/>
                  </a:lnTo>
                  <a:lnTo>
                    <a:pt x="344745" y="250690"/>
                  </a:lnTo>
                  <a:lnTo>
                    <a:pt x="378751" y="222155"/>
                  </a:lnTo>
                  <a:lnTo>
                    <a:pt x="414003" y="195108"/>
                  </a:lnTo>
                  <a:lnTo>
                    <a:pt x="450453" y="169599"/>
                  </a:lnTo>
                  <a:lnTo>
                    <a:pt x="488051" y="145676"/>
                  </a:lnTo>
                  <a:lnTo>
                    <a:pt x="526750" y="123388"/>
                  </a:lnTo>
                  <a:lnTo>
                    <a:pt x="566501" y="102783"/>
                  </a:lnTo>
                  <a:lnTo>
                    <a:pt x="607255" y="83910"/>
                  </a:lnTo>
                  <a:lnTo>
                    <a:pt x="648964" y="66817"/>
                  </a:lnTo>
                  <a:lnTo>
                    <a:pt x="691579" y="51553"/>
                  </a:lnTo>
                  <a:lnTo>
                    <a:pt x="735051" y="38167"/>
                  </a:lnTo>
                  <a:lnTo>
                    <a:pt x="779332" y="26707"/>
                  </a:lnTo>
                  <a:lnTo>
                    <a:pt x="824374" y="17222"/>
                  </a:lnTo>
                  <a:lnTo>
                    <a:pt x="870128" y="9760"/>
                  </a:lnTo>
                  <a:lnTo>
                    <a:pt x="916544" y="4370"/>
                  </a:lnTo>
                  <a:lnTo>
                    <a:pt x="963576" y="1100"/>
                  </a:lnTo>
                  <a:lnTo>
                    <a:pt x="1011174" y="0"/>
                  </a:lnTo>
                  <a:lnTo>
                    <a:pt x="1058771" y="1100"/>
                  </a:lnTo>
                  <a:lnTo>
                    <a:pt x="1105803" y="4370"/>
                  </a:lnTo>
                  <a:lnTo>
                    <a:pt x="1152219" y="9760"/>
                  </a:lnTo>
                  <a:lnTo>
                    <a:pt x="1197973" y="17222"/>
                  </a:lnTo>
                  <a:lnTo>
                    <a:pt x="1243015" y="26707"/>
                  </a:lnTo>
                  <a:lnTo>
                    <a:pt x="1287296" y="38167"/>
                  </a:lnTo>
                  <a:lnTo>
                    <a:pt x="1330768" y="51553"/>
                  </a:lnTo>
                  <a:lnTo>
                    <a:pt x="1373383" y="66817"/>
                  </a:lnTo>
                  <a:lnTo>
                    <a:pt x="1415092" y="83910"/>
                  </a:lnTo>
                  <a:lnTo>
                    <a:pt x="1455846" y="102783"/>
                  </a:lnTo>
                  <a:lnTo>
                    <a:pt x="1495597" y="123388"/>
                  </a:lnTo>
                  <a:lnTo>
                    <a:pt x="1534296" y="145676"/>
                  </a:lnTo>
                  <a:lnTo>
                    <a:pt x="1571894" y="169599"/>
                  </a:lnTo>
                  <a:lnTo>
                    <a:pt x="1608344" y="195108"/>
                  </a:lnTo>
                  <a:lnTo>
                    <a:pt x="1643596" y="222155"/>
                  </a:lnTo>
                  <a:lnTo>
                    <a:pt x="1677602" y="250690"/>
                  </a:lnTo>
                  <a:lnTo>
                    <a:pt x="1710313" y="280666"/>
                  </a:lnTo>
                  <a:lnTo>
                    <a:pt x="1741681" y="312034"/>
                  </a:lnTo>
                  <a:lnTo>
                    <a:pt x="1771657" y="344745"/>
                  </a:lnTo>
                  <a:lnTo>
                    <a:pt x="1800192" y="378751"/>
                  </a:lnTo>
                  <a:lnTo>
                    <a:pt x="1827239" y="414003"/>
                  </a:lnTo>
                  <a:lnTo>
                    <a:pt x="1852748" y="450453"/>
                  </a:lnTo>
                  <a:lnTo>
                    <a:pt x="1876671" y="488051"/>
                  </a:lnTo>
                  <a:lnTo>
                    <a:pt x="1898959" y="526750"/>
                  </a:lnTo>
                  <a:lnTo>
                    <a:pt x="1919564" y="566501"/>
                  </a:lnTo>
                  <a:lnTo>
                    <a:pt x="1938437" y="607255"/>
                  </a:lnTo>
                  <a:lnTo>
                    <a:pt x="1955530" y="648964"/>
                  </a:lnTo>
                  <a:lnTo>
                    <a:pt x="1970794" y="691579"/>
                  </a:lnTo>
                  <a:lnTo>
                    <a:pt x="1984180" y="735051"/>
                  </a:lnTo>
                  <a:lnTo>
                    <a:pt x="1995640" y="779332"/>
                  </a:lnTo>
                  <a:lnTo>
                    <a:pt x="2005125" y="824374"/>
                  </a:lnTo>
                  <a:lnTo>
                    <a:pt x="2012587" y="870128"/>
                  </a:lnTo>
                  <a:lnTo>
                    <a:pt x="2017977" y="916544"/>
                  </a:lnTo>
                  <a:lnTo>
                    <a:pt x="2021247" y="963576"/>
                  </a:lnTo>
                  <a:lnTo>
                    <a:pt x="2022348" y="1011174"/>
                  </a:lnTo>
                  <a:lnTo>
                    <a:pt x="2021247" y="1058771"/>
                  </a:lnTo>
                  <a:lnTo>
                    <a:pt x="2017977" y="1105803"/>
                  </a:lnTo>
                  <a:lnTo>
                    <a:pt x="2012587" y="1152219"/>
                  </a:lnTo>
                  <a:lnTo>
                    <a:pt x="2005125" y="1197973"/>
                  </a:lnTo>
                  <a:lnTo>
                    <a:pt x="1995640" y="1243015"/>
                  </a:lnTo>
                  <a:lnTo>
                    <a:pt x="1984180" y="1287296"/>
                  </a:lnTo>
                  <a:lnTo>
                    <a:pt x="1970794" y="1330768"/>
                  </a:lnTo>
                  <a:lnTo>
                    <a:pt x="1955530" y="1373383"/>
                  </a:lnTo>
                  <a:lnTo>
                    <a:pt x="1938437" y="1415092"/>
                  </a:lnTo>
                  <a:lnTo>
                    <a:pt x="1919564" y="1455846"/>
                  </a:lnTo>
                  <a:lnTo>
                    <a:pt x="1898959" y="1495597"/>
                  </a:lnTo>
                  <a:lnTo>
                    <a:pt x="1876671" y="1534296"/>
                  </a:lnTo>
                  <a:lnTo>
                    <a:pt x="1852748" y="1571894"/>
                  </a:lnTo>
                  <a:lnTo>
                    <a:pt x="1827239" y="1608344"/>
                  </a:lnTo>
                  <a:lnTo>
                    <a:pt x="1800192" y="1643596"/>
                  </a:lnTo>
                  <a:lnTo>
                    <a:pt x="1771657" y="1677602"/>
                  </a:lnTo>
                  <a:lnTo>
                    <a:pt x="1741681" y="1710313"/>
                  </a:lnTo>
                  <a:lnTo>
                    <a:pt x="1710313" y="1741681"/>
                  </a:lnTo>
                  <a:lnTo>
                    <a:pt x="1677602" y="1771657"/>
                  </a:lnTo>
                  <a:lnTo>
                    <a:pt x="1643596" y="1800192"/>
                  </a:lnTo>
                  <a:lnTo>
                    <a:pt x="1608344" y="1827239"/>
                  </a:lnTo>
                  <a:lnTo>
                    <a:pt x="1571894" y="1852748"/>
                  </a:lnTo>
                  <a:lnTo>
                    <a:pt x="1534296" y="1876671"/>
                  </a:lnTo>
                  <a:lnTo>
                    <a:pt x="1495597" y="1898959"/>
                  </a:lnTo>
                  <a:lnTo>
                    <a:pt x="1455846" y="1919564"/>
                  </a:lnTo>
                  <a:lnTo>
                    <a:pt x="1415092" y="1938437"/>
                  </a:lnTo>
                  <a:lnTo>
                    <a:pt x="1373383" y="1955530"/>
                  </a:lnTo>
                  <a:lnTo>
                    <a:pt x="1330768" y="1970794"/>
                  </a:lnTo>
                  <a:lnTo>
                    <a:pt x="1287296" y="1984180"/>
                  </a:lnTo>
                  <a:lnTo>
                    <a:pt x="1243015" y="1995640"/>
                  </a:lnTo>
                  <a:lnTo>
                    <a:pt x="1197973" y="2005125"/>
                  </a:lnTo>
                  <a:lnTo>
                    <a:pt x="1152219" y="2012587"/>
                  </a:lnTo>
                  <a:lnTo>
                    <a:pt x="1105803" y="2017977"/>
                  </a:lnTo>
                  <a:lnTo>
                    <a:pt x="1058771" y="2021247"/>
                  </a:lnTo>
                  <a:lnTo>
                    <a:pt x="1011174" y="2022347"/>
                  </a:lnTo>
                  <a:lnTo>
                    <a:pt x="963576" y="2021247"/>
                  </a:lnTo>
                  <a:lnTo>
                    <a:pt x="916544" y="2017977"/>
                  </a:lnTo>
                  <a:lnTo>
                    <a:pt x="870128" y="2012587"/>
                  </a:lnTo>
                  <a:lnTo>
                    <a:pt x="824374" y="2005125"/>
                  </a:lnTo>
                  <a:lnTo>
                    <a:pt x="779332" y="1995640"/>
                  </a:lnTo>
                  <a:lnTo>
                    <a:pt x="735051" y="1984180"/>
                  </a:lnTo>
                  <a:lnTo>
                    <a:pt x="691579" y="1970794"/>
                  </a:lnTo>
                  <a:lnTo>
                    <a:pt x="648964" y="1955530"/>
                  </a:lnTo>
                  <a:lnTo>
                    <a:pt x="607255" y="1938437"/>
                  </a:lnTo>
                  <a:lnTo>
                    <a:pt x="566501" y="1919564"/>
                  </a:lnTo>
                  <a:lnTo>
                    <a:pt x="526750" y="1898959"/>
                  </a:lnTo>
                  <a:lnTo>
                    <a:pt x="488051" y="1876671"/>
                  </a:lnTo>
                  <a:lnTo>
                    <a:pt x="450453" y="1852748"/>
                  </a:lnTo>
                  <a:lnTo>
                    <a:pt x="414003" y="1827239"/>
                  </a:lnTo>
                  <a:lnTo>
                    <a:pt x="378751" y="1800192"/>
                  </a:lnTo>
                  <a:lnTo>
                    <a:pt x="344745" y="1771657"/>
                  </a:lnTo>
                  <a:lnTo>
                    <a:pt x="312034" y="1741681"/>
                  </a:lnTo>
                  <a:lnTo>
                    <a:pt x="280666" y="1710313"/>
                  </a:lnTo>
                  <a:lnTo>
                    <a:pt x="250690" y="1677602"/>
                  </a:lnTo>
                  <a:lnTo>
                    <a:pt x="222155" y="1643596"/>
                  </a:lnTo>
                  <a:lnTo>
                    <a:pt x="195108" y="1608344"/>
                  </a:lnTo>
                  <a:lnTo>
                    <a:pt x="169599" y="1571894"/>
                  </a:lnTo>
                  <a:lnTo>
                    <a:pt x="145676" y="1534296"/>
                  </a:lnTo>
                  <a:lnTo>
                    <a:pt x="123388" y="1495597"/>
                  </a:lnTo>
                  <a:lnTo>
                    <a:pt x="102783" y="1455846"/>
                  </a:lnTo>
                  <a:lnTo>
                    <a:pt x="83910" y="1415092"/>
                  </a:lnTo>
                  <a:lnTo>
                    <a:pt x="66817" y="1373383"/>
                  </a:lnTo>
                  <a:lnTo>
                    <a:pt x="51553" y="1330768"/>
                  </a:lnTo>
                  <a:lnTo>
                    <a:pt x="38167" y="1287296"/>
                  </a:lnTo>
                  <a:lnTo>
                    <a:pt x="26707" y="1243015"/>
                  </a:lnTo>
                  <a:lnTo>
                    <a:pt x="17222" y="1197973"/>
                  </a:lnTo>
                  <a:lnTo>
                    <a:pt x="9760" y="1152219"/>
                  </a:lnTo>
                  <a:lnTo>
                    <a:pt x="4370" y="1105803"/>
                  </a:lnTo>
                  <a:lnTo>
                    <a:pt x="1100" y="1058771"/>
                  </a:lnTo>
                  <a:lnTo>
                    <a:pt x="0" y="1011174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48888" y="1514856"/>
            <a:ext cx="72474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7" dirty="0">
                <a:latin typeface="Arial MT"/>
                <a:cs typeface="Arial MT"/>
              </a:rPr>
              <a:t>ReLU</a:t>
            </a:r>
            <a:endParaRPr sz="2133">
              <a:latin typeface="Arial MT"/>
              <a:cs typeface="Arial MT"/>
            </a:endParaRPr>
          </a:p>
          <a:p>
            <a:pPr marL="97364"/>
            <a:r>
              <a:rPr sz="2133" spc="-27" dirty="0">
                <a:latin typeface="Arial MT"/>
                <a:cs typeface="Arial MT"/>
              </a:rPr>
              <a:t>gate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664" y="1813559"/>
            <a:ext cx="2076873" cy="101600"/>
          </a:xfrm>
          <a:custGeom>
            <a:avLst/>
            <a:gdLst/>
            <a:ahLst/>
            <a:cxnLst/>
            <a:rect l="l" t="t" r="r" b="b"/>
            <a:pathLst>
              <a:path w="1557655" h="76200">
                <a:moveTo>
                  <a:pt x="1481074" y="0"/>
                </a:moveTo>
                <a:lnTo>
                  <a:pt x="1481074" y="76200"/>
                </a:lnTo>
                <a:lnTo>
                  <a:pt x="1538224" y="47625"/>
                </a:lnTo>
                <a:lnTo>
                  <a:pt x="1493774" y="47625"/>
                </a:lnTo>
                <a:lnTo>
                  <a:pt x="1493774" y="28575"/>
                </a:lnTo>
                <a:lnTo>
                  <a:pt x="1538224" y="28575"/>
                </a:lnTo>
                <a:lnTo>
                  <a:pt x="1481074" y="0"/>
                </a:lnTo>
                <a:close/>
              </a:path>
              <a:path w="1557655" h="76200">
                <a:moveTo>
                  <a:pt x="148107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481074" y="47625"/>
                </a:lnTo>
                <a:lnTo>
                  <a:pt x="1481074" y="28575"/>
                </a:lnTo>
                <a:close/>
              </a:path>
              <a:path w="1557655" h="76200">
                <a:moveTo>
                  <a:pt x="1538224" y="28575"/>
                </a:moveTo>
                <a:lnTo>
                  <a:pt x="1493774" y="28575"/>
                </a:lnTo>
                <a:lnTo>
                  <a:pt x="1493774" y="47625"/>
                </a:lnTo>
                <a:lnTo>
                  <a:pt x="1538224" y="47625"/>
                </a:lnTo>
                <a:lnTo>
                  <a:pt x="1557274" y="38100"/>
                </a:lnTo>
                <a:lnTo>
                  <a:pt x="1538224" y="2857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62336" y="125340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>
                <a:latin typeface="Arial MT"/>
                <a:cs typeface="Arial MT"/>
              </a:rPr>
              <a:t>x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744" y="1357376"/>
            <a:ext cx="7410027" cy="1732280"/>
            <a:chOff x="273558" y="1018032"/>
            <a:chExt cx="5557520" cy="1299210"/>
          </a:xfrm>
        </p:grpSpPr>
        <p:sp>
          <p:nvSpPr>
            <p:cNvPr id="9" name="object 9"/>
            <p:cNvSpPr/>
            <p:nvPr/>
          </p:nvSpPr>
          <p:spPr>
            <a:xfrm>
              <a:off x="3944873" y="1360170"/>
              <a:ext cx="1748789" cy="76200"/>
            </a:xfrm>
            <a:custGeom>
              <a:avLst/>
              <a:gdLst/>
              <a:ahLst/>
              <a:cxnLst/>
              <a:rect l="l" t="t" r="r" b="b"/>
              <a:pathLst>
                <a:path w="1748789" h="76200">
                  <a:moveTo>
                    <a:pt x="1672209" y="0"/>
                  </a:moveTo>
                  <a:lnTo>
                    <a:pt x="1672209" y="76200"/>
                  </a:lnTo>
                  <a:lnTo>
                    <a:pt x="1729359" y="47625"/>
                  </a:lnTo>
                  <a:lnTo>
                    <a:pt x="1684909" y="47625"/>
                  </a:lnTo>
                  <a:lnTo>
                    <a:pt x="1684909" y="28575"/>
                  </a:lnTo>
                  <a:lnTo>
                    <a:pt x="1729359" y="28575"/>
                  </a:lnTo>
                  <a:lnTo>
                    <a:pt x="1672209" y="0"/>
                  </a:lnTo>
                  <a:close/>
                </a:path>
                <a:path w="1748789" h="76200">
                  <a:moveTo>
                    <a:pt x="167220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1672209" y="47625"/>
                  </a:lnTo>
                  <a:lnTo>
                    <a:pt x="1672209" y="28575"/>
                  </a:lnTo>
                  <a:close/>
                </a:path>
                <a:path w="1748789" h="76200">
                  <a:moveTo>
                    <a:pt x="1729359" y="28575"/>
                  </a:moveTo>
                  <a:lnTo>
                    <a:pt x="1684909" y="28575"/>
                  </a:lnTo>
                  <a:lnTo>
                    <a:pt x="1684909" y="47625"/>
                  </a:lnTo>
                  <a:lnTo>
                    <a:pt x="1729359" y="47625"/>
                  </a:lnTo>
                  <a:lnTo>
                    <a:pt x="1748409" y="38100"/>
                  </a:lnTo>
                  <a:lnTo>
                    <a:pt x="1729359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3558" y="1504949"/>
              <a:ext cx="5382260" cy="76200"/>
            </a:xfrm>
            <a:custGeom>
              <a:avLst/>
              <a:gdLst/>
              <a:ahLst/>
              <a:cxnLst/>
              <a:rect l="l" t="t" r="r" b="b"/>
              <a:pathLst>
                <a:path w="5382260" h="76200">
                  <a:moveTo>
                    <a:pt x="1648460" y="28575"/>
                  </a:move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1648460" y="47625"/>
                  </a:lnTo>
                  <a:lnTo>
                    <a:pt x="1648460" y="28575"/>
                  </a:lnTo>
                  <a:close/>
                </a:path>
                <a:path w="5382260" h="76200">
                  <a:moveTo>
                    <a:pt x="5382260" y="28575"/>
                  </a:moveTo>
                  <a:lnTo>
                    <a:pt x="3810000" y="28575"/>
                  </a:lnTo>
                  <a:lnTo>
                    <a:pt x="3810000" y="0"/>
                  </a:lnTo>
                  <a:lnTo>
                    <a:pt x="3733800" y="38100"/>
                  </a:lnTo>
                  <a:lnTo>
                    <a:pt x="3810000" y="76200"/>
                  </a:lnTo>
                  <a:lnTo>
                    <a:pt x="3810000" y="47625"/>
                  </a:lnTo>
                  <a:lnTo>
                    <a:pt x="5382260" y="47625"/>
                  </a:lnTo>
                  <a:lnTo>
                    <a:pt x="538226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6863" y="1641348"/>
              <a:ext cx="381000" cy="6271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22037" y="1636522"/>
              <a:ext cx="390525" cy="675640"/>
            </a:xfrm>
            <a:custGeom>
              <a:avLst/>
              <a:gdLst/>
              <a:ahLst/>
              <a:cxnLst/>
              <a:rect l="l" t="t" r="r" b="b"/>
              <a:pathLst>
                <a:path w="390525" h="675639">
                  <a:moveTo>
                    <a:pt x="0" y="675513"/>
                  </a:moveTo>
                  <a:lnTo>
                    <a:pt x="390525" y="6755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67551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9" y="1179576"/>
              <a:ext cx="381000" cy="574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37334" y="1174750"/>
              <a:ext cx="390525" cy="584200"/>
            </a:xfrm>
            <a:custGeom>
              <a:avLst/>
              <a:gdLst/>
              <a:ahLst/>
              <a:cxnLst/>
              <a:rect l="l" t="t" r="r" b="b"/>
              <a:pathLst>
                <a:path w="390525" h="584200">
                  <a:moveTo>
                    <a:pt x="0" y="584073"/>
                  </a:moveTo>
                  <a:lnTo>
                    <a:pt x="390525" y="58407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6" y="1688592"/>
              <a:ext cx="1405127" cy="5410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5673" y="1683766"/>
              <a:ext cx="1414780" cy="584200"/>
            </a:xfrm>
            <a:custGeom>
              <a:avLst/>
              <a:gdLst/>
              <a:ahLst/>
              <a:cxnLst/>
              <a:rect l="l" t="t" r="r" b="b"/>
              <a:pathLst>
                <a:path w="1414780" h="584200">
                  <a:moveTo>
                    <a:pt x="0" y="584073"/>
                  </a:moveTo>
                  <a:lnTo>
                    <a:pt x="1414652" y="584073"/>
                  </a:lnTo>
                  <a:lnTo>
                    <a:pt x="1414652" y="0"/>
                  </a:lnTo>
                  <a:lnTo>
                    <a:pt x="0" y="0"/>
                  </a:lnTo>
                  <a:lnTo>
                    <a:pt x="0" y="58407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596" y="1018032"/>
              <a:ext cx="1824227" cy="28193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4341" y="3897037"/>
            <a:ext cx="5332305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-</a:t>
            </a:r>
            <a:r>
              <a:rPr sz="3200" spc="-33" dirty="0">
                <a:latin typeface="Arial MT"/>
                <a:cs typeface="Arial MT"/>
              </a:rPr>
              <a:t>10? </a:t>
            </a:r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0?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What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happens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33" dirty="0">
                <a:latin typeface="Arial MT"/>
                <a:cs typeface="Arial MT"/>
              </a:rPr>
              <a:t>10?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62098" y="578421"/>
            <a:ext cx="2889287" cy="238592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05480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5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5837" y="-12699"/>
            <a:ext cx="7617460" cy="5256953"/>
            <a:chOff x="1301877" y="-9525"/>
            <a:chExt cx="5713095" cy="3942715"/>
          </a:xfrm>
        </p:grpSpPr>
        <p:sp>
          <p:nvSpPr>
            <p:cNvPr id="3" name="object 3"/>
            <p:cNvSpPr/>
            <p:nvPr/>
          </p:nvSpPr>
          <p:spPr>
            <a:xfrm>
              <a:off x="1311402" y="0"/>
              <a:ext cx="5694045" cy="3923665"/>
            </a:xfrm>
            <a:custGeom>
              <a:avLst/>
              <a:gdLst/>
              <a:ahLst/>
              <a:cxnLst/>
              <a:rect l="l" t="t" r="r" b="b"/>
              <a:pathLst>
                <a:path w="5694045" h="3923665">
                  <a:moveTo>
                    <a:pt x="1186687" y="468884"/>
                  </a:moveTo>
                  <a:lnTo>
                    <a:pt x="1416049" y="1274572"/>
                  </a:lnTo>
                  <a:lnTo>
                    <a:pt x="308991" y="1361566"/>
                  </a:lnTo>
                  <a:lnTo>
                    <a:pt x="1037209" y="2000123"/>
                  </a:lnTo>
                  <a:lnTo>
                    <a:pt x="0" y="2247011"/>
                  </a:lnTo>
                  <a:lnTo>
                    <a:pt x="877823" y="2726182"/>
                  </a:lnTo>
                  <a:lnTo>
                    <a:pt x="338709" y="3197987"/>
                  </a:lnTo>
                  <a:lnTo>
                    <a:pt x="1266571" y="3277743"/>
                  </a:lnTo>
                  <a:lnTo>
                    <a:pt x="1296161" y="3923538"/>
                  </a:lnTo>
                  <a:lnTo>
                    <a:pt x="1984121" y="3255645"/>
                  </a:lnTo>
                  <a:lnTo>
                    <a:pt x="2502662" y="3255645"/>
                  </a:lnTo>
                  <a:lnTo>
                    <a:pt x="2602230" y="3110611"/>
                  </a:lnTo>
                  <a:lnTo>
                    <a:pt x="3136629" y="3110611"/>
                  </a:lnTo>
                  <a:lnTo>
                    <a:pt x="3210560" y="2834767"/>
                  </a:lnTo>
                  <a:lnTo>
                    <a:pt x="3900813" y="2834767"/>
                  </a:lnTo>
                  <a:lnTo>
                    <a:pt x="3859022" y="2530094"/>
                  </a:lnTo>
                  <a:lnTo>
                    <a:pt x="4721883" y="2530094"/>
                  </a:lnTo>
                  <a:lnTo>
                    <a:pt x="4317746" y="2138045"/>
                  </a:lnTo>
                  <a:lnTo>
                    <a:pt x="4815840" y="1942083"/>
                  </a:lnTo>
                  <a:lnTo>
                    <a:pt x="4477131" y="1579117"/>
                  </a:lnTo>
                  <a:lnTo>
                    <a:pt x="5693664" y="1049274"/>
                  </a:lnTo>
                  <a:lnTo>
                    <a:pt x="4317746" y="1027557"/>
                  </a:lnTo>
                  <a:lnTo>
                    <a:pt x="4336891" y="998727"/>
                  </a:lnTo>
                  <a:lnTo>
                    <a:pt x="2253742" y="998727"/>
                  </a:lnTo>
                  <a:lnTo>
                    <a:pt x="1186687" y="468884"/>
                  </a:lnTo>
                  <a:close/>
                </a:path>
                <a:path w="5694045" h="3923665">
                  <a:moveTo>
                    <a:pt x="2502662" y="3255645"/>
                  </a:moveTo>
                  <a:lnTo>
                    <a:pt x="1984121" y="3255645"/>
                  </a:lnTo>
                  <a:lnTo>
                    <a:pt x="2293239" y="3560699"/>
                  </a:lnTo>
                  <a:lnTo>
                    <a:pt x="2502662" y="3255645"/>
                  </a:lnTo>
                  <a:close/>
                </a:path>
                <a:path w="5694045" h="3923665">
                  <a:moveTo>
                    <a:pt x="3136629" y="3110611"/>
                  </a:moveTo>
                  <a:lnTo>
                    <a:pt x="2602230" y="3110611"/>
                  </a:lnTo>
                  <a:lnTo>
                    <a:pt x="3060827" y="3393440"/>
                  </a:lnTo>
                  <a:lnTo>
                    <a:pt x="3136629" y="3110611"/>
                  </a:lnTo>
                  <a:close/>
                </a:path>
                <a:path w="5694045" h="3923665">
                  <a:moveTo>
                    <a:pt x="3900813" y="2834767"/>
                  </a:moveTo>
                  <a:lnTo>
                    <a:pt x="3210560" y="2834767"/>
                  </a:lnTo>
                  <a:lnTo>
                    <a:pt x="3938651" y="3110611"/>
                  </a:lnTo>
                  <a:lnTo>
                    <a:pt x="3900813" y="2834767"/>
                  </a:lnTo>
                  <a:close/>
                </a:path>
                <a:path w="5694045" h="3923665">
                  <a:moveTo>
                    <a:pt x="4721883" y="2530094"/>
                  </a:moveTo>
                  <a:lnTo>
                    <a:pt x="3859022" y="2530094"/>
                  </a:lnTo>
                  <a:lnTo>
                    <a:pt x="4975860" y="2776474"/>
                  </a:lnTo>
                  <a:lnTo>
                    <a:pt x="4721883" y="2530094"/>
                  </a:lnTo>
                  <a:close/>
                </a:path>
                <a:path w="5694045" h="3923665">
                  <a:moveTo>
                    <a:pt x="2562733" y="134874"/>
                  </a:moveTo>
                  <a:lnTo>
                    <a:pt x="2253742" y="998727"/>
                  </a:lnTo>
                  <a:lnTo>
                    <a:pt x="4336891" y="998727"/>
                  </a:lnTo>
                  <a:lnTo>
                    <a:pt x="4414064" y="882523"/>
                  </a:lnTo>
                  <a:lnTo>
                    <a:pt x="3828669" y="882523"/>
                  </a:lnTo>
                  <a:lnTo>
                    <a:pt x="3846021" y="606678"/>
                  </a:lnTo>
                  <a:lnTo>
                    <a:pt x="3021330" y="606678"/>
                  </a:lnTo>
                  <a:lnTo>
                    <a:pt x="2562733" y="134874"/>
                  </a:lnTo>
                  <a:close/>
                </a:path>
                <a:path w="5694045" h="3923665">
                  <a:moveTo>
                    <a:pt x="4746625" y="381762"/>
                  </a:moveTo>
                  <a:lnTo>
                    <a:pt x="3828669" y="882523"/>
                  </a:lnTo>
                  <a:lnTo>
                    <a:pt x="4414064" y="882523"/>
                  </a:lnTo>
                  <a:lnTo>
                    <a:pt x="4746625" y="381762"/>
                  </a:lnTo>
                  <a:close/>
                </a:path>
                <a:path w="5694045" h="3923665">
                  <a:moveTo>
                    <a:pt x="3884186" y="0"/>
                  </a:moveTo>
                  <a:lnTo>
                    <a:pt x="3659030" y="0"/>
                  </a:lnTo>
                  <a:lnTo>
                    <a:pt x="3021330" y="606678"/>
                  </a:lnTo>
                  <a:lnTo>
                    <a:pt x="3846021" y="606678"/>
                  </a:lnTo>
                  <a:lnTo>
                    <a:pt x="388418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311402" y="0"/>
              <a:ext cx="5694045" cy="3923665"/>
            </a:xfrm>
            <a:custGeom>
              <a:avLst/>
              <a:gdLst/>
              <a:ahLst/>
              <a:cxnLst/>
              <a:rect l="l" t="t" r="r" b="b"/>
              <a:pathLst>
                <a:path w="5694045" h="3923665">
                  <a:moveTo>
                    <a:pt x="3021330" y="606678"/>
                  </a:moveTo>
                  <a:lnTo>
                    <a:pt x="3659030" y="0"/>
                  </a:lnTo>
                </a:path>
                <a:path w="5694045" h="3923665">
                  <a:moveTo>
                    <a:pt x="3884186" y="0"/>
                  </a:moveTo>
                  <a:lnTo>
                    <a:pt x="3828669" y="882523"/>
                  </a:lnTo>
                  <a:lnTo>
                    <a:pt x="4746625" y="381762"/>
                  </a:lnTo>
                  <a:lnTo>
                    <a:pt x="4317746" y="1027557"/>
                  </a:lnTo>
                  <a:lnTo>
                    <a:pt x="5693664" y="1049274"/>
                  </a:lnTo>
                  <a:lnTo>
                    <a:pt x="4477131" y="1579117"/>
                  </a:lnTo>
                  <a:lnTo>
                    <a:pt x="4815840" y="1942083"/>
                  </a:lnTo>
                  <a:lnTo>
                    <a:pt x="4317746" y="2138045"/>
                  </a:lnTo>
                  <a:lnTo>
                    <a:pt x="4975860" y="2776474"/>
                  </a:lnTo>
                  <a:lnTo>
                    <a:pt x="3859022" y="2530094"/>
                  </a:lnTo>
                  <a:lnTo>
                    <a:pt x="3938651" y="3110611"/>
                  </a:lnTo>
                  <a:lnTo>
                    <a:pt x="3210560" y="2834767"/>
                  </a:lnTo>
                  <a:lnTo>
                    <a:pt x="3060827" y="3393440"/>
                  </a:lnTo>
                  <a:lnTo>
                    <a:pt x="2602230" y="3110611"/>
                  </a:lnTo>
                  <a:lnTo>
                    <a:pt x="2293239" y="3560699"/>
                  </a:lnTo>
                  <a:lnTo>
                    <a:pt x="1984121" y="3255645"/>
                  </a:lnTo>
                  <a:lnTo>
                    <a:pt x="1296161" y="3923538"/>
                  </a:lnTo>
                  <a:lnTo>
                    <a:pt x="1266571" y="3277743"/>
                  </a:lnTo>
                  <a:lnTo>
                    <a:pt x="338709" y="3197987"/>
                  </a:lnTo>
                  <a:lnTo>
                    <a:pt x="877823" y="2726182"/>
                  </a:lnTo>
                  <a:lnTo>
                    <a:pt x="0" y="2247011"/>
                  </a:lnTo>
                  <a:lnTo>
                    <a:pt x="1037209" y="2000123"/>
                  </a:lnTo>
                  <a:lnTo>
                    <a:pt x="308991" y="1361566"/>
                  </a:lnTo>
                  <a:lnTo>
                    <a:pt x="1416049" y="1274572"/>
                  </a:lnTo>
                  <a:lnTo>
                    <a:pt x="1186687" y="468884"/>
                  </a:lnTo>
                  <a:lnTo>
                    <a:pt x="2253742" y="998727"/>
                  </a:lnTo>
                  <a:lnTo>
                    <a:pt x="2562733" y="134874"/>
                  </a:lnTo>
                  <a:lnTo>
                    <a:pt x="3021330" y="606678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40235" y="2284137"/>
            <a:ext cx="2718647" cy="10148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DATA</a:t>
            </a:r>
            <a:r>
              <a:rPr sz="3200" b="1" spc="-100" dirty="0">
                <a:latin typeface="Arial"/>
                <a:cs typeface="Arial"/>
              </a:rPr>
              <a:t> </a:t>
            </a:r>
            <a:r>
              <a:rPr lang="en-US" sz="3200" b="1" spc="-100" dirty="0" smtClean="0">
                <a:latin typeface="Arial"/>
                <a:cs typeface="Arial"/>
              </a:rPr>
              <a:t> </a:t>
            </a:r>
            <a:r>
              <a:rPr lang="en-US" sz="3200" b="1" spc="-13" dirty="0" smtClean="0">
                <a:latin typeface="Arial"/>
                <a:cs typeface="Arial"/>
              </a:rPr>
              <a:t>AWS</a:t>
            </a:r>
          </a:p>
          <a:p>
            <a:pPr marL="16933">
              <a:spcBef>
                <a:spcPts val="133"/>
              </a:spcBef>
            </a:pPr>
            <a:endParaRPr sz="32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2712" y="-25400"/>
            <a:ext cx="10067712" cy="5835227"/>
            <a:chOff x="272034" y="-19050"/>
            <a:chExt cx="7550784" cy="4376420"/>
          </a:xfrm>
        </p:grpSpPr>
        <p:sp>
          <p:nvSpPr>
            <p:cNvPr id="7" name="object 7"/>
            <p:cNvSpPr/>
            <p:nvPr/>
          </p:nvSpPr>
          <p:spPr>
            <a:xfrm>
              <a:off x="3639693" y="0"/>
              <a:ext cx="19050" cy="4337685"/>
            </a:xfrm>
            <a:custGeom>
              <a:avLst/>
              <a:gdLst/>
              <a:ahLst/>
              <a:cxnLst/>
              <a:rect l="l" t="t" r="r" b="b"/>
              <a:pathLst>
                <a:path w="19050" h="4337685">
                  <a:moveTo>
                    <a:pt x="0" y="4337646"/>
                  </a:moveTo>
                  <a:lnTo>
                    <a:pt x="19050" y="4337646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433764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72034" y="2201417"/>
              <a:ext cx="7550784" cy="0"/>
            </a:xfrm>
            <a:custGeom>
              <a:avLst/>
              <a:gdLst/>
              <a:ahLst/>
              <a:cxnLst/>
              <a:rect l="l" t="t" r="r" b="b"/>
              <a:pathLst>
                <a:path w="7550784">
                  <a:moveTo>
                    <a:pt x="0" y="0"/>
                  </a:moveTo>
                  <a:lnTo>
                    <a:pt x="7550658" y="0"/>
                  </a:lnTo>
                </a:path>
              </a:pathLst>
            </a:custGeom>
            <a:ln w="190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310476" y="0"/>
              <a:ext cx="1254760" cy="2861945"/>
            </a:xfrm>
            <a:custGeom>
              <a:avLst/>
              <a:gdLst/>
              <a:ahLst/>
              <a:cxnLst/>
              <a:rect l="l" t="t" r="r" b="b"/>
              <a:pathLst>
                <a:path w="1254759" h="2861945">
                  <a:moveTo>
                    <a:pt x="0" y="0"/>
                  </a:moveTo>
                  <a:lnTo>
                    <a:pt x="1254661" y="2861564"/>
                  </a:lnTo>
                </a:path>
              </a:pathLst>
            </a:custGeom>
            <a:ln w="38100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850381" y="842010"/>
              <a:ext cx="905510" cy="469900"/>
            </a:xfrm>
            <a:custGeom>
              <a:avLst/>
              <a:gdLst/>
              <a:ahLst/>
              <a:cxnLst/>
              <a:rect l="l" t="t" r="r" b="b"/>
              <a:pathLst>
                <a:path w="905509" h="469900">
                  <a:moveTo>
                    <a:pt x="794419" y="34486"/>
                  </a:moveTo>
                  <a:lnTo>
                    <a:pt x="0" y="435737"/>
                  </a:lnTo>
                  <a:lnTo>
                    <a:pt x="17271" y="469645"/>
                  </a:lnTo>
                  <a:lnTo>
                    <a:pt x="811614" y="68495"/>
                  </a:lnTo>
                  <a:lnTo>
                    <a:pt x="794419" y="34486"/>
                  </a:lnTo>
                  <a:close/>
                </a:path>
                <a:path w="905509" h="469900">
                  <a:moveTo>
                    <a:pt x="885739" y="25907"/>
                  </a:moveTo>
                  <a:lnTo>
                    <a:pt x="811402" y="25907"/>
                  </a:lnTo>
                  <a:lnTo>
                    <a:pt x="828547" y="59943"/>
                  </a:lnTo>
                  <a:lnTo>
                    <a:pt x="811614" y="68495"/>
                  </a:lnTo>
                  <a:lnTo>
                    <a:pt x="828801" y="102488"/>
                  </a:lnTo>
                  <a:lnTo>
                    <a:pt x="885739" y="25907"/>
                  </a:lnTo>
                  <a:close/>
                </a:path>
                <a:path w="905509" h="469900">
                  <a:moveTo>
                    <a:pt x="811402" y="25907"/>
                  </a:moveTo>
                  <a:lnTo>
                    <a:pt x="794419" y="34486"/>
                  </a:lnTo>
                  <a:lnTo>
                    <a:pt x="811614" y="68495"/>
                  </a:lnTo>
                  <a:lnTo>
                    <a:pt x="828547" y="59943"/>
                  </a:lnTo>
                  <a:lnTo>
                    <a:pt x="811402" y="25907"/>
                  </a:lnTo>
                  <a:close/>
                </a:path>
                <a:path w="905509" h="469900">
                  <a:moveTo>
                    <a:pt x="905001" y="0"/>
                  </a:moveTo>
                  <a:lnTo>
                    <a:pt x="777239" y="507"/>
                  </a:lnTo>
                  <a:lnTo>
                    <a:pt x="794419" y="34486"/>
                  </a:lnTo>
                  <a:lnTo>
                    <a:pt x="811402" y="25907"/>
                  </a:lnTo>
                  <a:lnTo>
                    <a:pt x="885739" y="25907"/>
                  </a:lnTo>
                  <a:lnTo>
                    <a:pt x="905001" y="0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5601" y="2911601"/>
              <a:ext cx="2020570" cy="1426845"/>
            </a:xfrm>
            <a:custGeom>
              <a:avLst/>
              <a:gdLst/>
              <a:ahLst/>
              <a:cxnLst/>
              <a:rect l="l" t="t" r="r" b="b"/>
              <a:pathLst>
                <a:path w="2020570" h="1426845">
                  <a:moveTo>
                    <a:pt x="2020443" y="0"/>
                  </a:moveTo>
                  <a:lnTo>
                    <a:pt x="0" y="142650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4236" y="3619880"/>
              <a:ext cx="459740" cy="636270"/>
            </a:xfrm>
            <a:custGeom>
              <a:avLst/>
              <a:gdLst/>
              <a:ahLst/>
              <a:cxnLst/>
              <a:rect l="l" t="t" r="r" b="b"/>
              <a:pathLst>
                <a:path w="459739" h="636270">
                  <a:moveTo>
                    <a:pt x="377472" y="553509"/>
                  </a:moveTo>
                  <a:lnTo>
                    <a:pt x="346455" y="575564"/>
                  </a:lnTo>
                  <a:lnTo>
                    <a:pt x="459231" y="635647"/>
                  </a:lnTo>
                  <a:lnTo>
                    <a:pt x="448846" y="569023"/>
                  </a:lnTo>
                  <a:lnTo>
                    <a:pt x="388492" y="569023"/>
                  </a:lnTo>
                  <a:lnTo>
                    <a:pt x="377472" y="553509"/>
                  </a:lnTo>
                  <a:close/>
                </a:path>
                <a:path w="459739" h="636270">
                  <a:moveTo>
                    <a:pt x="408555" y="531407"/>
                  </a:moveTo>
                  <a:lnTo>
                    <a:pt x="377472" y="553509"/>
                  </a:lnTo>
                  <a:lnTo>
                    <a:pt x="388492" y="569023"/>
                  </a:lnTo>
                  <a:lnTo>
                    <a:pt x="419608" y="546963"/>
                  </a:lnTo>
                  <a:lnTo>
                    <a:pt x="408555" y="531407"/>
                  </a:lnTo>
                  <a:close/>
                </a:path>
                <a:path w="459739" h="636270">
                  <a:moveTo>
                    <a:pt x="439547" y="509371"/>
                  </a:moveTo>
                  <a:lnTo>
                    <a:pt x="408555" y="531407"/>
                  </a:lnTo>
                  <a:lnTo>
                    <a:pt x="419608" y="546963"/>
                  </a:lnTo>
                  <a:lnTo>
                    <a:pt x="388492" y="569023"/>
                  </a:lnTo>
                  <a:lnTo>
                    <a:pt x="448846" y="569023"/>
                  </a:lnTo>
                  <a:lnTo>
                    <a:pt x="439547" y="509371"/>
                  </a:lnTo>
                  <a:close/>
                </a:path>
                <a:path w="459739" h="636270">
                  <a:moveTo>
                    <a:pt x="30987" y="0"/>
                  </a:moveTo>
                  <a:lnTo>
                    <a:pt x="0" y="22098"/>
                  </a:lnTo>
                  <a:lnTo>
                    <a:pt x="377472" y="553509"/>
                  </a:lnTo>
                  <a:lnTo>
                    <a:pt x="408555" y="531407"/>
                  </a:lnTo>
                  <a:lnTo>
                    <a:pt x="309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954686" y="1972319"/>
            <a:ext cx="2247052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>
                <a:solidFill>
                  <a:srgbClr val="38761D"/>
                </a:solidFill>
              </a:rPr>
              <a:t>active</a:t>
            </a:r>
            <a:r>
              <a:rPr sz="3200" spc="-33" dirty="0">
                <a:solidFill>
                  <a:srgbClr val="38761D"/>
                </a:solidFill>
              </a:rPr>
              <a:t> </a:t>
            </a:r>
            <a:r>
              <a:rPr sz="3200" spc="-27" dirty="0">
                <a:solidFill>
                  <a:srgbClr val="38761D"/>
                </a:solidFill>
              </a:rPr>
              <a:t>ReLU</a:t>
            </a:r>
            <a:endParaRPr sz="3200"/>
          </a:p>
        </p:txBody>
      </p:sp>
      <p:sp>
        <p:nvSpPr>
          <p:cNvPr id="15" name="object 1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4" name="object 14"/>
          <p:cNvSpPr txBox="1"/>
          <p:nvPr/>
        </p:nvSpPr>
        <p:spPr>
          <a:xfrm>
            <a:off x="8194039" y="4656668"/>
            <a:ext cx="324358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dead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ReLU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never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activate</a:t>
            </a:r>
            <a:endParaRPr sz="3200">
              <a:latin typeface="Arial MT"/>
              <a:cs typeface="Arial MT"/>
            </a:endParaRPr>
          </a:p>
          <a:p>
            <a:pPr marL="16933"/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=&gt;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never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update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53001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80069" y="4279901"/>
            <a:ext cx="2359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Leaky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769" y="4787392"/>
            <a:ext cx="4559807" cy="701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34077" y="96859"/>
            <a:ext cx="6526953" cy="33846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52908" marR="876278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[Mass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2013]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[He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2015]</a:t>
            </a:r>
            <a:endParaRPr sz="2400">
              <a:latin typeface="Arial MT"/>
              <a:cs typeface="Arial MT"/>
            </a:endParaRPr>
          </a:p>
          <a:p>
            <a:pPr marL="524920" indent="-507987">
              <a:spcBef>
                <a:spcPts val="1267"/>
              </a:spcBef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3200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saturate</a:t>
            </a:r>
            <a:endParaRPr sz="3200">
              <a:latin typeface="Arial MT"/>
              <a:cs typeface="Arial MT"/>
            </a:endParaRPr>
          </a:p>
          <a:p>
            <a:pPr marL="524920" indent="-507987"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Computationally</a:t>
            </a:r>
            <a:r>
              <a:rPr sz="3200" spc="-152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efficient</a:t>
            </a:r>
            <a:endParaRPr sz="3200">
              <a:latin typeface="Arial MT"/>
              <a:cs typeface="Arial MT"/>
            </a:endParaRPr>
          </a:p>
          <a:p>
            <a:pPr marL="524920" marR="6773" indent="-508834"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Converges</a:t>
            </a:r>
            <a:r>
              <a:rPr sz="3200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much</a:t>
            </a:r>
            <a:r>
              <a:rPr sz="3200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faster</a:t>
            </a:r>
            <a:r>
              <a:rPr sz="3200" spc="-12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38761D"/>
                </a:solidFill>
                <a:latin typeface="Arial MT"/>
                <a:cs typeface="Arial MT"/>
              </a:rPr>
              <a:t>than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sigmoid/tanh</a:t>
            </a:r>
            <a:r>
              <a:rPr sz="3200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practice!</a:t>
            </a:r>
            <a:r>
              <a:rPr sz="3200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(e.g.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38761D"/>
                </a:solidFill>
                <a:latin typeface="Arial MT"/>
                <a:cs typeface="Arial MT"/>
              </a:rPr>
              <a:t>6x)</a:t>
            </a:r>
            <a:endParaRPr sz="3200">
              <a:latin typeface="Arial MT"/>
              <a:cs typeface="Arial MT"/>
            </a:endParaRPr>
          </a:p>
          <a:p>
            <a:pPr marL="524920" indent="-507987">
              <a:buFont typeface="Arial MT"/>
              <a:buChar char="-"/>
              <a:tabLst>
                <a:tab pos="524920" algn="l"/>
              </a:tabLst>
            </a:pPr>
            <a:r>
              <a:rPr sz="3200" b="1" dirty="0">
                <a:solidFill>
                  <a:srgbClr val="38761D"/>
                </a:solidFill>
                <a:latin typeface="Arial"/>
                <a:cs typeface="Arial"/>
              </a:rPr>
              <a:t>will</a:t>
            </a:r>
            <a:r>
              <a:rPr sz="3200" b="1" spc="-67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761D"/>
                </a:solidFill>
                <a:latin typeface="Arial"/>
                <a:cs typeface="Arial"/>
              </a:rPr>
              <a:t>not </a:t>
            </a:r>
            <a:r>
              <a:rPr sz="3200" b="1" spc="-13" dirty="0">
                <a:solidFill>
                  <a:srgbClr val="38761D"/>
                </a:solidFill>
                <a:latin typeface="Arial"/>
                <a:cs typeface="Arial"/>
              </a:rPr>
              <a:t>“die”.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2077" y="1452895"/>
            <a:ext cx="2830127" cy="22166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313727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17889" y="4165261"/>
            <a:ext cx="2359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latin typeface="Arial"/>
                <a:cs typeface="Arial"/>
              </a:rPr>
              <a:t>Leaky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spc="-27" dirty="0">
                <a:latin typeface="Arial"/>
                <a:cs typeface="Arial"/>
              </a:rPr>
              <a:t>ReLU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4077" y="96859"/>
            <a:ext cx="6526953" cy="42233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52908" marR="876278">
              <a:spcBef>
                <a:spcPts val="133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[Mass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2013]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[He</a:t>
            </a:r>
            <a:r>
              <a:rPr sz="2400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2015]</a:t>
            </a:r>
            <a:endParaRPr sz="2400">
              <a:latin typeface="Arial MT"/>
              <a:cs typeface="Arial MT"/>
            </a:endParaRPr>
          </a:p>
          <a:p>
            <a:pPr marL="524920" indent="-507987">
              <a:spcBef>
                <a:spcPts val="1267"/>
              </a:spcBef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Does</a:t>
            </a:r>
            <a:r>
              <a:rPr sz="3200" spc="-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not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saturate</a:t>
            </a:r>
            <a:endParaRPr sz="3200">
              <a:latin typeface="Arial MT"/>
              <a:cs typeface="Arial MT"/>
            </a:endParaRPr>
          </a:p>
          <a:p>
            <a:pPr marL="524920" indent="-507987"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Computationally</a:t>
            </a:r>
            <a:r>
              <a:rPr sz="3200" spc="-152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efficient</a:t>
            </a:r>
            <a:endParaRPr sz="3200">
              <a:latin typeface="Arial MT"/>
              <a:cs typeface="Arial MT"/>
            </a:endParaRPr>
          </a:p>
          <a:p>
            <a:pPr marL="524920" marR="6773" indent="-508834">
              <a:buChar char="-"/>
              <a:tabLst>
                <a:tab pos="524920" algn="l"/>
              </a:tabLst>
            </a:pP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Converges</a:t>
            </a:r>
            <a:r>
              <a:rPr sz="3200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much</a:t>
            </a:r>
            <a:r>
              <a:rPr sz="3200" spc="-11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faster</a:t>
            </a:r>
            <a:r>
              <a:rPr sz="3200" spc="-12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38761D"/>
                </a:solidFill>
                <a:latin typeface="Arial MT"/>
                <a:cs typeface="Arial MT"/>
              </a:rPr>
              <a:t>than </a:t>
            </a:r>
            <a:r>
              <a:rPr sz="3200" spc="-13" dirty="0">
                <a:solidFill>
                  <a:srgbClr val="38761D"/>
                </a:solidFill>
                <a:latin typeface="Arial MT"/>
                <a:cs typeface="Arial MT"/>
              </a:rPr>
              <a:t>sigmoid/tanh</a:t>
            </a:r>
            <a:r>
              <a:rPr sz="3200" spc="-4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in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practice!</a:t>
            </a:r>
            <a:r>
              <a:rPr sz="3200" spc="-6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8761D"/>
                </a:solidFill>
                <a:latin typeface="Arial MT"/>
                <a:cs typeface="Arial MT"/>
              </a:rPr>
              <a:t>(e.g.</a:t>
            </a:r>
            <a:r>
              <a:rPr sz="3200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3200" spc="-33" dirty="0">
                <a:solidFill>
                  <a:srgbClr val="38761D"/>
                </a:solidFill>
                <a:latin typeface="Arial MT"/>
                <a:cs typeface="Arial MT"/>
              </a:rPr>
              <a:t>6x)</a:t>
            </a:r>
            <a:endParaRPr sz="3200">
              <a:latin typeface="Arial MT"/>
              <a:cs typeface="Arial MT"/>
            </a:endParaRPr>
          </a:p>
          <a:p>
            <a:pPr marL="524920" indent="-507987">
              <a:buFont typeface="Arial MT"/>
              <a:buChar char="-"/>
              <a:tabLst>
                <a:tab pos="524920" algn="l"/>
              </a:tabLst>
            </a:pPr>
            <a:r>
              <a:rPr sz="3200" b="1" dirty="0">
                <a:solidFill>
                  <a:srgbClr val="38761D"/>
                </a:solidFill>
                <a:latin typeface="Arial"/>
                <a:cs typeface="Arial"/>
              </a:rPr>
              <a:t>will</a:t>
            </a:r>
            <a:r>
              <a:rPr sz="3200" b="1" spc="-67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761D"/>
                </a:solidFill>
                <a:latin typeface="Arial"/>
                <a:cs typeface="Arial"/>
              </a:rPr>
              <a:t>not </a:t>
            </a:r>
            <a:r>
              <a:rPr sz="3200" b="1" spc="-13" dirty="0">
                <a:solidFill>
                  <a:srgbClr val="38761D"/>
                </a:solidFill>
                <a:latin typeface="Arial"/>
                <a:cs typeface="Arial"/>
              </a:rPr>
              <a:t>“die”.</a:t>
            </a:r>
            <a:endParaRPr sz="3200">
              <a:latin typeface="Arial"/>
              <a:cs typeface="Arial"/>
            </a:endParaRPr>
          </a:p>
          <a:p>
            <a:pPr marL="220128">
              <a:spcBef>
                <a:spcPts val="2660"/>
              </a:spcBef>
            </a:pPr>
            <a:r>
              <a:rPr sz="3200" b="1" dirty="0">
                <a:latin typeface="Arial"/>
                <a:cs typeface="Arial"/>
              </a:rPr>
              <a:t>Parametric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Rectifier</a:t>
            </a:r>
            <a:r>
              <a:rPr sz="3200" b="1" spc="-13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(PReLU)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75" y="4673600"/>
            <a:ext cx="4559807" cy="70104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329936" y="3423919"/>
            <a:ext cx="0" cy="2647527"/>
          </a:xfrm>
          <a:custGeom>
            <a:avLst/>
            <a:gdLst/>
            <a:ahLst/>
            <a:cxnLst/>
            <a:rect l="l" t="t" r="r" b="b"/>
            <a:pathLst>
              <a:path h="1985645">
                <a:moveTo>
                  <a:pt x="0" y="0"/>
                </a:moveTo>
                <a:lnTo>
                  <a:pt x="0" y="19854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6372352" y="4303777"/>
            <a:ext cx="4407747" cy="1081193"/>
            <a:chOff x="4779264" y="3227832"/>
            <a:chExt cx="3305810" cy="8108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9264" y="3227832"/>
              <a:ext cx="3305555" cy="457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34886" y="3707892"/>
              <a:ext cx="281305" cy="330835"/>
            </a:xfrm>
            <a:custGeom>
              <a:avLst/>
              <a:gdLst/>
              <a:ahLst/>
              <a:cxnLst/>
              <a:rect l="l" t="t" r="r" b="b"/>
              <a:pathLst>
                <a:path w="281304" h="330835">
                  <a:moveTo>
                    <a:pt x="226814" y="54071"/>
                  </a:moveTo>
                  <a:lnTo>
                    <a:pt x="0" y="322300"/>
                  </a:lnTo>
                  <a:lnTo>
                    <a:pt x="9652" y="330504"/>
                  </a:lnTo>
                  <a:lnTo>
                    <a:pt x="236515" y="62289"/>
                  </a:lnTo>
                  <a:lnTo>
                    <a:pt x="226814" y="54071"/>
                  </a:lnTo>
                  <a:close/>
                </a:path>
                <a:path w="281304" h="330835">
                  <a:moveTo>
                    <a:pt x="270025" y="44450"/>
                  </a:moveTo>
                  <a:lnTo>
                    <a:pt x="234950" y="44450"/>
                  </a:lnTo>
                  <a:lnTo>
                    <a:pt x="244729" y="52578"/>
                  </a:lnTo>
                  <a:lnTo>
                    <a:pt x="236515" y="62289"/>
                  </a:lnTo>
                  <a:lnTo>
                    <a:pt x="260731" y="82804"/>
                  </a:lnTo>
                  <a:lnTo>
                    <a:pt x="270025" y="44450"/>
                  </a:lnTo>
                  <a:close/>
                </a:path>
                <a:path w="281304" h="330835">
                  <a:moveTo>
                    <a:pt x="234950" y="44450"/>
                  </a:moveTo>
                  <a:lnTo>
                    <a:pt x="226814" y="54071"/>
                  </a:lnTo>
                  <a:lnTo>
                    <a:pt x="236515" y="62289"/>
                  </a:lnTo>
                  <a:lnTo>
                    <a:pt x="244729" y="52578"/>
                  </a:lnTo>
                  <a:lnTo>
                    <a:pt x="234950" y="44450"/>
                  </a:lnTo>
                  <a:close/>
                </a:path>
                <a:path w="281304" h="330835">
                  <a:moveTo>
                    <a:pt x="280797" y="0"/>
                  </a:moveTo>
                  <a:lnTo>
                    <a:pt x="202565" y="33528"/>
                  </a:lnTo>
                  <a:lnTo>
                    <a:pt x="226814" y="54071"/>
                  </a:lnTo>
                  <a:lnTo>
                    <a:pt x="234950" y="44450"/>
                  </a:lnTo>
                  <a:lnTo>
                    <a:pt x="270025" y="44450"/>
                  </a:lnTo>
                  <a:lnTo>
                    <a:pt x="28079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1017" y="5472835"/>
            <a:ext cx="3851552" cy="2533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2077" y="1452895"/>
            <a:ext cx="2830127" cy="221669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780027" y="3178556"/>
            <a:ext cx="10193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524074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1867" b="1" spc="-27" dirty="0">
                <a:solidFill>
                  <a:srgbClr val="C00000"/>
                </a:solidFill>
                <a:latin typeface="Arial"/>
                <a:cs typeface="Arial"/>
              </a:rPr>
              <a:t>Φ(x)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762249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195146" y="-84751"/>
            <a:ext cx="6606540" cy="1305486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3391662">
              <a:spcBef>
                <a:spcPts val="1560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[Hendrycks</a:t>
            </a:r>
            <a:r>
              <a:rPr sz="2400" spc="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2016]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907"/>
              </a:spcBef>
              <a:tabLst>
                <a:tab pos="524074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Computes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9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7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x*</a:t>
            </a:r>
            <a:r>
              <a:rPr sz="3200" b="1" spc="-13" dirty="0">
                <a:solidFill>
                  <a:srgbClr val="C00000"/>
                </a:solidFill>
                <a:latin typeface="Arial"/>
                <a:cs typeface="Arial"/>
              </a:rPr>
              <a:t>Φ(x)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5536" y="3501135"/>
            <a:ext cx="4509347" cy="2753360"/>
            <a:chOff x="4264152" y="2625851"/>
            <a:chExt cx="3382010" cy="2065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40" y="2625851"/>
              <a:ext cx="3287267" cy="20650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64152" y="3186683"/>
              <a:ext cx="307975" cy="715010"/>
            </a:xfrm>
            <a:custGeom>
              <a:avLst/>
              <a:gdLst/>
              <a:ahLst/>
              <a:cxnLst/>
              <a:rect l="l" t="t" r="r" b="b"/>
              <a:pathLst>
                <a:path w="307975" h="715010">
                  <a:moveTo>
                    <a:pt x="307848" y="0"/>
                  </a:moveTo>
                  <a:lnTo>
                    <a:pt x="0" y="0"/>
                  </a:lnTo>
                  <a:lnTo>
                    <a:pt x="0" y="714755"/>
                  </a:lnTo>
                  <a:lnTo>
                    <a:pt x="307848" y="714755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1143" y="1473119"/>
            <a:ext cx="3558112" cy="16125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44434" y="4485500"/>
            <a:ext cx="282129" cy="5122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07"/>
              </a:lnSpc>
            </a:pPr>
            <a:r>
              <a:rPr sz="1867" b="1" spc="-27" dirty="0">
                <a:solidFill>
                  <a:srgbClr val="C00000"/>
                </a:solidFill>
                <a:latin typeface="Arial"/>
                <a:cs typeface="Arial"/>
              </a:rPr>
              <a:t>Φ(x)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185" y="4495180"/>
            <a:ext cx="2903220" cy="1459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b="1" spc="-27" dirty="0">
                <a:latin typeface="Arial"/>
                <a:cs typeface="Arial"/>
              </a:rPr>
              <a:t>GELU</a:t>
            </a:r>
            <a:endParaRPr sz="3200">
              <a:latin typeface="Arial"/>
              <a:cs typeface="Arial"/>
            </a:endParaRPr>
          </a:p>
          <a:p>
            <a:pPr marL="16933" marR="6773"/>
            <a:r>
              <a:rPr sz="3200" dirty="0">
                <a:latin typeface="Arial MT"/>
                <a:cs typeface="Arial MT"/>
              </a:rPr>
              <a:t>(Gaussian</a:t>
            </a:r>
            <a:r>
              <a:rPr sz="3200" spc="-1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Error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59721" y="5765175"/>
            <a:ext cx="1507913" cy="419453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16933" marR="6773">
              <a:spcBef>
                <a:spcPts val="73"/>
              </a:spcBef>
            </a:pPr>
            <a:r>
              <a:rPr sz="533" spc="-13" dirty="0">
                <a:latin typeface="Arial MT"/>
                <a:cs typeface="Arial MT"/>
              </a:rPr>
              <a:t>Sources:</a:t>
            </a:r>
            <a:r>
              <a:rPr sz="533" spc="667" dirty="0"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4"/>
              </a:rPr>
              <a:t>https://en.wikipedia.org/wiki/Normal_distribution</a:t>
            </a:r>
            <a:r>
              <a:rPr sz="533" spc="-13" dirty="0">
                <a:latin typeface="Arial MT"/>
                <a:cs typeface="Arial MT"/>
              </a:rPr>
              <a:t>,</a:t>
            </a:r>
            <a:r>
              <a:rPr sz="533" spc="667" dirty="0"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https://en.m.wikipedia.org/wiki/File:Cumulative_d</a:t>
            </a:r>
            <a:r>
              <a:rPr sz="533" spc="-13" dirty="0">
                <a:solidFill>
                  <a:srgbClr val="1154CC"/>
                </a:solidFill>
                <a:latin typeface="Arial MT"/>
                <a:cs typeface="Arial MT"/>
              </a:rPr>
              <a:t>i</a:t>
            </a:r>
            <a:r>
              <a:rPr sz="533" spc="667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stribution_function_for_normal_distribution,_mea</a:t>
            </a:r>
            <a:r>
              <a:rPr sz="533" spc="667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n_0_and_sd_1.png</a:t>
            </a:r>
            <a:endParaRPr sz="5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894593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195146" y="-84751"/>
            <a:ext cx="6606540" cy="1305486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3391662">
              <a:spcBef>
                <a:spcPts val="1560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[Hendrycks</a:t>
            </a:r>
            <a:r>
              <a:rPr sz="2400" spc="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2016]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907"/>
              </a:spcBef>
              <a:tabLst>
                <a:tab pos="524074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Computes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9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7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x*</a:t>
            </a:r>
            <a:r>
              <a:rPr sz="3200" b="1" spc="-13" dirty="0">
                <a:solidFill>
                  <a:srgbClr val="C00000"/>
                </a:solidFill>
                <a:latin typeface="Arial"/>
                <a:cs typeface="Arial"/>
              </a:rPr>
              <a:t>Φ(x)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12" y="948944"/>
            <a:ext cx="3832352" cy="31861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0903" y="4178301"/>
            <a:ext cx="2486660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Arial MT"/>
                <a:cs typeface="Arial MT"/>
              </a:rPr>
              <a:t>Source:</a:t>
            </a:r>
            <a:r>
              <a:rPr sz="667" spc="-47" dirty="0">
                <a:latin typeface="Arial MT"/>
                <a:cs typeface="Arial MT"/>
              </a:rPr>
              <a:t> </a:t>
            </a:r>
            <a:r>
              <a:rPr sz="667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https://en.m.wikipedia.org/wiki/File:ReLU_and_GELU.svg</a:t>
            </a:r>
            <a:endParaRPr sz="66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85536" y="3501135"/>
            <a:ext cx="4509347" cy="2753360"/>
            <a:chOff x="4264152" y="2625851"/>
            <a:chExt cx="3382010" cy="20650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40" y="2625851"/>
              <a:ext cx="3287267" cy="2065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64152" y="3186683"/>
              <a:ext cx="307975" cy="715010"/>
            </a:xfrm>
            <a:custGeom>
              <a:avLst/>
              <a:gdLst/>
              <a:ahLst/>
              <a:cxnLst/>
              <a:rect l="l" t="t" r="r" b="b"/>
              <a:pathLst>
                <a:path w="307975" h="715010">
                  <a:moveTo>
                    <a:pt x="307848" y="0"/>
                  </a:moveTo>
                  <a:lnTo>
                    <a:pt x="0" y="0"/>
                  </a:lnTo>
                  <a:lnTo>
                    <a:pt x="0" y="714755"/>
                  </a:lnTo>
                  <a:lnTo>
                    <a:pt x="307848" y="714755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1143" y="1473119"/>
            <a:ext cx="3558112" cy="16125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44434" y="4485500"/>
            <a:ext cx="282129" cy="5122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07"/>
              </a:lnSpc>
            </a:pPr>
            <a:r>
              <a:rPr sz="1867" b="1" spc="-27" dirty="0">
                <a:solidFill>
                  <a:srgbClr val="C00000"/>
                </a:solidFill>
                <a:latin typeface="Arial"/>
                <a:cs typeface="Arial"/>
              </a:rPr>
              <a:t>Φ(x)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185" y="4495180"/>
            <a:ext cx="2903220" cy="1459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673"/>
              </a:lnSpc>
            </a:pPr>
            <a:r>
              <a:rPr sz="3200" b="1" spc="-27" dirty="0">
                <a:latin typeface="Arial"/>
                <a:cs typeface="Arial"/>
              </a:rPr>
              <a:t>GELU</a:t>
            </a:r>
            <a:endParaRPr sz="3200">
              <a:latin typeface="Arial"/>
              <a:cs typeface="Arial"/>
            </a:endParaRPr>
          </a:p>
          <a:p>
            <a:pPr marL="16933" marR="6773"/>
            <a:r>
              <a:rPr sz="3200" dirty="0">
                <a:latin typeface="Arial MT"/>
                <a:cs typeface="Arial MT"/>
              </a:rPr>
              <a:t>(Gaussian</a:t>
            </a:r>
            <a:r>
              <a:rPr sz="3200" spc="-1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Error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59721" y="5765175"/>
            <a:ext cx="1507913" cy="419453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16933" marR="6773">
              <a:spcBef>
                <a:spcPts val="73"/>
              </a:spcBef>
            </a:pPr>
            <a:r>
              <a:rPr sz="533" spc="-13" dirty="0">
                <a:latin typeface="Arial MT"/>
                <a:cs typeface="Arial MT"/>
              </a:rPr>
              <a:t>Sources:</a:t>
            </a:r>
            <a:r>
              <a:rPr sz="533" spc="667" dirty="0"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  <a:hlinkClick r:id="rId5"/>
              </a:rPr>
              <a:t>https://en.wikipedia.org/wiki/Normal_distribution</a:t>
            </a:r>
            <a:r>
              <a:rPr sz="533" spc="-13" dirty="0">
                <a:latin typeface="Arial MT"/>
                <a:cs typeface="Arial MT"/>
              </a:rPr>
              <a:t>,</a:t>
            </a:r>
            <a:r>
              <a:rPr sz="533" spc="667" dirty="0"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https://en.m.wikipedia.org/wiki/File:Cumulative_d</a:t>
            </a:r>
            <a:r>
              <a:rPr sz="533" spc="-13" dirty="0">
                <a:solidFill>
                  <a:srgbClr val="1154CC"/>
                </a:solidFill>
                <a:latin typeface="Arial MT"/>
                <a:cs typeface="Arial MT"/>
              </a:rPr>
              <a:t>i</a:t>
            </a:r>
            <a:r>
              <a:rPr sz="533" spc="667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stribution_function_for_normal_distribution,_mea</a:t>
            </a:r>
            <a:r>
              <a:rPr sz="533" spc="667" dirty="0">
                <a:solidFill>
                  <a:srgbClr val="1154CC"/>
                </a:solidFill>
                <a:latin typeface="Arial MT"/>
                <a:cs typeface="Arial MT"/>
              </a:rPr>
              <a:t> </a:t>
            </a:r>
            <a:r>
              <a:rPr sz="533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n_0_and_sd_1.png</a:t>
            </a:r>
            <a:endParaRPr sz="5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714335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87" y="217244"/>
            <a:ext cx="45770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Activation</a:t>
            </a:r>
            <a:r>
              <a:rPr sz="4000" spc="-80" dirty="0"/>
              <a:t> </a:t>
            </a:r>
            <a:r>
              <a:rPr sz="4000" spc="-13" dirty="0"/>
              <a:t>Functions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73185" y="4456684"/>
            <a:ext cx="290322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27" dirty="0">
                <a:latin typeface="Arial"/>
                <a:cs typeface="Arial"/>
              </a:rPr>
              <a:t>GELU</a:t>
            </a:r>
            <a:endParaRPr sz="3200">
              <a:latin typeface="Arial"/>
              <a:cs typeface="Arial"/>
            </a:endParaRPr>
          </a:p>
          <a:p>
            <a:pPr marL="16933" marR="6773"/>
            <a:r>
              <a:rPr sz="3200" dirty="0">
                <a:latin typeface="Arial MT"/>
                <a:cs typeface="Arial MT"/>
              </a:rPr>
              <a:t>(Gaussian</a:t>
            </a:r>
            <a:r>
              <a:rPr sz="3200" spc="-147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Error </a:t>
            </a: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113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Unit)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5146" y="-84751"/>
            <a:ext cx="6606540" cy="1305486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3391662">
              <a:spcBef>
                <a:spcPts val="1560"/>
              </a:spcBef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[Hendrycks</a:t>
            </a:r>
            <a:r>
              <a:rPr sz="2400" spc="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24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24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0000FF"/>
                </a:solidFill>
                <a:latin typeface="Arial MT"/>
                <a:cs typeface="Arial MT"/>
              </a:rPr>
              <a:t>2016]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907"/>
              </a:spcBef>
              <a:tabLst>
                <a:tab pos="524074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Computes</a:t>
            </a:r>
            <a:r>
              <a:rPr sz="3200" spc="-53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f(x)</a:t>
            </a:r>
            <a:r>
              <a:rPr sz="3200" b="1" spc="-9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7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x*Φ(x)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1403" y="1639485"/>
            <a:ext cx="5972387" cy="137026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87" indent="-491054">
              <a:spcBef>
                <a:spcPts val="127"/>
              </a:spcBef>
              <a:buChar char="-"/>
              <a:tabLst>
                <a:tab pos="507987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Very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nice</a:t>
            </a:r>
            <a:r>
              <a:rPr sz="2933" spc="-93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behavior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around</a:t>
            </a:r>
            <a:r>
              <a:rPr sz="2933" spc="-8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67" dirty="0">
                <a:solidFill>
                  <a:srgbClr val="38761D"/>
                </a:solidFill>
                <a:latin typeface="Arial MT"/>
                <a:cs typeface="Arial MT"/>
              </a:rPr>
              <a:t>0</a:t>
            </a:r>
            <a:endParaRPr sz="2933">
              <a:latin typeface="Arial MT"/>
              <a:cs typeface="Arial MT"/>
            </a:endParaRPr>
          </a:p>
          <a:p>
            <a:pPr marL="507987" marR="6773" indent="-491901">
              <a:buChar char="-"/>
              <a:tabLst>
                <a:tab pos="507987" algn="l"/>
              </a:tabLst>
            </a:pP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Smoothness</a:t>
            </a:r>
            <a:r>
              <a:rPr sz="2933" spc="-12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facilitates</a:t>
            </a:r>
            <a:r>
              <a:rPr sz="2933" spc="-160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8761D"/>
                </a:solidFill>
                <a:latin typeface="Arial MT"/>
                <a:cs typeface="Arial MT"/>
              </a:rPr>
              <a:t>training</a:t>
            </a:r>
            <a:r>
              <a:rPr sz="2933" spc="-127" dirty="0">
                <a:solidFill>
                  <a:srgbClr val="38761D"/>
                </a:solidFill>
                <a:latin typeface="Arial MT"/>
                <a:cs typeface="Arial MT"/>
              </a:rPr>
              <a:t> </a:t>
            </a:r>
            <a:r>
              <a:rPr sz="2933" spc="-33" dirty="0">
                <a:solidFill>
                  <a:srgbClr val="38761D"/>
                </a:solidFill>
                <a:latin typeface="Arial MT"/>
                <a:cs typeface="Arial MT"/>
              </a:rPr>
              <a:t>in </a:t>
            </a:r>
            <a:r>
              <a:rPr sz="2933" spc="-13" dirty="0">
                <a:solidFill>
                  <a:srgbClr val="38761D"/>
                </a:solidFill>
                <a:latin typeface="Arial MT"/>
                <a:cs typeface="Arial MT"/>
              </a:rPr>
              <a:t>practice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1403" y="3469131"/>
            <a:ext cx="6721687" cy="137026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87" indent="-491054">
              <a:spcBef>
                <a:spcPts val="127"/>
              </a:spcBef>
              <a:buChar char="-"/>
              <a:tabLst>
                <a:tab pos="507987" algn="l"/>
              </a:tabLst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Higher</a:t>
            </a:r>
            <a:r>
              <a:rPr sz="2933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computational</a:t>
            </a:r>
            <a:r>
              <a:rPr sz="2933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cost</a:t>
            </a:r>
            <a:r>
              <a:rPr sz="2933" spc="-10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than</a:t>
            </a:r>
            <a:r>
              <a:rPr sz="2933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FF0000"/>
                </a:solidFill>
                <a:latin typeface="Arial MT"/>
                <a:cs typeface="Arial MT"/>
              </a:rPr>
              <a:t>ReLU</a:t>
            </a:r>
            <a:endParaRPr sz="2933">
              <a:latin typeface="Arial MT"/>
              <a:cs typeface="Arial MT"/>
            </a:endParaRPr>
          </a:p>
          <a:p>
            <a:pPr marL="507987" marR="302252" indent="-491901">
              <a:buChar char="-"/>
              <a:tabLst>
                <a:tab pos="507987" algn="l"/>
              </a:tabLst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Large</a:t>
            </a:r>
            <a:r>
              <a:rPr sz="2933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negative</a:t>
            </a:r>
            <a:r>
              <a:rPr sz="2933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values</a:t>
            </a:r>
            <a:r>
              <a:rPr sz="2933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can</a:t>
            </a:r>
            <a:r>
              <a:rPr sz="2933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still</a:t>
            </a:r>
            <a:r>
              <a:rPr sz="2933" spc="-10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27" dirty="0">
                <a:solidFill>
                  <a:srgbClr val="FF0000"/>
                </a:solidFill>
                <a:latin typeface="Arial MT"/>
                <a:cs typeface="Arial MT"/>
              </a:rPr>
              <a:t>have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gradient</a:t>
            </a:r>
            <a:r>
              <a:rPr sz="2933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933" spc="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33" spc="-67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2933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12" y="948944"/>
            <a:ext cx="3832352" cy="3186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0903" y="4178301"/>
            <a:ext cx="2486660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Arial MT"/>
                <a:cs typeface="Arial MT"/>
              </a:rPr>
              <a:t>Source:</a:t>
            </a:r>
            <a:r>
              <a:rPr sz="667" spc="-47" dirty="0">
                <a:latin typeface="Arial MT"/>
                <a:cs typeface="Arial MT"/>
              </a:rPr>
              <a:t> </a:t>
            </a:r>
            <a:r>
              <a:rPr sz="667" u="sng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 MT"/>
                <a:cs typeface="Arial MT"/>
              </a:rPr>
              <a:t>https://en.m.wikipedia.org/wiki/File:ReLU_and_GELU.svg</a:t>
            </a:r>
            <a:endParaRPr sz="6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903454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54217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b="1" dirty="0">
                <a:latin typeface="Arial"/>
                <a:cs typeface="Arial"/>
              </a:rPr>
              <a:t>TLDR:</a:t>
            </a:r>
            <a:r>
              <a:rPr sz="4000" b="1" spc="-6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In</a:t>
            </a:r>
            <a:r>
              <a:rPr sz="4000" b="1" spc="-47" dirty="0">
                <a:latin typeface="Arial"/>
                <a:cs typeface="Arial"/>
              </a:rPr>
              <a:t> </a:t>
            </a:r>
            <a:r>
              <a:rPr sz="4000" b="1" spc="-13" dirty="0">
                <a:latin typeface="Arial"/>
                <a:cs typeface="Arial"/>
              </a:rPr>
              <a:t>practice: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590635" y="1956478"/>
            <a:ext cx="10883900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4872" indent="-557939">
              <a:spcBef>
                <a:spcPts val="133"/>
              </a:spcBef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Use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8761D"/>
                </a:solidFill>
                <a:latin typeface="Arial MT"/>
                <a:cs typeface="Arial MT"/>
              </a:rPr>
              <a:t>ReLU</a:t>
            </a:r>
            <a:r>
              <a:rPr sz="4000" dirty="0">
                <a:latin typeface="Arial MT"/>
                <a:cs typeface="Arial MT"/>
              </a:rPr>
              <a:t>.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Be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careful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with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your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learning</a:t>
            </a:r>
            <a:r>
              <a:rPr sz="4000" spc="-6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rates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Try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out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BE9000"/>
                </a:solidFill>
                <a:latin typeface="Arial MT"/>
                <a:cs typeface="Arial MT"/>
              </a:rPr>
              <a:t>Leaky</a:t>
            </a:r>
            <a:r>
              <a:rPr sz="4000" spc="-47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BE9000"/>
                </a:solidFill>
                <a:latin typeface="Arial MT"/>
                <a:cs typeface="Arial MT"/>
              </a:rPr>
              <a:t>ReLU</a:t>
            </a:r>
            <a:r>
              <a:rPr sz="4000" spc="-27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BE9000"/>
                </a:solidFill>
                <a:latin typeface="Arial MT"/>
                <a:cs typeface="Arial MT"/>
              </a:rPr>
              <a:t>/</a:t>
            </a:r>
            <a:r>
              <a:rPr sz="4000" spc="-13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BE9000"/>
                </a:solidFill>
                <a:latin typeface="Arial MT"/>
                <a:cs typeface="Arial MT"/>
              </a:rPr>
              <a:t>PReLU</a:t>
            </a:r>
            <a:r>
              <a:rPr sz="4000" spc="-47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BE9000"/>
                </a:solidFill>
                <a:latin typeface="Arial MT"/>
                <a:cs typeface="Arial MT"/>
              </a:rPr>
              <a:t>/ </a:t>
            </a:r>
            <a:r>
              <a:rPr sz="4000" spc="-27" dirty="0">
                <a:solidFill>
                  <a:srgbClr val="BE9000"/>
                </a:solidFill>
                <a:latin typeface="Arial MT"/>
                <a:cs typeface="Arial MT"/>
              </a:rPr>
              <a:t>GELU</a:t>
            </a:r>
            <a:endParaRPr sz="4000">
              <a:latin typeface="Arial MT"/>
              <a:cs typeface="Arial MT"/>
            </a:endParaRPr>
          </a:p>
          <a:p>
            <a:pPr marL="625671">
              <a:tabLst>
                <a:tab pos="1184457" algn="l"/>
              </a:tabLst>
            </a:pPr>
            <a:r>
              <a:rPr sz="4000" spc="-67" dirty="0">
                <a:latin typeface="Arial MT"/>
                <a:cs typeface="Arial MT"/>
              </a:rPr>
              <a:t>-</a:t>
            </a:r>
            <a:r>
              <a:rPr sz="4000" dirty="0">
                <a:latin typeface="Arial MT"/>
                <a:cs typeface="Arial MT"/>
              </a:rPr>
              <a:t>	To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squeeze</a:t>
            </a:r>
            <a:r>
              <a:rPr sz="4000" spc="-6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out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some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marginal</a:t>
            </a:r>
            <a:r>
              <a:rPr sz="4000" spc="-6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gains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Clr>
                <a:srgbClr val="FF0000"/>
              </a:buClr>
              <a:buChar char="-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Don’t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use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FF0000"/>
                </a:solidFill>
                <a:latin typeface="Arial MT"/>
                <a:cs typeface="Arial MT"/>
              </a:rPr>
              <a:t>sigmoid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or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spc="-27" dirty="0">
                <a:solidFill>
                  <a:srgbClr val="FF0000"/>
                </a:solidFill>
                <a:latin typeface="Arial MT"/>
                <a:cs typeface="Arial MT"/>
              </a:rPr>
              <a:t>tanh</a:t>
            </a:r>
            <a:endParaRPr sz="4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34280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22" y="2334495"/>
            <a:ext cx="7168727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1958291" algn="l"/>
              </a:tabLst>
            </a:pPr>
            <a:r>
              <a:rPr sz="6400" spc="-27" dirty="0"/>
              <a:t>Data</a:t>
            </a:r>
            <a:r>
              <a:rPr sz="6400" dirty="0"/>
              <a:t>	</a:t>
            </a:r>
            <a:r>
              <a:rPr sz="6400" spc="-13" dirty="0"/>
              <a:t>Preprocessing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754010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17915"/>
            <a:ext cx="14020800" cy="705253"/>
          </a:xfrm>
          <a:prstGeom prst="rect">
            <a:avLst/>
          </a:prstGeom>
        </p:spPr>
        <p:txBody>
          <a:bodyPr vert="horz" wrap="square" lIns="0" tIns="88832" rIns="0" bIns="0" rtlCol="0" anchor="ctr">
            <a:spAutoFit/>
          </a:bodyPr>
          <a:lstStyle/>
          <a:p>
            <a:pPr marL="239601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Data</a:t>
            </a:r>
            <a:r>
              <a:rPr sz="4000" spc="-33" dirty="0"/>
              <a:t> </a:t>
            </a:r>
            <a:r>
              <a:rPr sz="4000" spc="-13" dirty="0"/>
              <a:t>Preprocessing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1109471"/>
            <a:ext cx="9899288" cy="3432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8791" y="4616705"/>
            <a:ext cx="3603880" cy="4084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8112" y="4643120"/>
            <a:ext cx="3326384" cy="355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227" y="5327632"/>
            <a:ext cx="435102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(Assume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[NxD] is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13" dirty="0">
                <a:latin typeface="Arial MT"/>
                <a:cs typeface="Arial MT"/>
              </a:rPr>
              <a:t> matrix,</a:t>
            </a:r>
            <a:endParaRPr sz="2400">
              <a:latin typeface="Arial MT"/>
              <a:cs typeface="Arial MT"/>
            </a:endParaRPr>
          </a:p>
          <a:p>
            <a:pPr marL="16933"/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 in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7" dirty="0">
                <a:latin typeface="Arial MT"/>
                <a:cs typeface="Arial MT"/>
              </a:rPr>
              <a:t> row)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41243813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543" y="68824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b="1" dirty="0">
                <a:latin typeface="Arial"/>
                <a:cs typeface="Arial"/>
              </a:rPr>
              <a:t>TLDR: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In</a:t>
            </a:r>
            <a:r>
              <a:rPr sz="4000" b="1" spc="-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practice</a:t>
            </a:r>
            <a:r>
              <a:rPr sz="4000" b="1" spc="-33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for</a:t>
            </a:r>
            <a:r>
              <a:rPr sz="4000" b="1" spc="-27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Images:</a:t>
            </a:r>
            <a:r>
              <a:rPr sz="4000" b="1" spc="-27" dirty="0">
                <a:latin typeface="Arial"/>
                <a:cs typeface="Arial"/>
              </a:rPr>
              <a:t> </a:t>
            </a:r>
            <a:r>
              <a:rPr sz="4000" dirty="0"/>
              <a:t>center</a:t>
            </a:r>
            <a:r>
              <a:rPr sz="4000" spc="-47" dirty="0"/>
              <a:t> </a:t>
            </a:r>
            <a:r>
              <a:rPr sz="4000" spc="-27" dirty="0"/>
              <a:t>only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387028" y="1173583"/>
            <a:ext cx="11109960" cy="4774791"/>
          </a:xfrm>
          <a:prstGeom prst="rect">
            <a:avLst/>
          </a:prstGeom>
        </p:spPr>
        <p:txBody>
          <a:bodyPr vert="horz" wrap="square" lIns="0" tIns="148167" rIns="0" bIns="0" rtlCol="0">
            <a:spAutoFit/>
          </a:bodyPr>
          <a:lstStyle/>
          <a:p>
            <a:pPr marL="99058">
              <a:spcBef>
                <a:spcPts val="1167"/>
              </a:spcBef>
            </a:pP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e.g.</a:t>
            </a:r>
            <a:r>
              <a:rPr sz="3200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consider</a:t>
            </a:r>
            <a:r>
              <a:rPr sz="32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CIFAR-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10</a:t>
            </a:r>
            <a:r>
              <a:rPr sz="32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example</a:t>
            </a:r>
            <a:r>
              <a:rPr sz="32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32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[32,32,3]</a:t>
            </a:r>
            <a:r>
              <a:rPr sz="3200" spc="-1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images</a:t>
            </a:r>
            <a:endParaRPr sz="3200" dirty="0">
              <a:latin typeface="Arial MT"/>
              <a:cs typeface="Arial MT"/>
            </a:endParaRPr>
          </a:p>
          <a:p>
            <a:pPr marL="575719" marR="2263929" indent="-559631">
              <a:lnSpc>
                <a:spcPct val="100699"/>
              </a:lnSpc>
              <a:spcBef>
                <a:spcPts val="1253"/>
              </a:spcBef>
              <a:buChar char="-"/>
              <a:tabLst>
                <a:tab pos="1185304" algn="l"/>
              </a:tabLst>
            </a:pPr>
            <a:r>
              <a:rPr sz="4000" dirty="0">
                <a:latin typeface="Arial MT"/>
                <a:cs typeface="Arial MT"/>
              </a:rPr>
              <a:t>Subtract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the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mean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image</a:t>
            </a:r>
            <a:r>
              <a:rPr sz="4000" spc="-260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9999"/>
                </a:solidFill>
                <a:latin typeface="Arial MT"/>
                <a:cs typeface="Arial MT"/>
              </a:rPr>
              <a:t>(e.g.</a:t>
            </a:r>
            <a:r>
              <a:rPr sz="3200" spc="-2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999999"/>
                </a:solidFill>
                <a:latin typeface="Arial MT"/>
                <a:cs typeface="Arial MT"/>
              </a:rPr>
              <a:t>AlexNet</a:t>
            </a:r>
            <a:r>
              <a:rPr sz="3200" spc="-13" dirty="0">
                <a:solidFill>
                  <a:srgbClr val="999999"/>
                </a:solidFill>
                <a:latin typeface="Arial MT"/>
                <a:cs typeface="Arial MT"/>
              </a:rPr>
              <a:t>) 	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(mean</a:t>
            </a:r>
            <a:r>
              <a:rPr sz="3200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r>
              <a:rPr sz="32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3200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[32,32,3]</a:t>
            </a:r>
            <a:r>
              <a:rPr sz="3200" spc="-8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array)</a:t>
            </a:r>
            <a:endParaRPr sz="3200" dirty="0">
              <a:latin typeface="Arial MT"/>
              <a:cs typeface="Arial MT"/>
            </a:endParaRPr>
          </a:p>
          <a:p>
            <a:pPr marL="575719" marR="1667892" indent="-559631">
              <a:lnSpc>
                <a:spcPts val="4027"/>
              </a:lnSpc>
              <a:spcBef>
                <a:spcPts val="753"/>
              </a:spcBef>
              <a:buChar char="-"/>
              <a:tabLst>
                <a:tab pos="1185304" algn="l"/>
              </a:tabLst>
            </a:pPr>
            <a:r>
              <a:rPr sz="4000" dirty="0">
                <a:latin typeface="Arial MT"/>
                <a:cs typeface="Arial MT"/>
              </a:rPr>
              <a:t>Subtract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per-</a:t>
            </a:r>
            <a:r>
              <a:rPr sz="4000" dirty="0">
                <a:latin typeface="Arial MT"/>
                <a:cs typeface="Arial MT"/>
              </a:rPr>
              <a:t>channel</a:t>
            </a:r>
            <a:r>
              <a:rPr sz="4000" spc="-6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mean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9999"/>
                </a:solidFill>
                <a:latin typeface="Arial MT"/>
                <a:cs typeface="Arial MT"/>
              </a:rPr>
              <a:t>(e.g.</a:t>
            </a:r>
            <a:r>
              <a:rPr sz="3200" spc="-2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999999"/>
                </a:solidFill>
                <a:latin typeface="Arial MT"/>
                <a:cs typeface="Arial MT"/>
              </a:rPr>
              <a:t>VGGNet</a:t>
            </a:r>
            <a:r>
              <a:rPr sz="3200" spc="-13" dirty="0">
                <a:solidFill>
                  <a:srgbClr val="999999"/>
                </a:solidFill>
                <a:latin typeface="Arial MT"/>
                <a:cs typeface="Arial MT"/>
              </a:rPr>
              <a:t>) 	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(mean</a:t>
            </a:r>
            <a:r>
              <a:rPr sz="3200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along</a:t>
            </a:r>
            <a:r>
              <a:rPr sz="32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each</a:t>
            </a:r>
            <a:r>
              <a:rPr sz="3200" spc="-8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channel</a:t>
            </a:r>
            <a:r>
              <a:rPr sz="32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3200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r>
              <a:rPr sz="3200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numbers)</a:t>
            </a:r>
            <a:endParaRPr sz="3200" dirty="0">
              <a:latin typeface="Arial MT"/>
              <a:cs typeface="Arial MT"/>
            </a:endParaRPr>
          </a:p>
          <a:p>
            <a:pPr marL="575719" indent="-558786">
              <a:lnSpc>
                <a:spcPts val="4605"/>
              </a:lnSpc>
              <a:buChar char="-"/>
              <a:tabLst>
                <a:tab pos="575719" algn="l"/>
              </a:tabLst>
            </a:pPr>
            <a:r>
              <a:rPr sz="4000" dirty="0">
                <a:latin typeface="Arial MT"/>
                <a:cs typeface="Arial MT"/>
              </a:rPr>
              <a:t>Subtract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per-</a:t>
            </a:r>
            <a:r>
              <a:rPr sz="4000" dirty="0">
                <a:latin typeface="Arial MT"/>
                <a:cs typeface="Arial MT"/>
              </a:rPr>
              <a:t>channel</a:t>
            </a:r>
            <a:r>
              <a:rPr sz="4000" spc="-8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mean</a:t>
            </a:r>
            <a:r>
              <a:rPr sz="4000" spc="-33" dirty="0">
                <a:latin typeface="Arial MT"/>
                <a:cs typeface="Arial MT"/>
              </a:rPr>
              <a:t> and</a:t>
            </a:r>
            <a:endParaRPr sz="4000" dirty="0">
              <a:latin typeface="Arial MT"/>
              <a:cs typeface="Arial MT"/>
            </a:endParaRPr>
          </a:p>
          <a:p>
            <a:pPr marL="1185304" marR="6773" indent="-609585">
              <a:lnSpc>
                <a:spcPts val="4027"/>
              </a:lnSpc>
              <a:spcBef>
                <a:spcPts val="753"/>
              </a:spcBef>
            </a:pPr>
            <a:r>
              <a:rPr sz="4000" dirty="0">
                <a:latin typeface="Arial MT"/>
                <a:cs typeface="Arial MT"/>
              </a:rPr>
              <a:t>Divide</a:t>
            </a:r>
            <a:r>
              <a:rPr sz="4000" spc="-9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by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per-</a:t>
            </a:r>
            <a:r>
              <a:rPr sz="4000" dirty="0">
                <a:latin typeface="Arial MT"/>
                <a:cs typeface="Arial MT"/>
              </a:rPr>
              <a:t>channel</a:t>
            </a:r>
            <a:r>
              <a:rPr sz="4000" spc="-9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std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9999"/>
                </a:solidFill>
                <a:latin typeface="Arial MT"/>
                <a:cs typeface="Arial MT"/>
              </a:rPr>
              <a:t>(e.g.</a:t>
            </a:r>
            <a:r>
              <a:rPr sz="3200" spc="-2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9999"/>
                </a:solidFill>
                <a:latin typeface="Arial MT"/>
                <a:cs typeface="Arial MT"/>
              </a:rPr>
              <a:t>ResNet</a:t>
            </a:r>
            <a:r>
              <a:rPr sz="3200" spc="-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9999"/>
                </a:solidFill>
                <a:latin typeface="Arial MT"/>
                <a:cs typeface="Arial MT"/>
              </a:rPr>
              <a:t>and</a:t>
            </a:r>
            <a:r>
              <a:rPr sz="3200" spc="-4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999999"/>
                </a:solidFill>
                <a:latin typeface="Arial MT"/>
                <a:cs typeface="Arial MT"/>
              </a:rPr>
              <a:t>beyond)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(mean</a:t>
            </a:r>
            <a:r>
              <a:rPr sz="3200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along</a:t>
            </a:r>
            <a:r>
              <a:rPr sz="32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each</a:t>
            </a:r>
            <a:r>
              <a:rPr sz="3200" spc="-8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channel</a:t>
            </a:r>
            <a:r>
              <a:rPr sz="3200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3200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r>
              <a:rPr sz="3200" spc="-9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Arial MT"/>
                <a:cs typeface="Arial MT"/>
              </a:rPr>
              <a:t>numbers)</a:t>
            </a:r>
            <a:endParaRPr sz="3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7010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652"/>
          <a:stretch/>
        </p:blipFill>
        <p:spPr>
          <a:xfrm>
            <a:off x="1524000" y="867096"/>
            <a:ext cx="9144000" cy="47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20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22" y="2334494"/>
            <a:ext cx="7036647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400" dirty="0"/>
              <a:t>Weight</a:t>
            </a:r>
            <a:r>
              <a:rPr sz="6400" spc="-200" dirty="0"/>
              <a:t> </a:t>
            </a:r>
            <a:r>
              <a:rPr sz="6400" spc="-13" dirty="0"/>
              <a:t>Initialization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797535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159" y="477598"/>
            <a:ext cx="922782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  <a:tabLst>
                <a:tab pos="524074" algn="l"/>
              </a:tabLst>
            </a:pPr>
            <a:r>
              <a:rPr sz="3200" spc="-67" dirty="0">
                <a:solidFill>
                  <a:srgbClr val="002060"/>
                </a:solidFill>
              </a:rPr>
              <a:t>-</a:t>
            </a:r>
            <a:r>
              <a:rPr sz="3200" dirty="0">
                <a:solidFill>
                  <a:srgbClr val="002060"/>
                </a:solidFill>
              </a:rPr>
              <a:t>	Q:</a:t>
            </a:r>
            <a:r>
              <a:rPr sz="3200" spc="-80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what</a:t>
            </a:r>
            <a:r>
              <a:rPr sz="3200" spc="-47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happens</a:t>
            </a:r>
            <a:r>
              <a:rPr sz="3200" spc="-27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when</a:t>
            </a:r>
            <a:r>
              <a:rPr sz="3200" spc="-47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W=constant</a:t>
            </a:r>
            <a:r>
              <a:rPr sz="3200" spc="-60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init</a:t>
            </a:r>
            <a:r>
              <a:rPr sz="3200" spc="-53" dirty="0">
                <a:solidFill>
                  <a:srgbClr val="002060"/>
                </a:solidFill>
              </a:rPr>
              <a:t> </a:t>
            </a:r>
            <a:r>
              <a:rPr sz="3200" dirty="0">
                <a:solidFill>
                  <a:srgbClr val="002060"/>
                </a:solidFill>
              </a:rPr>
              <a:t>is</a:t>
            </a:r>
            <a:r>
              <a:rPr sz="3200" spc="-53" dirty="0">
                <a:solidFill>
                  <a:srgbClr val="002060"/>
                </a:solidFill>
              </a:rPr>
              <a:t> </a:t>
            </a:r>
            <a:r>
              <a:rPr sz="3200" spc="-13" dirty="0">
                <a:solidFill>
                  <a:srgbClr val="002060"/>
                </a:solidFill>
              </a:rPr>
              <a:t>used?</a:t>
            </a: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61" y="1371504"/>
            <a:ext cx="76390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4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559" y="499599"/>
            <a:ext cx="9956800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18530">
              <a:lnSpc>
                <a:spcPct val="100000"/>
              </a:lnSpc>
              <a:spcBef>
                <a:spcPts val="133"/>
              </a:spcBef>
              <a:tabLst>
                <a:tab pos="625671" algn="l"/>
              </a:tabLst>
            </a:pPr>
            <a:r>
              <a:rPr sz="3200" spc="-67" dirty="0"/>
              <a:t>-</a:t>
            </a:r>
            <a:r>
              <a:rPr sz="3200" dirty="0"/>
              <a:t>	First</a:t>
            </a:r>
            <a:r>
              <a:rPr sz="3200" spc="-47" dirty="0"/>
              <a:t> </a:t>
            </a:r>
            <a:r>
              <a:rPr sz="3200" dirty="0"/>
              <a:t>idea:</a:t>
            </a:r>
            <a:r>
              <a:rPr sz="3200" spc="-33" dirty="0"/>
              <a:t> </a:t>
            </a:r>
            <a:r>
              <a:rPr sz="3200" b="1" dirty="0">
                <a:latin typeface="Arial"/>
                <a:cs typeface="Arial"/>
              </a:rPr>
              <a:t>Small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random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numbers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ct val="100000"/>
              </a:lnSpc>
            </a:pPr>
            <a:r>
              <a:rPr sz="3200" dirty="0"/>
              <a:t>(gaussian</a:t>
            </a:r>
            <a:r>
              <a:rPr sz="3200" spc="-73" dirty="0"/>
              <a:t> </a:t>
            </a:r>
            <a:r>
              <a:rPr sz="3200" dirty="0"/>
              <a:t>with</a:t>
            </a:r>
            <a:r>
              <a:rPr sz="3200" spc="-87" dirty="0"/>
              <a:t> </a:t>
            </a:r>
            <a:r>
              <a:rPr sz="3200" dirty="0"/>
              <a:t>zero</a:t>
            </a:r>
            <a:r>
              <a:rPr sz="3200" spc="-93" dirty="0"/>
              <a:t> </a:t>
            </a:r>
            <a:r>
              <a:rPr sz="3200" dirty="0"/>
              <a:t>mean</a:t>
            </a:r>
            <a:r>
              <a:rPr sz="3200" spc="-100" dirty="0"/>
              <a:t> </a:t>
            </a:r>
            <a:r>
              <a:rPr sz="3200" dirty="0"/>
              <a:t>and</a:t>
            </a:r>
            <a:r>
              <a:rPr sz="3200" spc="-80" dirty="0"/>
              <a:t> </a:t>
            </a:r>
            <a:r>
              <a:rPr sz="3200" spc="-13" dirty="0"/>
              <a:t>1e-</a:t>
            </a:r>
            <a:r>
              <a:rPr sz="3200" dirty="0"/>
              <a:t>2</a:t>
            </a:r>
            <a:r>
              <a:rPr sz="3200" spc="-93" dirty="0"/>
              <a:t> </a:t>
            </a:r>
            <a:r>
              <a:rPr sz="3200" dirty="0"/>
              <a:t>standard</a:t>
            </a:r>
            <a:r>
              <a:rPr sz="3200" spc="-80" dirty="0"/>
              <a:t> </a:t>
            </a:r>
            <a:r>
              <a:rPr sz="3200" spc="-13" dirty="0"/>
              <a:t>deviation)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36" y="2265681"/>
            <a:ext cx="9710928" cy="5953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409285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559" y="495978"/>
            <a:ext cx="995680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0">
              <a:spcBef>
                <a:spcPts val="133"/>
              </a:spcBef>
              <a:tabLst>
                <a:tab pos="625671" algn="l"/>
              </a:tabLst>
            </a:pPr>
            <a:r>
              <a:rPr sz="3200" spc="-67" dirty="0">
                <a:latin typeface="Arial MT"/>
                <a:cs typeface="Arial MT"/>
              </a:rPr>
              <a:t>-</a:t>
            </a:r>
            <a:r>
              <a:rPr sz="3200" dirty="0">
                <a:latin typeface="Arial MT"/>
                <a:cs typeface="Arial MT"/>
              </a:rPr>
              <a:t>	First</a:t>
            </a:r>
            <a:r>
              <a:rPr sz="3200" spc="-4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idea: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b="1" dirty="0">
                <a:latin typeface="Arial"/>
                <a:cs typeface="Arial"/>
              </a:rPr>
              <a:t>Small</a:t>
            </a:r>
            <a:r>
              <a:rPr sz="3200" b="1" spc="-53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random</a:t>
            </a:r>
            <a:r>
              <a:rPr sz="3200" b="1" spc="-47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numbers</a:t>
            </a:r>
            <a:endParaRPr sz="3200">
              <a:latin typeface="Arial"/>
              <a:cs typeface="Arial"/>
            </a:endParaRPr>
          </a:p>
          <a:p>
            <a:pPr marL="16933"/>
            <a:r>
              <a:rPr sz="3200" dirty="0">
                <a:latin typeface="Arial MT"/>
                <a:cs typeface="Arial MT"/>
              </a:rPr>
              <a:t>(gaussian</a:t>
            </a:r>
            <a:r>
              <a:rPr sz="3200" spc="-7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8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zero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mean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1e-</a:t>
            </a:r>
            <a:r>
              <a:rPr sz="3200" dirty="0">
                <a:latin typeface="Arial MT"/>
                <a:cs typeface="Arial MT"/>
              </a:rPr>
              <a:t>2</a:t>
            </a:r>
            <a:r>
              <a:rPr sz="3200" spc="-9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standard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spc="-13" dirty="0">
                <a:latin typeface="Arial MT"/>
                <a:cs typeface="Arial MT"/>
              </a:rPr>
              <a:t>deviation)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2302" y="3852334"/>
            <a:ext cx="91905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Works</a:t>
            </a:r>
            <a:r>
              <a:rPr sz="32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~okay</a:t>
            </a:r>
            <a:r>
              <a:rPr sz="3200" spc="-9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3200" spc="-10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small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networks,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but</a:t>
            </a:r>
            <a:r>
              <a:rPr sz="3200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problems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deeper</a:t>
            </a:r>
            <a:r>
              <a:rPr sz="3200" spc="-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networks.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36" y="2265681"/>
            <a:ext cx="9710928" cy="5953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755870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67" y="1095248"/>
            <a:ext cx="6870192" cy="2434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812" y="139847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Weight</a:t>
            </a:r>
            <a:r>
              <a:rPr sz="4000" spc="-73" dirty="0"/>
              <a:t> </a:t>
            </a:r>
            <a:r>
              <a:rPr sz="4000" dirty="0"/>
              <a:t>Initialization: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4" name="object 4"/>
          <p:cNvSpPr txBox="1"/>
          <p:nvPr/>
        </p:nvSpPr>
        <p:spPr>
          <a:xfrm>
            <a:off x="3644393" y="1101513"/>
            <a:ext cx="319447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Forward</a:t>
            </a:r>
            <a:r>
              <a:rPr sz="2133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pass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6-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layer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net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hidden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size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4096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754" y="3852334"/>
            <a:ext cx="95190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activations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last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layer?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24971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67" y="1095248"/>
            <a:ext cx="6870192" cy="2434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812" y="81070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Weight</a:t>
            </a:r>
            <a:r>
              <a:rPr sz="4000" spc="-73" dirty="0"/>
              <a:t> </a:t>
            </a:r>
            <a:r>
              <a:rPr sz="4000" dirty="0"/>
              <a:t>Initialization: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357" y="3986451"/>
            <a:ext cx="11314480" cy="2039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44393" y="1101513"/>
            <a:ext cx="319447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Forward</a:t>
            </a:r>
            <a:r>
              <a:rPr sz="2133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pass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6-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layer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net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hidden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size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4096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7470647" y="1097450"/>
            <a:ext cx="3986107" cy="18648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tend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to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zero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deeper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network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</a:t>
            </a:r>
            <a:endParaRPr sz="2667">
              <a:latin typeface="Arial MT"/>
              <a:cs typeface="Arial MT"/>
            </a:endParaRPr>
          </a:p>
          <a:p>
            <a:pPr marL="16933" marR="196422">
              <a:spcBef>
                <a:spcPts val="1600"/>
              </a:spcBef>
            </a:pPr>
            <a:r>
              <a:rPr sz="2667" b="1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do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667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dL/dW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look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like?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9915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67" y="1095248"/>
            <a:ext cx="6870192" cy="2434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738" y="218479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73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357" y="3986451"/>
            <a:ext cx="11314480" cy="2039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44393" y="1101513"/>
            <a:ext cx="319447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Forward</a:t>
            </a:r>
            <a:r>
              <a:rPr sz="2133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pass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6-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layer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net</a:t>
            </a:r>
            <a:r>
              <a:rPr sz="21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133" spc="-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hidden</a:t>
            </a:r>
            <a:r>
              <a:rPr sz="2133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0000FF"/>
                </a:solidFill>
                <a:latin typeface="Arial MT"/>
                <a:cs typeface="Arial MT"/>
              </a:rPr>
              <a:t>size</a:t>
            </a:r>
            <a:r>
              <a:rPr sz="2133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0000FF"/>
                </a:solidFill>
                <a:latin typeface="Arial MT"/>
                <a:cs typeface="Arial MT"/>
              </a:rPr>
              <a:t>4096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7470647" y="1097450"/>
            <a:ext cx="3986107" cy="24804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tend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to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zero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deeper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network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</a:t>
            </a:r>
            <a:endParaRPr sz="2667">
              <a:latin typeface="Arial MT"/>
              <a:cs typeface="Arial MT"/>
            </a:endParaRPr>
          </a:p>
          <a:p>
            <a:pPr marL="16933" marR="196422">
              <a:spcBef>
                <a:spcPts val="1600"/>
              </a:spcBef>
            </a:pPr>
            <a:r>
              <a:rPr sz="2667" b="1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do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667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dL/dW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look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like?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1600"/>
              </a:spcBef>
            </a:pPr>
            <a:r>
              <a:rPr sz="2667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zero,</a:t>
            </a:r>
            <a:r>
              <a:rPr sz="2667" spc="-8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learning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=(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14653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67" y="1095248"/>
            <a:ext cx="7026656" cy="2434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575" y="231048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73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3623565" y="1099481"/>
            <a:ext cx="327406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Increase</a:t>
            </a:r>
            <a:r>
              <a:rPr sz="2267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weights</a:t>
            </a:r>
            <a:r>
              <a:rPr sz="22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from</a:t>
            </a:r>
            <a:r>
              <a:rPr sz="2267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0.01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267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0.05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5575" y="2473961"/>
            <a:ext cx="6258560" cy="349673"/>
          </a:xfrm>
          <a:custGeom>
            <a:avLst/>
            <a:gdLst/>
            <a:ahLst/>
            <a:cxnLst/>
            <a:rect l="l" t="t" r="r" b="b"/>
            <a:pathLst>
              <a:path w="4693920" h="262255">
                <a:moveTo>
                  <a:pt x="0" y="262127"/>
                </a:moveTo>
                <a:lnTo>
                  <a:pt x="4693920" y="262127"/>
                </a:lnTo>
                <a:lnTo>
                  <a:pt x="4693920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07754" y="3852334"/>
            <a:ext cx="95190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happen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activations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last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layer?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841618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96" y="4032902"/>
            <a:ext cx="11428513" cy="20864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767" y="1095248"/>
            <a:ext cx="7026656" cy="2434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5709" y="232330"/>
            <a:ext cx="897636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73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3623565" y="1099481"/>
            <a:ext cx="327406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Increase</a:t>
            </a:r>
            <a:r>
              <a:rPr sz="2267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weights</a:t>
            </a:r>
            <a:r>
              <a:rPr sz="22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from</a:t>
            </a:r>
            <a:r>
              <a:rPr sz="2267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0.01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267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0.05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0647" y="895061"/>
            <a:ext cx="3796453" cy="1658766"/>
          </a:xfrm>
          <a:prstGeom prst="rect">
            <a:avLst/>
          </a:prstGeom>
        </p:spPr>
        <p:txBody>
          <a:bodyPr vert="horz" wrap="square" lIns="0" tIns="220133" rIns="0" bIns="0" rtlCol="0">
            <a:spAutoFit/>
          </a:bodyPr>
          <a:lstStyle/>
          <a:p>
            <a:pPr marL="16933">
              <a:spcBef>
                <a:spcPts val="1733"/>
              </a:spcBef>
            </a:pP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saturate</a:t>
            </a:r>
            <a:endParaRPr sz="2667">
              <a:latin typeface="Arial MT"/>
              <a:cs typeface="Arial MT"/>
            </a:endParaRPr>
          </a:p>
          <a:p>
            <a:pPr marL="16933" marR="6773">
              <a:spcBef>
                <a:spcPts val="1600"/>
              </a:spcBef>
            </a:pPr>
            <a:r>
              <a:rPr sz="2667" b="1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What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do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667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gradients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look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FF0000"/>
                </a:solidFill>
                <a:latin typeface="Arial MT"/>
                <a:cs typeface="Arial MT"/>
              </a:rPr>
              <a:t>like?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575" y="2473961"/>
            <a:ext cx="6258560" cy="349673"/>
          </a:xfrm>
          <a:custGeom>
            <a:avLst/>
            <a:gdLst/>
            <a:ahLst/>
            <a:cxnLst/>
            <a:rect l="l" t="t" r="r" b="b"/>
            <a:pathLst>
              <a:path w="4693920" h="262255">
                <a:moveTo>
                  <a:pt x="0" y="262127"/>
                </a:moveTo>
                <a:lnTo>
                  <a:pt x="4693920" y="262127"/>
                </a:lnTo>
                <a:lnTo>
                  <a:pt x="4693920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675688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96" y="4032902"/>
            <a:ext cx="11428513" cy="20864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767" y="1095248"/>
            <a:ext cx="7026656" cy="2434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5709" y="232330"/>
            <a:ext cx="897636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73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Activation</a:t>
            </a:r>
            <a:r>
              <a:rPr sz="4000" spc="-53" dirty="0"/>
              <a:t> </a:t>
            </a:r>
            <a:r>
              <a:rPr sz="4000" spc="-13" dirty="0"/>
              <a:t>statistics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3623565" y="1099481"/>
            <a:ext cx="327406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Increase</a:t>
            </a:r>
            <a:r>
              <a:rPr sz="2267" spc="-6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weights</a:t>
            </a:r>
            <a:r>
              <a:rPr sz="22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from</a:t>
            </a:r>
            <a:r>
              <a:rPr sz="2267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0.01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267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0.05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0647" y="895061"/>
            <a:ext cx="4045373" cy="2684816"/>
          </a:xfrm>
          <a:prstGeom prst="rect">
            <a:avLst/>
          </a:prstGeom>
        </p:spPr>
        <p:txBody>
          <a:bodyPr vert="horz" wrap="square" lIns="0" tIns="220133" rIns="0" bIns="0" rtlCol="0">
            <a:spAutoFit/>
          </a:bodyPr>
          <a:lstStyle/>
          <a:p>
            <a:pPr marL="16933">
              <a:spcBef>
                <a:spcPts val="1733"/>
              </a:spcBef>
            </a:pP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saturate</a:t>
            </a:r>
            <a:endParaRPr sz="2667">
              <a:latin typeface="Arial MT"/>
              <a:cs typeface="Arial MT"/>
            </a:endParaRPr>
          </a:p>
          <a:p>
            <a:pPr marL="16933" marR="254840">
              <a:spcBef>
                <a:spcPts val="1600"/>
              </a:spcBef>
            </a:pPr>
            <a:r>
              <a:rPr sz="2667" b="1" dirty="0">
                <a:latin typeface="Arial"/>
                <a:cs typeface="Arial"/>
              </a:rPr>
              <a:t>Q</a:t>
            </a:r>
            <a:r>
              <a:rPr sz="2667" dirty="0">
                <a:latin typeface="Arial MT"/>
                <a:cs typeface="Arial MT"/>
              </a:rPr>
              <a:t>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What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do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the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gradients </a:t>
            </a:r>
            <a:r>
              <a:rPr sz="2667" dirty="0">
                <a:latin typeface="Arial MT"/>
                <a:cs typeface="Arial MT"/>
              </a:rPr>
              <a:t>look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like?</a:t>
            </a:r>
            <a:endParaRPr sz="2667">
              <a:latin typeface="Arial MT"/>
              <a:cs typeface="Arial MT"/>
            </a:endParaRPr>
          </a:p>
          <a:p>
            <a:pPr marL="16933" marR="6773">
              <a:spcBef>
                <a:spcPts val="1600"/>
              </a:spcBef>
            </a:pPr>
            <a:r>
              <a:rPr sz="2667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Local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r>
              <a:rPr sz="2667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26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zero,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667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learning</a:t>
            </a:r>
            <a:r>
              <a:rPr sz="2667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=(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575" y="2473961"/>
            <a:ext cx="6258560" cy="349673"/>
          </a:xfrm>
          <a:custGeom>
            <a:avLst/>
            <a:gdLst/>
            <a:ahLst/>
            <a:cxnLst/>
            <a:rect l="l" t="t" r="r" b="b"/>
            <a:pathLst>
              <a:path w="4693920" h="262255">
                <a:moveTo>
                  <a:pt x="0" y="262127"/>
                </a:moveTo>
                <a:lnTo>
                  <a:pt x="4693920" y="262127"/>
                </a:lnTo>
                <a:lnTo>
                  <a:pt x="4693920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50399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0387"/>
          <a:stretch/>
        </p:blipFill>
        <p:spPr>
          <a:xfrm>
            <a:off x="1524000" y="867096"/>
            <a:ext cx="9144000" cy="46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866589" y="179339"/>
            <a:ext cx="12192000" cy="772621"/>
          </a:xfrm>
          <a:prstGeom prst="rect">
            <a:avLst/>
          </a:prstGeom>
        </p:spPr>
        <p:txBody>
          <a:bodyPr vert="horz" wrap="square" lIns="0" tIns="155549" rIns="0" bIns="0" rtlCol="0" anchor="b">
            <a:spAutoFit/>
          </a:bodyPr>
          <a:lstStyle/>
          <a:p>
            <a:pPr marL="270927" algn="l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“Xavier”</a:t>
            </a:r>
            <a:r>
              <a:rPr sz="4000" spc="-60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  <p:sp>
        <p:nvSpPr>
          <p:cNvPr id="8" name="object 8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86" y="5851077"/>
            <a:ext cx="8104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87994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332" y="3670571"/>
            <a:ext cx="11353333" cy="20590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986" y="5851077"/>
            <a:ext cx="8104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74164" y="195276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“Xavier”</a:t>
            </a:r>
            <a:r>
              <a:rPr sz="4000" spc="-60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919515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332" y="3670571"/>
            <a:ext cx="11353333" cy="20590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0047" y="1204976"/>
            <a:ext cx="7233920" cy="2172547"/>
            <a:chOff x="97535" y="903732"/>
            <a:chExt cx="5425440" cy="16294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5" y="903732"/>
              <a:ext cx="5425440" cy="16291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7398" y="1792986"/>
              <a:ext cx="4980940" cy="264160"/>
            </a:xfrm>
            <a:custGeom>
              <a:avLst/>
              <a:gdLst/>
              <a:ahLst/>
              <a:cxnLst/>
              <a:rect l="l" t="t" r="r" b="b"/>
              <a:pathLst>
                <a:path w="4980940" h="264160">
                  <a:moveTo>
                    <a:pt x="0" y="263651"/>
                  </a:moveTo>
                  <a:lnTo>
                    <a:pt x="4980432" y="263651"/>
                  </a:lnTo>
                  <a:lnTo>
                    <a:pt x="498043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169" y="1190921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7586303" y="2410461"/>
            <a:ext cx="3832013" cy="7977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conv</a:t>
            </a:r>
            <a:r>
              <a:rPr sz="2667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layers,</a:t>
            </a:r>
            <a:r>
              <a:rPr sz="26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FF0000"/>
                </a:solidFill>
                <a:latin typeface="Arial MT"/>
                <a:cs typeface="Arial MT"/>
              </a:rPr>
              <a:t>Din</a:t>
            </a:r>
            <a:r>
              <a:rPr sz="2667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endParaRPr sz="2667">
              <a:latin typeface="Arial MT"/>
              <a:cs typeface="Arial MT"/>
            </a:endParaRPr>
          </a:p>
          <a:p>
            <a:pPr marL="50799">
              <a:spcBef>
                <a:spcPts val="7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filter_size</a:t>
            </a:r>
            <a:r>
              <a:rPr sz="2400" baseline="25462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2400" spc="309" baseline="25462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*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0000"/>
                </a:solidFill>
                <a:latin typeface="Arial MT"/>
                <a:cs typeface="Arial MT"/>
              </a:rPr>
              <a:t>input_channels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0557" y="1192953"/>
            <a:ext cx="2694940" cy="7157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“Xavier”</a:t>
            </a:r>
            <a:r>
              <a:rPr sz="2267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initialization: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0000FF"/>
                </a:solidFill>
                <a:latin typeface="Arial MT"/>
                <a:cs typeface="Arial MT"/>
              </a:rPr>
              <a:t>1/sqrt(Din)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986" y="5851077"/>
            <a:ext cx="8104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 MT"/>
                <a:cs typeface="Arial MT"/>
              </a:rPr>
              <a:t>Glorot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Bengio,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“Understanding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the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difficulty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training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feedforward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neural</a:t>
            </a:r>
            <a:r>
              <a:rPr sz="1333" spc="-4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networks”,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AISTAT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2447" y="109306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“Xavier”</a:t>
            </a:r>
            <a:r>
              <a:rPr sz="4000" spc="-60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5294315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943" y="1227328"/>
            <a:ext cx="7120467" cy="2172547"/>
            <a:chOff x="140207" y="920496"/>
            <a:chExt cx="534035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7" y="920496"/>
              <a:ext cx="5340096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9110" y="2032254"/>
              <a:ext cx="3014980" cy="264160"/>
            </a:xfrm>
            <a:custGeom>
              <a:avLst/>
              <a:gdLst/>
              <a:ahLst/>
              <a:cxnLst/>
              <a:rect l="l" t="t" r="r" b="b"/>
              <a:pathLst>
                <a:path w="3014979" h="264160">
                  <a:moveTo>
                    <a:pt x="0" y="263651"/>
                  </a:moveTo>
                  <a:lnTo>
                    <a:pt x="3014472" y="26365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596731" y="36823"/>
            <a:ext cx="12192000" cy="772621"/>
          </a:xfrm>
          <a:prstGeom prst="rect">
            <a:avLst/>
          </a:prstGeom>
        </p:spPr>
        <p:txBody>
          <a:bodyPr vert="horz" wrap="square" lIns="0" tIns="155549" rIns="0" bIns="0" rtlCol="0" anchor="b">
            <a:spAutoFit/>
          </a:bodyPr>
          <a:lstStyle/>
          <a:p>
            <a:pPr marL="270927" algn="l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0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0" dirty="0"/>
              <a:t> </a:t>
            </a:r>
            <a:r>
              <a:rPr sz="4000" dirty="0"/>
              <a:t>What</a:t>
            </a:r>
            <a:r>
              <a:rPr sz="4000" spc="-33" dirty="0"/>
              <a:t> </a:t>
            </a:r>
            <a:r>
              <a:rPr sz="4000" dirty="0"/>
              <a:t>about</a:t>
            </a:r>
            <a:r>
              <a:rPr sz="4000" spc="-47" dirty="0"/>
              <a:t> </a:t>
            </a:r>
            <a:r>
              <a:rPr sz="4000" spc="-13" dirty="0"/>
              <a:t>ReLU</a:t>
            </a:r>
            <a:r>
              <a:rPr sz="4000" spc="-13" dirty="0"/>
              <a:t>?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6" name="object 6"/>
          <p:cNvSpPr txBox="1"/>
          <p:nvPr/>
        </p:nvSpPr>
        <p:spPr>
          <a:xfrm>
            <a:off x="3208698" y="1334684"/>
            <a:ext cx="3484033" cy="3668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Change</a:t>
            </a:r>
            <a:r>
              <a:rPr sz="22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from</a:t>
            </a:r>
            <a:r>
              <a:rPr sz="22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tanh</a:t>
            </a:r>
            <a:r>
              <a:rPr sz="22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ReLU</a:t>
            </a:r>
            <a:endParaRPr sz="22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64226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943" y="1227328"/>
            <a:ext cx="7120467" cy="2172547"/>
            <a:chOff x="140207" y="920496"/>
            <a:chExt cx="5340350" cy="1629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7" y="920496"/>
              <a:ext cx="5340096" cy="1629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9110" y="2032254"/>
              <a:ext cx="3014980" cy="264160"/>
            </a:xfrm>
            <a:custGeom>
              <a:avLst/>
              <a:gdLst/>
              <a:ahLst/>
              <a:cxnLst/>
              <a:rect l="l" t="t" r="r" b="b"/>
              <a:pathLst>
                <a:path w="3014979" h="264160">
                  <a:moveTo>
                    <a:pt x="0" y="263651"/>
                  </a:moveTo>
                  <a:lnTo>
                    <a:pt x="3014472" y="26365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480" y="139443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0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0" dirty="0"/>
              <a:t> </a:t>
            </a:r>
            <a:r>
              <a:rPr sz="4000" dirty="0"/>
              <a:t>What</a:t>
            </a:r>
            <a:r>
              <a:rPr sz="4000" spc="-33" dirty="0"/>
              <a:t> </a:t>
            </a:r>
            <a:r>
              <a:rPr sz="4000" dirty="0"/>
              <a:t>about</a:t>
            </a:r>
            <a:r>
              <a:rPr sz="4000" spc="-47" dirty="0"/>
              <a:t> </a:t>
            </a:r>
            <a:r>
              <a:rPr sz="4000" spc="-13" dirty="0"/>
              <a:t>ReLU</a:t>
            </a:r>
            <a:r>
              <a:rPr sz="4000" spc="-13" dirty="0"/>
              <a:t>?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7523819" y="1322493"/>
            <a:ext cx="4156287" cy="208294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Xavier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assumes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zero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centered</a:t>
            </a:r>
            <a:r>
              <a:rPr sz="2667" spc="-9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function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33"/>
              </a:spcBef>
            </a:pPr>
            <a:endParaRPr sz="2667">
              <a:latin typeface="Arial MT"/>
              <a:cs typeface="Arial MT"/>
            </a:endParaRPr>
          </a:p>
          <a:p>
            <a:pPr marL="16933" marR="23706"/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Activations</a:t>
            </a:r>
            <a:r>
              <a:rPr sz="2667" spc="-47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collapse</a:t>
            </a:r>
            <a:r>
              <a:rPr sz="2667" spc="-60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to</a:t>
            </a:r>
            <a:r>
              <a:rPr sz="2667" spc="-40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CC0000"/>
                </a:solidFill>
                <a:latin typeface="Arial MT"/>
                <a:cs typeface="Arial MT"/>
              </a:rPr>
              <a:t>zero </a:t>
            </a:r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again,</a:t>
            </a:r>
            <a:r>
              <a:rPr sz="2667" spc="-47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no</a:t>
            </a:r>
            <a:r>
              <a:rPr sz="2667" spc="-33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C0000"/>
                </a:solidFill>
                <a:latin typeface="Arial MT"/>
                <a:cs typeface="Arial MT"/>
              </a:rPr>
              <a:t>learning</a:t>
            </a:r>
            <a:r>
              <a:rPr sz="2667" spc="-33" dirty="0">
                <a:solidFill>
                  <a:srgbClr val="CC0000"/>
                </a:solidFill>
                <a:latin typeface="Arial MT"/>
                <a:cs typeface="Arial MT"/>
              </a:rPr>
              <a:t> =(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8698" y="1334684"/>
            <a:ext cx="3484033" cy="3668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Change</a:t>
            </a:r>
            <a:r>
              <a:rPr sz="22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from</a:t>
            </a:r>
            <a:r>
              <a:rPr sz="2267" spc="-5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tanh</a:t>
            </a:r>
            <a:r>
              <a:rPr sz="2267" spc="-3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sz="2267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ReLU</a:t>
            </a:r>
            <a:endParaRPr sz="2267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784" y="3677353"/>
            <a:ext cx="10908699" cy="19780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1201047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3519" y="1322833"/>
            <a:ext cx="7067127" cy="2005753"/>
            <a:chOff x="167639" y="992124"/>
            <a:chExt cx="5300345" cy="150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992124"/>
              <a:ext cx="5285232" cy="15041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9110" y="1803654"/>
              <a:ext cx="4954905" cy="264160"/>
            </a:xfrm>
            <a:custGeom>
              <a:avLst/>
              <a:gdLst/>
              <a:ahLst/>
              <a:cxnLst/>
              <a:rect l="l" t="t" r="r" b="b"/>
              <a:pathLst>
                <a:path w="4954905" h="264160">
                  <a:moveTo>
                    <a:pt x="0" y="263652"/>
                  </a:moveTo>
                  <a:lnTo>
                    <a:pt x="4954524" y="263652"/>
                  </a:lnTo>
                  <a:lnTo>
                    <a:pt x="4954524" y="0"/>
                  </a:lnTo>
                  <a:lnTo>
                    <a:pt x="0" y="0"/>
                  </a:lnTo>
                  <a:lnTo>
                    <a:pt x="0" y="263652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7100" y="148823"/>
            <a:ext cx="140208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46374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solidFill>
                  <a:srgbClr val="002060"/>
                </a:solidFill>
              </a:rPr>
              <a:t>Weight</a:t>
            </a:r>
            <a:r>
              <a:rPr sz="4000" spc="-47" dirty="0">
                <a:solidFill>
                  <a:srgbClr val="002060"/>
                </a:solidFill>
              </a:rPr>
              <a:t> </a:t>
            </a:r>
            <a:r>
              <a:rPr sz="4000" dirty="0">
                <a:solidFill>
                  <a:srgbClr val="002060"/>
                </a:solidFill>
              </a:rPr>
              <a:t>Initialization</a:t>
            </a:r>
            <a:r>
              <a:rPr sz="4000" dirty="0"/>
              <a:t>:</a:t>
            </a:r>
            <a:r>
              <a:rPr sz="4000" spc="-67" dirty="0"/>
              <a:t> </a:t>
            </a:r>
            <a:r>
              <a:rPr sz="4000" dirty="0"/>
              <a:t>Kaiming</a:t>
            </a:r>
            <a:r>
              <a:rPr sz="4000" spc="-80" dirty="0"/>
              <a:t> </a:t>
            </a:r>
            <a:r>
              <a:rPr sz="4000" dirty="0"/>
              <a:t>/</a:t>
            </a:r>
            <a:r>
              <a:rPr sz="4000" spc="-7" dirty="0"/>
              <a:t> </a:t>
            </a:r>
            <a:r>
              <a:rPr sz="4000" dirty="0"/>
              <a:t>MSRA</a:t>
            </a:r>
            <a:r>
              <a:rPr sz="4000" spc="-27" dirty="0"/>
              <a:t> </a:t>
            </a:r>
            <a:r>
              <a:rPr sz="4000" spc="-13" dirty="0"/>
              <a:t>Initialization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2765214" y="1421384"/>
            <a:ext cx="4497493" cy="3668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ReLU</a:t>
            </a:r>
            <a:r>
              <a:rPr sz="2267" spc="-4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correction: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std</a:t>
            </a:r>
            <a:r>
              <a:rPr sz="2267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sqrt(2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0000FF"/>
                </a:solidFill>
                <a:latin typeface="Arial MT"/>
                <a:cs typeface="Arial MT"/>
              </a:rPr>
              <a:t>/</a:t>
            </a:r>
            <a:r>
              <a:rPr sz="2267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267" spc="-27" dirty="0">
                <a:solidFill>
                  <a:srgbClr val="0000FF"/>
                </a:solidFill>
                <a:latin typeface="Arial MT"/>
                <a:cs typeface="Arial MT"/>
              </a:rPr>
              <a:t>Din)</a:t>
            </a:r>
            <a:endParaRPr sz="22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86" y="5851077"/>
            <a:ext cx="8868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 MT"/>
                <a:cs typeface="Arial MT"/>
              </a:rPr>
              <a:t>He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et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al,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“Delving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Deep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into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Rectifiers: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Surpassing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Human-</a:t>
            </a:r>
            <a:r>
              <a:rPr sz="1333" dirty="0">
                <a:latin typeface="Arial MT"/>
                <a:cs typeface="Arial MT"/>
              </a:rPr>
              <a:t>Level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Performance</a:t>
            </a:r>
            <a:r>
              <a:rPr sz="1333" spc="-6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on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ImageNet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Classification”, </a:t>
            </a:r>
            <a:r>
              <a:rPr sz="1333" dirty="0">
                <a:latin typeface="Arial MT"/>
                <a:cs typeface="Arial MT"/>
              </a:rPr>
              <a:t>ICCV</a:t>
            </a:r>
            <a:r>
              <a:rPr sz="1333" spc="-13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2015</a:t>
            </a:r>
            <a:endParaRPr sz="1333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354" y="3664362"/>
            <a:ext cx="10849292" cy="19670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23819" y="1322494"/>
            <a:ext cx="40386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latin typeface="Arial MT"/>
                <a:cs typeface="Arial MT"/>
              </a:rPr>
              <a:t>“Just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right”: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Activations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spc="-33" dirty="0">
                <a:latin typeface="Arial MT"/>
                <a:cs typeface="Arial MT"/>
              </a:rPr>
              <a:t>are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dirty="0">
                <a:latin typeface="Arial MT"/>
                <a:cs typeface="Arial MT"/>
              </a:rPr>
              <a:t>nicely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scaled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for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all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layers!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2183432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2156865"/>
            <a:ext cx="9165167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400" dirty="0"/>
              <a:t>Training</a:t>
            </a:r>
            <a:r>
              <a:rPr sz="6400" spc="-173" dirty="0"/>
              <a:t> </a:t>
            </a:r>
            <a:r>
              <a:rPr sz="6400" dirty="0"/>
              <a:t>vs.</a:t>
            </a:r>
            <a:r>
              <a:rPr sz="6400" spc="-207" dirty="0"/>
              <a:t> </a:t>
            </a:r>
            <a:r>
              <a:rPr sz="6400" dirty="0"/>
              <a:t>Testing</a:t>
            </a:r>
            <a:r>
              <a:rPr sz="6400" spc="-180" dirty="0"/>
              <a:t> </a:t>
            </a:r>
            <a:r>
              <a:rPr sz="6400" spc="-13" dirty="0"/>
              <a:t>Error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7965102" y="6399349"/>
            <a:ext cx="41232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52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</p:spTree>
    <p:extLst>
      <p:ext uri="{BB962C8B-B14F-4D97-AF65-F5344CB8AC3E}">
        <p14:creationId xmlns:p14="http://schemas.microsoft.com/office/powerpoint/2010/main" val="3000178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885" y="1258904"/>
            <a:ext cx="8689340" cy="4027593"/>
            <a:chOff x="1303413" y="944177"/>
            <a:chExt cx="6517005" cy="302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3413" y="944177"/>
              <a:ext cx="6516918" cy="23033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34362" y="2785109"/>
              <a:ext cx="4451985" cy="1179830"/>
            </a:xfrm>
            <a:custGeom>
              <a:avLst/>
              <a:gdLst/>
              <a:ahLst/>
              <a:cxnLst/>
              <a:rect l="l" t="t" r="r" b="b"/>
              <a:pathLst>
                <a:path w="4451984" h="117982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1179296"/>
                  </a:lnTo>
                  <a:lnTo>
                    <a:pt x="47625" y="1179296"/>
                  </a:lnTo>
                  <a:lnTo>
                    <a:pt x="47625" y="76200"/>
                  </a:lnTo>
                  <a:lnTo>
                    <a:pt x="76200" y="76200"/>
                  </a:lnTo>
                  <a:close/>
                </a:path>
                <a:path w="4451984" h="1179829">
                  <a:moveTo>
                    <a:pt x="4451604" y="76200"/>
                  </a:moveTo>
                  <a:lnTo>
                    <a:pt x="4445254" y="63500"/>
                  </a:lnTo>
                  <a:lnTo>
                    <a:pt x="4413504" y="0"/>
                  </a:lnTo>
                  <a:lnTo>
                    <a:pt x="4375404" y="76200"/>
                  </a:lnTo>
                  <a:lnTo>
                    <a:pt x="4403979" y="76200"/>
                  </a:lnTo>
                  <a:lnTo>
                    <a:pt x="4403979" y="1179296"/>
                  </a:lnTo>
                  <a:lnTo>
                    <a:pt x="4423029" y="1179296"/>
                  </a:lnTo>
                  <a:lnTo>
                    <a:pt x="4423029" y="76200"/>
                  </a:lnTo>
                  <a:lnTo>
                    <a:pt x="4451604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622541" y="2330958"/>
              <a:ext cx="0" cy="544830"/>
            </a:xfrm>
            <a:custGeom>
              <a:avLst/>
              <a:gdLst/>
              <a:ahLst/>
              <a:cxnLst/>
              <a:rect l="l" t="t" r="r" b="b"/>
              <a:pathLst>
                <a:path h="544830">
                  <a:moveTo>
                    <a:pt x="0" y="0"/>
                  </a:moveTo>
                  <a:lnTo>
                    <a:pt x="0" y="5448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9902" y="171670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Beyond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Training</a:t>
            </a:r>
            <a:r>
              <a:rPr spc="-53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Error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53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7" name="object 7"/>
          <p:cNvSpPr txBox="1"/>
          <p:nvPr/>
        </p:nvSpPr>
        <p:spPr>
          <a:xfrm>
            <a:off x="1229902" y="5315847"/>
            <a:ext cx="360087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Better</a:t>
            </a:r>
            <a:r>
              <a:rPr sz="2133" spc="-9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optimization</a:t>
            </a:r>
            <a:r>
              <a:rPr sz="2133" spc="-127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algorithms </a:t>
            </a:r>
            <a:r>
              <a:rPr sz="2133" dirty="0">
                <a:latin typeface="Arial MT"/>
                <a:cs typeface="Arial MT"/>
              </a:rPr>
              <a:t>help</a:t>
            </a:r>
            <a:r>
              <a:rPr sz="2133" spc="-6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reduce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training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spc="-27" dirty="0">
                <a:latin typeface="Arial MT"/>
                <a:cs typeface="Arial MT"/>
              </a:rPr>
              <a:t>loss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2589" y="5315847"/>
            <a:ext cx="4207087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latin typeface="Arial MT"/>
                <a:cs typeface="Arial MT"/>
              </a:rPr>
              <a:t>But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we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really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care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about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error </a:t>
            </a:r>
            <a:r>
              <a:rPr sz="2133" spc="-33" dirty="0">
                <a:latin typeface="Arial MT"/>
                <a:cs typeface="Arial MT"/>
              </a:rPr>
              <a:t>on </a:t>
            </a:r>
            <a:r>
              <a:rPr sz="2133" dirty="0">
                <a:latin typeface="Arial MT"/>
                <a:cs typeface="Arial MT"/>
              </a:rPr>
              <a:t>new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data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-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how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to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reduce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the</a:t>
            </a:r>
            <a:r>
              <a:rPr sz="2133" spc="-27" dirty="0">
                <a:latin typeface="Arial MT"/>
                <a:cs typeface="Arial MT"/>
              </a:rPr>
              <a:t> gap?</a:t>
            </a:r>
            <a:endParaRPr sz="21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91586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852" y="26506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Early</a:t>
            </a:r>
            <a:r>
              <a:rPr spc="-2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Stopping:</a:t>
            </a:r>
            <a:r>
              <a:rPr spc="-3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Always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do</a:t>
            </a:r>
            <a:r>
              <a:rPr spc="-13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this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5565" y="1859281"/>
            <a:ext cx="3088640" cy="2119207"/>
            <a:chOff x="1586674" y="1394460"/>
            <a:chExt cx="2316480" cy="1589405"/>
          </a:xfrm>
        </p:grpSpPr>
        <p:sp>
          <p:nvSpPr>
            <p:cNvPr id="4" name="object 4"/>
            <p:cNvSpPr/>
            <p:nvPr/>
          </p:nvSpPr>
          <p:spPr>
            <a:xfrm>
              <a:off x="1600961" y="1416558"/>
              <a:ext cx="2274570" cy="1553210"/>
            </a:xfrm>
            <a:custGeom>
              <a:avLst/>
              <a:gdLst/>
              <a:ahLst/>
              <a:cxnLst/>
              <a:rect l="l" t="t" r="r" b="b"/>
              <a:pathLst>
                <a:path w="2274570" h="1553210">
                  <a:moveTo>
                    <a:pt x="0" y="1552828"/>
                  </a:moveTo>
                  <a:lnTo>
                    <a:pt x="0" y="0"/>
                  </a:lnTo>
                </a:path>
                <a:path w="2274570" h="1553210">
                  <a:moveTo>
                    <a:pt x="2274570" y="1552955"/>
                  </a:moveTo>
                  <a:lnTo>
                    <a:pt x="0" y="1552955"/>
                  </a:lnTo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27453" y="1451610"/>
              <a:ext cx="2118360" cy="1442085"/>
            </a:xfrm>
            <a:custGeom>
              <a:avLst/>
              <a:gdLst/>
              <a:ahLst/>
              <a:cxnLst/>
              <a:rect l="l" t="t" r="r" b="b"/>
              <a:pathLst>
                <a:path w="2118360" h="1442085">
                  <a:moveTo>
                    <a:pt x="0" y="0"/>
                  </a:moveTo>
                  <a:lnTo>
                    <a:pt x="18912" y="52001"/>
                  </a:lnTo>
                  <a:lnTo>
                    <a:pt x="38553" y="118957"/>
                  </a:lnTo>
                  <a:lnTo>
                    <a:pt x="48798" y="157315"/>
                  </a:lnTo>
                  <a:lnTo>
                    <a:pt x="59407" y="198539"/>
                  </a:lnTo>
                  <a:lnTo>
                    <a:pt x="70439" y="242338"/>
                  </a:lnTo>
                  <a:lnTo>
                    <a:pt x="81956" y="288421"/>
                  </a:lnTo>
                  <a:lnTo>
                    <a:pt x="94017" y="336498"/>
                  </a:lnTo>
                  <a:lnTo>
                    <a:pt x="106683" y="386277"/>
                  </a:lnTo>
                  <a:lnTo>
                    <a:pt x="120014" y="437468"/>
                  </a:lnTo>
                  <a:lnTo>
                    <a:pt x="134071" y="489780"/>
                  </a:lnTo>
                  <a:lnTo>
                    <a:pt x="148913" y="542921"/>
                  </a:lnTo>
                  <a:lnTo>
                    <a:pt x="164602" y="596602"/>
                  </a:lnTo>
                  <a:lnTo>
                    <a:pt x="181198" y="650531"/>
                  </a:lnTo>
                  <a:lnTo>
                    <a:pt x="198761" y="704417"/>
                  </a:lnTo>
                  <a:lnTo>
                    <a:pt x="217351" y="757970"/>
                  </a:lnTo>
                  <a:lnTo>
                    <a:pt x="237029" y="810899"/>
                  </a:lnTo>
                  <a:lnTo>
                    <a:pt x="257855" y="862912"/>
                  </a:lnTo>
                  <a:lnTo>
                    <a:pt x="279890" y="913720"/>
                  </a:lnTo>
                  <a:lnTo>
                    <a:pt x="303193" y="963031"/>
                  </a:lnTo>
                  <a:lnTo>
                    <a:pt x="327826" y="1010554"/>
                  </a:lnTo>
                  <a:lnTo>
                    <a:pt x="353848" y="1055998"/>
                  </a:lnTo>
                  <a:lnTo>
                    <a:pt x="381320" y="1099074"/>
                  </a:lnTo>
                  <a:lnTo>
                    <a:pt x="410303" y="1139489"/>
                  </a:lnTo>
                  <a:lnTo>
                    <a:pt x="440856" y="1176952"/>
                  </a:lnTo>
                  <a:lnTo>
                    <a:pt x="473040" y="1211174"/>
                  </a:lnTo>
                  <a:lnTo>
                    <a:pt x="506916" y="1241864"/>
                  </a:lnTo>
                  <a:lnTo>
                    <a:pt x="542544" y="1268729"/>
                  </a:lnTo>
                  <a:lnTo>
                    <a:pt x="576276" y="1289660"/>
                  </a:lnTo>
                  <a:lnTo>
                    <a:pt x="613135" y="1308813"/>
                  </a:lnTo>
                  <a:lnTo>
                    <a:pt x="652904" y="1326267"/>
                  </a:lnTo>
                  <a:lnTo>
                    <a:pt x="695363" y="1342099"/>
                  </a:lnTo>
                  <a:lnTo>
                    <a:pt x="740296" y="1356385"/>
                  </a:lnTo>
                  <a:lnTo>
                    <a:pt x="787485" y="1369202"/>
                  </a:lnTo>
                  <a:lnTo>
                    <a:pt x="836712" y="1380629"/>
                  </a:lnTo>
                  <a:lnTo>
                    <a:pt x="887758" y="1390741"/>
                  </a:lnTo>
                  <a:lnTo>
                    <a:pt x="940407" y="1399615"/>
                  </a:lnTo>
                  <a:lnTo>
                    <a:pt x="994440" y="1407330"/>
                  </a:lnTo>
                  <a:lnTo>
                    <a:pt x="1049640" y="1413961"/>
                  </a:lnTo>
                  <a:lnTo>
                    <a:pt x="1105789" y="1419586"/>
                  </a:lnTo>
                  <a:lnTo>
                    <a:pt x="1162669" y="1424282"/>
                  </a:lnTo>
                  <a:lnTo>
                    <a:pt x="1220062" y="1428126"/>
                  </a:lnTo>
                  <a:lnTo>
                    <a:pt x="1277750" y="1431194"/>
                  </a:lnTo>
                  <a:lnTo>
                    <a:pt x="1335516" y="1433565"/>
                  </a:lnTo>
                  <a:lnTo>
                    <a:pt x="1393142" y="1435314"/>
                  </a:lnTo>
                  <a:lnTo>
                    <a:pt x="1450410" y="1436519"/>
                  </a:lnTo>
                  <a:lnTo>
                    <a:pt x="1507102" y="1437258"/>
                  </a:lnTo>
                  <a:lnTo>
                    <a:pt x="1563001" y="1437607"/>
                  </a:lnTo>
                  <a:lnTo>
                    <a:pt x="1617888" y="1437642"/>
                  </a:lnTo>
                  <a:lnTo>
                    <a:pt x="1671545" y="1437442"/>
                  </a:lnTo>
                  <a:lnTo>
                    <a:pt x="1723756" y="1437083"/>
                  </a:lnTo>
                  <a:lnTo>
                    <a:pt x="1774302" y="1436642"/>
                  </a:lnTo>
                  <a:lnTo>
                    <a:pt x="1822965" y="1436196"/>
                  </a:lnTo>
                  <a:lnTo>
                    <a:pt x="1869528" y="1435823"/>
                  </a:lnTo>
                  <a:lnTo>
                    <a:pt x="1913773" y="1435599"/>
                  </a:lnTo>
                  <a:lnTo>
                    <a:pt x="1955481" y="1435601"/>
                  </a:lnTo>
                  <a:lnTo>
                    <a:pt x="1994436" y="1435907"/>
                  </a:lnTo>
                  <a:lnTo>
                    <a:pt x="2030419" y="1436593"/>
                  </a:lnTo>
                  <a:lnTo>
                    <a:pt x="2063212" y="1437736"/>
                  </a:lnTo>
                  <a:lnTo>
                    <a:pt x="2092598" y="1439414"/>
                  </a:lnTo>
                  <a:lnTo>
                    <a:pt x="2118360" y="1441703"/>
                  </a:lnTo>
                </a:path>
              </a:pathLst>
            </a:custGeom>
            <a:ln w="1143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62807" y="4109719"/>
            <a:ext cx="11345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Iteration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0149" y="2030984"/>
            <a:ext cx="6764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13853" y="1829054"/>
            <a:ext cx="3330787" cy="2109047"/>
            <a:chOff x="5410390" y="1371790"/>
            <a:chExt cx="2498090" cy="1581785"/>
          </a:xfrm>
        </p:grpSpPr>
        <p:sp>
          <p:nvSpPr>
            <p:cNvPr id="9" name="object 9"/>
            <p:cNvSpPr/>
            <p:nvPr/>
          </p:nvSpPr>
          <p:spPr>
            <a:xfrm>
              <a:off x="5424678" y="1386077"/>
              <a:ext cx="2274570" cy="1553210"/>
            </a:xfrm>
            <a:custGeom>
              <a:avLst/>
              <a:gdLst/>
              <a:ahLst/>
              <a:cxnLst/>
              <a:rect l="l" t="t" r="r" b="b"/>
              <a:pathLst>
                <a:path w="2274570" h="1553210">
                  <a:moveTo>
                    <a:pt x="0" y="1552829"/>
                  </a:moveTo>
                  <a:lnTo>
                    <a:pt x="0" y="0"/>
                  </a:lnTo>
                </a:path>
                <a:path w="2274570" h="1553210">
                  <a:moveTo>
                    <a:pt x="2274570" y="1552956"/>
                  </a:moveTo>
                  <a:lnTo>
                    <a:pt x="0" y="1552956"/>
                  </a:lnTo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42788" y="1432559"/>
              <a:ext cx="2085339" cy="1420495"/>
            </a:xfrm>
            <a:custGeom>
              <a:avLst/>
              <a:gdLst/>
              <a:ahLst/>
              <a:cxnLst/>
              <a:rect l="l" t="t" r="r" b="b"/>
              <a:pathLst>
                <a:path w="2085340" h="1420495">
                  <a:moveTo>
                    <a:pt x="0" y="1420367"/>
                  </a:moveTo>
                  <a:lnTo>
                    <a:pt x="26220" y="1372168"/>
                  </a:lnTo>
                  <a:lnTo>
                    <a:pt x="53962" y="1309215"/>
                  </a:lnTo>
                  <a:lnTo>
                    <a:pt x="68897" y="1273115"/>
                  </a:lnTo>
                  <a:lnTo>
                    <a:pt x="84803" y="1234417"/>
                  </a:lnTo>
                  <a:lnTo>
                    <a:pt x="101878" y="1193486"/>
                  </a:lnTo>
                  <a:lnTo>
                    <a:pt x="120318" y="1150685"/>
                  </a:lnTo>
                  <a:lnTo>
                    <a:pt x="140321" y="1106377"/>
                  </a:lnTo>
                  <a:lnTo>
                    <a:pt x="162083" y="1060926"/>
                  </a:lnTo>
                  <a:lnTo>
                    <a:pt x="185802" y="1014696"/>
                  </a:lnTo>
                  <a:lnTo>
                    <a:pt x="211674" y="968050"/>
                  </a:lnTo>
                  <a:lnTo>
                    <a:pt x="239896" y="921353"/>
                  </a:lnTo>
                  <a:lnTo>
                    <a:pt x="270666" y="874968"/>
                  </a:lnTo>
                  <a:lnTo>
                    <a:pt x="304180" y="829258"/>
                  </a:lnTo>
                  <a:lnTo>
                    <a:pt x="340636" y="784587"/>
                  </a:lnTo>
                  <a:lnTo>
                    <a:pt x="380230" y="741319"/>
                  </a:lnTo>
                  <a:lnTo>
                    <a:pt x="423159" y="699818"/>
                  </a:lnTo>
                  <a:lnTo>
                    <a:pt x="469620" y="660447"/>
                  </a:lnTo>
                  <a:lnTo>
                    <a:pt x="519811" y="623569"/>
                  </a:lnTo>
                  <a:lnTo>
                    <a:pt x="553041" y="601928"/>
                  </a:lnTo>
                  <a:lnTo>
                    <a:pt x="589410" y="580069"/>
                  </a:lnTo>
                  <a:lnTo>
                    <a:pt x="628700" y="558030"/>
                  </a:lnTo>
                  <a:lnTo>
                    <a:pt x="670692" y="535850"/>
                  </a:lnTo>
                  <a:lnTo>
                    <a:pt x="715170" y="513566"/>
                  </a:lnTo>
                  <a:lnTo>
                    <a:pt x="761915" y="491215"/>
                  </a:lnTo>
                  <a:lnTo>
                    <a:pt x="810709" y="468835"/>
                  </a:lnTo>
                  <a:lnTo>
                    <a:pt x="861335" y="446463"/>
                  </a:lnTo>
                  <a:lnTo>
                    <a:pt x="913574" y="424138"/>
                  </a:lnTo>
                  <a:lnTo>
                    <a:pt x="967208" y="401896"/>
                  </a:lnTo>
                  <a:lnTo>
                    <a:pt x="1022020" y="379777"/>
                  </a:lnTo>
                  <a:lnTo>
                    <a:pt x="1077792" y="357816"/>
                  </a:lnTo>
                  <a:lnTo>
                    <a:pt x="1134306" y="336051"/>
                  </a:lnTo>
                  <a:lnTo>
                    <a:pt x="1191344" y="314522"/>
                  </a:lnTo>
                  <a:lnTo>
                    <a:pt x="1248688" y="293264"/>
                  </a:lnTo>
                  <a:lnTo>
                    <a:pt x="1306120" y="272315"/>
                  </a:lnTo>
                  <a:lnTo>
                    <a:pt x="1363423" y="251714"/>
                  </a:lnTo>
                  <a:lnTo>
                    <a:pt x="1420378" y="231497"/>
                  </a:lnTo>
                  <a:lnTo>
                    <a:pt x="1476767" y="211703"/>
                  </a:lnTo>
                  <a:lnTo>
                    <a:pt x="1532374" y="192369"/>
                  </a:lnTo>
                  <a:lnTo>
                    <a:pt x="1586979" y="173532"/>
                  </a:lnTo>
                  <a:lnTo>
                    <a:pt x="1640364" y="155231"/>
                  </a:lnTo>
                  <a:lnTo>
                    <a:pt x="1692313" y="137503"/>
                  </a:lnTo>
                  <a:lnTo>
                    <a:pt x="1742607" y="120385"/>
                  </a:lnTo>
                  <a:lnTo>
                    <a:pt x="1791029" y="103915"/>
                  </a:lnTo>
                  <a:lnTo>
                    <a:pt x="1837359" y="88130"/>
                  </a:lnTo>
                  <a:lnTo>
                    <a:pt x="1881381" y="73069"/>
                  </a:lnTo>
                  <a:lnTo>
                    <a:pt x="1922877" y="58769"/>
                  </a:lnTo>
                  <a:lnTo>
                    <a:pt x="1961628" y="45268"/>
                  </a:lnTo>
                  <a:lnTo>
                    <a:pt x="2030026" y="20811"/>
                  </a:lnTo>
                  <a:lnTo>
                    <a:pt x="2059237" y="9931"/>
                  </a:lnTo>
                  <a:lnTo>
                    <a:pt x="2084832" y="0"/>
                  </a:lnTo>
                </a:path>
              </a:pathLst>
            </a:custGeom>
            <a:ln w="76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9656" y="2045197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79" h="847725">
                  <a:moveTo>
                    <a:pt x="0" y="847354"/>
                  </a:moveTo>
                  <a:lnTo>
                    <a:pt x="33408" y="794671"/>
                  </a:lnTo>
                  <a:lnTo>
                    <a:pt x="53329" y="760406"/>
                  </a:lnTo>
                  <a:lnTo>
                    <a:pt x="75227" y="721789"/>
                  </a:lnTo>
                  <a:lnTo>
                    <a:pt x="98979" y="679516"/>
                  </a:lnTo>
                  <a:lnTo>
                    <a:pt x="124460" y="634285"/>
                  </a:lnTo>
                  <a:lnTo>
                    <a:pt x="151544" y="586794"/>
                  </a:lnTo>
                  <a:lnTo>
                    <a:pt x="180107" y="537739"/>
                  </a:lnTo>
                  <a:lnTo>
                    <a:pt x="210026" y="487817"/>
                  </a:lnTo>
                  <a:lnTo>
                    <a:pt x="241174" y="437726"/>
                  </a:lnTo>
                  <a:lnTo>
                    <a:pt x="273428" y="388162"/>
                  </a:lnTo>
                  <a:lnTo>
                    <a:pt x="306662" y="339824"/>
                  </a:lnTo>
                  <a:lnTo>
                    <a:pt x="340753" y="293408"/>
                  </a:lnTo>
                  <a:lnTo>
                    <a:pt x="375575" y="249612"/>
                  </a:lnTo>
                  <a:lnTo>
                    <a:pt x="411003" y="209132"/>
                  </a:lnTo>
                  <a:lnTo>
                    <a:pt x="446914" y="172666"/>
                  </a:lnTo>
                  <a:lnTo>
                    <a:pt x="483182" y="140911"/>
                  </a:lnTo>
                  <a:lnTo>
                    <a:pt x="519684" y="114564"/>
                  </a:lnTo>
                  <a:lnTo>
                    <a:pt x="559114" y="91486"/>
                  </a:lnTo>
                  <a:lnTo>
                    <a:pt x="599935" y="71632"/>
                  </a:lnTo>
                  <a:lnTo>
                    <a:pt x="642053" y="54771"/>
                  </a:lnTo>
                  <a:lnTo>
                    <a:pt x="685377" y="40675"/>
                  </a:lnTo>
                  <a:lnTo>
                    <a:pt x="729816" y="29115"/>
                  </a:lnTo>
                  <a:lnTo>
                    <a:pt x="775276" y="19863"/>
                  </a:lnTo>
                  <a:lnTo>
                    <a:pt x="821666" y="12690"/>
                  </a:lnTo>
                  <a:lnTo>
                    <a:pt x="868894" y="7367"/>
                  </a:lnTo>
                  <a:lnTo>
                    <a:pt x="916868" y="3665"/>
                  </a:lnTo>
                  <a:lnTo>
                    <a:pt x="965496" y="1356"/>
                  </a:lnTo>
                  <a:lnTo>
                    <a:pt x="1014687" y="210"/>
                  </a:lnTo>
                  <a:lnTo>
                    <a:pt x="1064347" y="0"/>
                  </a:lnTo>
                  <a:lnTo>
                    <a:pt x="1114386" y="495"/>
                  </a:lnTo>
                  <a:lnTo>
                    <a:pt x="1164710" y="1468"/>
                  </a:lnTo>
                  <a:lnTo>
                    <a:pt x="1215229" y="2689"/>
                  </a:lnTo>
                  <a:lnTo>
                    <a:pt x="1265850" y="3930"/>
                  </a:lnTo>
                  <a:lnTo>
                    <a:pt x="1316482" y="4963"/>
                  </a:lnTo>
                  <a:lnTo>
                    <a:pt x="1366004" y="6714"/>
                  </a:lnTo>
                  <a:lnTo>
                    <a:pt x="1418621" y="10224"/>
                  </a:lnTo>
                  <a:lnTo>
                    <a:pt x="1473793" y="15296"/>
                  </a:lnTo>
                  <a:lnTo>
                    <a:pt x="1530979" y="21730"/>
                  </a:lnTo>
                  <a:lnTo>
                    <a:pt x="1589639" y="29327"/>
                  </a:lnTo>
                  <a:lnTo>
                    <a:pt x="1649231" y="37889"/>
                  </a:lnTo>
                  <a:lnTo>
                    <a:pt x="1709215" y="47215"/>
                  </a:lnTo>
                  <a:lnTo>
                    <a:pt x="1769050" y="57108"/>
                  </a:lnTo>
                  <a:lnTo>
                    <a:pt x="1828196" y="67367"/>
                  </a:lnTo>
                  <a:lnTo>
                    <a:pt x="1886112" y="77795"/>
                  </a:lnTo>
                  <a:lnTo>
                    <a:pt x="1942257" y="88192"/>
                  </a:lnTo>
                  <a:lnTo>
                    <a:pt x="1996091" y="98360"/>
                  </a:lnTo>
                  <a:lnTo>
                    <a:pt x="2047073" y="108098"/>
                  </a:lnTo>
                  <a:lnTo>
                    <a:pt x="2094663" y="117208"/>
                  </a:lnTo>
                  <a:lnTo>
                    <a:pt x="2138318" y="125492"/>
                  </a:lnTo>
                  <a:lnTo>
                    <a:pt x="2177500" y="132750"/>
                  </a:lnTo>
                  <a:lnTo>
                    <a:pt x="2211668" y="138783"/>
                  </a:lnTo>
                  <a:lnTo>
                    <a:pt x="2240279" y="143393"/>
                  </a:lnTo>
                </a:path>
              </a:pathLst>
            </a:custGeom>
            <a:ln w="762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61772" y="4070603"/>
            <a:ext cx="11345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Iteration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0154" y="1991121"/>
            <a:ext cx="12860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8362" y="1515195"/>
            <a:ext cx="77978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13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2400" b="1" spc="-33" dirty="0">
                <a:solidFill>
                  <a:srgbClr val="FF9900"/>
                </a:solidFill>
                <a:latin typeface="Arial"/>
                <a:cs typeface="Arial"/>
              </a:rPr>
              <a:t>Val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17584" y="2903727"/>
            <a:ext cx="101600" cy="485140"/>
          </a:xfrm>
          <a:custGeom>
            <a:avLst/>
            <a:gdLst/>
            <a:ahLst/>
            <a:cxnLst/>
            <a:rect l="l" t="t" r="r" b="b"/>
            <a:pathLst>
              <a:path w="76200" h="363855">
                <a:moveTo>
                  <a:pt x="44450" y="63500"/>
                </a:moveTo>
                <a:lnTo>
                  <a:pt x="31750" y="63500"/>
                </a:lnTo>
                <a:lnTo>
                  <a:pt x="31750" y="363601"/>
                </a:lnTo>
                <a:lnTo>
                  <a:pt x="44450" y="363601"/>
                </a:lnTo>
                <a:lnTo>
                  <a:pt x="44450" y="63500"/>
                </a:lnTo>
                <a:close/>
              </a:path>
              <a:path w="76200" h="36385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385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8312572" y="3501306"/>
            <a:ext cx="16340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Arial MT"/>
                <a:cs typeface="Arial MT"/>
              </a:rPr>
              <a:t>Stop</a:t>
            </a:r>
            <a:r>
              <a:rPr sz="1600" spc="-4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training</a:t>
            </a:r>
            <a:r>
              <a:rPr sz="1600" spc="-53" dirty="0">
                <a:latin typeface="Arial MT"/>
                <a:cs typeface="Arial MT"/>
              </a:rPr>
              <a:t> </a:t>
            </a:r>
            <a:r>
              <a:rPr sz="1600" spc="-27" dirty="0">
                <a:latin typeface="Arial MT"/>
                <a:cs typeface="Arial MT"/>
              </a:rPr>
              <a:t>here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54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17" name="object 17"/>
          <p:cNvSpPr txBox="1"/>
          <p:nvPr/>
        </p:nvSpPr>
        <p:spPr>
          <a:xfrm>
            <a:off x="1251441" y="4845236"/>
            <a:ext cx="9563100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Stop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accuracy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validation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decreases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long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always</a:t>
            </a:r>
            <a:r>
              <a:rPr sz="2400" spc="5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keep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track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13" dirty="0">
                <a:latin typeface="Arial MT"/>
                <a:cs typeface="Arial MT"/>
              </a:rPr>
              <a:t> snapshot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worked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best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val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609131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2474" y="1709421"/>
            <a:ext cx="8343900" cy="15483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4872" indent="-557939">
              <a:spcBef>
                <a:spcPts val="133"/>
              </a:spcBef>
              <a:buFont typeface="Arial MT"/>
              <a:buAutoNum type="arabicPeriod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Train</a:t>
            </a:r>
            <a:r>
              <a:rPr sz="4000" spc="-6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multiple</a:t>
            </a:r>
            <a:r>
              <a:rPr sz="4000" spc="-8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independent</a:t>
            </a:r>
            <a:r>
              <a:rPr sz="4000" spc="-8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models</a:t>
            </a:r>
            <a:endParaRPr sz="4000">
              <a:latin typeface="Arial MT"/>
              <a:cs typeface="Arial MT"/>
            </a:endParaRPr>
          </a:p>
          <a:p>
            <a:pPr marL="574872" indent="-557939">
              <a:buAutoNum type="arabicPeriod"/>
              <a:tabLst>
                <a:tab pos="574872" algn="l"/>
              </a:tabLst>
            </a:pPr>
            <a:r>
              <a:rPr sz="4000" dirty="0">
                <a:latin typeface="Arial MT"/>
                <a:cs typeface="Arial MT"/>
              </a:rPr>
              <a:t>At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test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time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average</a:t>
            </a:r>
            <a:r>
              <a:rPr sz="4000" spc="-6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their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results</a:t>
            </a:r>
            <a:endParaRPr sz="4000">
              <a:latin typeface="Arial MT"/>
              <a:cs typeface="Arial MT"/>
            </a:endParaRPr>
          </a:p>
          <a:p>
            <a:pPr marL="575719">
              <a:spcBef>
                <a:spcPts val="53"/>
              </a:spcBef>
            </a:pPr>
            <a:r>
              <a:rPr sz="1867" dirty="0">
                <a:latin typeface="Arial MT"/>
                <a:cs typeface="Arial MT"/>
              </a:rPr>
              <a:t>(Take</a:t>
            </a:r>
            <a:r>
              <a:rPr sz="1867" spc="-7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average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of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predicted</a:t>
            </a:r>
            <a:r>
              <a:rPr sz="1867" spc="-8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probability</a:t>
            </a:r>
            <a:r>
              <a:rPr sz="1867" spc="-8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distributions,</a:t>
            </a:r>
            <a:r>
              <a:rPr sz="1867" spc="-7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then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choose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argmax)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7805" y="6387970"/>
            <a:ext cx="49699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7"/>
              </a:lnSpc>
            </a:pPr>
            <a:r>
              <a:rPr sz="2667" spc="-33" dirty="0">
                <a:solidFill>
                  <a:srgbClr val="FFFFFF"/>
                </a:solidFill>
                <a:latin typeface="Arial MT"/>
                <a:cs typeface="Arial MT"/>
              </a:rPr>
              <a:t>55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6365" y="6420482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sz="2667" dirty="0">
                <a:solidFill>
                  <a:srgbClr val="FFFFFF"/>
                </a:solidFill>
                <a:latin typeface="Arial MT"/>
                <a:cs typeface="Arial MT"/>
              </a:rPr>
              <a:t>NN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9951211" y="6420482"/>
            <a:ext cx="21234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7"/>
              </a:lnSpc>
            </a:pPr>
            <a:r>
              <a:rPr lang="en-US" dirty="0" smtClean="0"/>
              <a:t>2024</a:t>
            </a:r>
            <a:endParaRPr spc="-27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01303" y="6427370"/>
            <a:ext cx="51274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pc="-13" dirty="0"/>
              <a:t>NN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1291673" y="3823207"/>
            <a:ext cx="64363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 MT"/>
                <a:cs typeface="Arial MT"/>
              </a:rPr>
              <a:t>Enjoy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2%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extra</a:t>
            </a:r>
            <a:r>
              <a:rPr sz="4000" spc="-13" dirty="0">
                <a:latin typeface="Arial MT"/>
                <a:cs typeface="Arial MT"/>
              </a:rPr>
              <a:t> performance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633" y="1852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2060"/>
                </a:solidFill>
              </a:rPr>
              <a:t>Model</a:t>
            </a:r>
            <a:r>
              <a:rPr spc="-40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291725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15238</TotalTime>
  <Words>6994</Words>
  <Application>Microsoft Office PowerPoint</Application>
  <PresentationFormat>Widescreen</PresentationFormat>
  <Paragraphs>1861</Paragraphs>
  <Slides>182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206" baseType="lpstr">
      <vt:lpstr>Malgun Gothic</vt:lpstr>
      <vt:lpstr>MingLiU_HKSCS-ExtB</vt:lpstr>
      <vt:lpstr>MS Gothic</vt:lpstr>
      <vt:lpstr>MS PGothic</vt:lpstr>
      <vt:lpstr>MS UI Gothic</vt:lpstr>
      <vt:lpstr>Yu Gothic</vt:lpstr>
      <vt:lpstr>Yu Gothic UI</vt:lpstr>
      <vt:lpstr>Arial</vt:lpstr>
      <vt:lpstr>Arial MT</vt:lpstr>
      <vt:lpstr>Arial Narrow</vt:lpstr>
      <vt:lpstr>Bahnschrift</vt:lpstr>
      <vt:lpstr>Calibri</vt:lpstr>
      <vt:lpstr>Calibri Light</vt:lpstr>
      <vt:lpstr>Cambria</vt:lpstr>
      <vt:lpstr>Cambria Math</vt:lpstr>
      <vt:lpstr>Courier New</vt:lpstr>
      <vt:lpstr>Lucida Sans Unicode</vt:lpstr>
      <vt:lpstr>新細明體</vt:lpstr>
      <vt:lpstr>Tahoma</vt:lpstr>
      <vt:lpstr>Times New Roman</vt:lpstr>
      <vt:lpstr>Trebuchet MS</vt:lpstr>
      <vt:lpstr>Verdana</vt:lpstr>
      <vt:lpstr>Wingdings</vt:lpstr>
      <vt:lpstr>Office Theme</vt:lpstr>
      <vt:lpstr>PowerPoint Presentation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Single Node</vt:lpstr>
      <vt:lpstr>Neural Network</vt:lpstr>
      <vt:lpstr>Neural networks Terminology</vt:lpstr>
      <vt:lpstr>Feed-Forward Process</vt:lpstr>
      <vt:lpstr>PowerPoint Presentation</vt:lpstr>
      <vt:lpstr>Vectorization</vt:lpstr>
      <vt:lpstr>Other Network Architectures</vt:lpstr>
      <vt:lpstr>Multiple Output Units: One vs Rest</vt:lpstr>
      <vt:lpstr>Multiple Output Units: One vs Rest</vt:lpstr>
      <vt:lpstr>Neural Network Classification</vt:lpstr>
      <vt:lpstr>Understanding Representations</vt:lpstr>
      <vt:lpstr>Representing Boolean Functions</vt:lpstr>
      <vt:lpstr>Representing Boolean Functions</vt:lpstr>
      <vt:lpstr>Combining Representations to Create Non Linier Function</vt:lpstr>
      <vt:lpstr>Layering Representations</vt:lpstr>
      <vt:lpstr>Layering Representations</vt:lpstr>
      <vt:lpstr>Neural Network Learning</vt:lpstr>
      <vt:lpstr>Perceptron Learning Rule</vt:lpstr>
      <vt:lpstr>Batch Perceptron</vt:lpstr>
      <vt:lpstr>Learning in NN: Backpropagation</vt:lpstr>
      <vt:lpstr>Cost Function</vt:lpstr>
      <vt:lpstr>Optimizing the Neural Network</vt:lpstr>
      <vt:lpstr>Forward Propagation</vt:lpstr>
      <vt:lpstr>Backpropagation Intuition</vt:lpstr>
      <vt:lpstr>Backpropagation Intuition</vt:lpstr>
      <vt:lpstr>Backpropagation Intuition</vt:lpstr>
      <vt:lpstr>Backpropagation Intuition</vt:lpstr>
      <vt:lpstr>Backpropagation Intuition</vt:lpstr>
      <vt:lpstr>Backpropagation: Gradient Computation</vt:lpstr>
      <vt:lpstr>Backpropagation</vt:lpstr>
      <vt:lpstr>Training a Neural Network via Gradient  Descent with Backprop</vt:lpstr>
      <vt:lpstr>Several Practical Tricks</vt:lpstr>
      <vt:lpstr>Neural Networks vs Deep Learning?</vt:lpstr>
      <vt:lpstr>Mini Batch SGD</vt:lpstr>
      <vt:lpstr>Mini-batch SGD</vt:lpstr>
      <vt:lpstr>Training Neural Networks</vt:lpstr>
      <vt:lpstr>PowerPoint Presentation</vt:lpstr>
      <vt:lpstr>Activation Functions</vt:lpstr>
      <vt:lpstr>Activation Functions</vt:lpstr>
      <vt:lpstr>Activation Functions</vt:lpstr>
      <vt:lpstr>Activation Functions</vt:lpstr>
      <vt:lpstr>Activation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- Computes f(x) = max(0,x)</vt:lpstr>
      <vt:lpstr>- Computes f(x) = max(0,x)</vt:lpstr>
      <vt:lpstr>- Computes f(x) = max(0,x)</vt:lpstr>
      <vt:lpstr>PowerPoint Presentation</vt:lpstr>
      <vt:lpstr>active ReLU</vt:lpstr>
      <vt:lpstr>Activation Functions</vt:lpstr>
      <vt:lpstr>Activation Functions</vt:lpstr>
      <vt:lpstr>Activation Functions</vt:lpstr>
      <vt:lpstr>Activation Functions</vt:lpstr>
      <vt:lpstr>Activation Functions</vt:lpstr>
      <vt:lpstr>TLDR: In practice:</vt:lpstr>
      <vt:lpstr>Data Preprocessing</vt:lpstr>
      <vt:lpstr>Data Preprocessing</vt:lpstr>
      <vt:lpstr>TLDR: In practice for Images: center only</vt:lpstr>
      <vt:lpstr>Weight Initialization</vt:lpstr>
      <vt:lpstr>- Q: what happens when W=constant init is used?</vt:lpstr>
      <vt:lpstr>- First idea: Small random numbers (gaussian with zero mean and 1e-2 standard deviation)</vt:lpstr>
      <vt:lpstr>PowerPoint Presentation</vt:lpstr>
      <vt:lpstr>Weight Initialization: Activation statistics</vt:lpstr>
      <vt:lpstr>Weight Initialization: Activation statistics</vt:lpstr>
      <vt:lpstr>Weight Initialization: Activation statistics</vt:lpstr>
      <vt:lpstr>Weight Initialization: Activation statistics</vt:lpstr>
      <vt:lpstr>Weight Initialization: Activation statistics</vt:lpstr>
      <vt:lpstr>Weight Initialization: Activation statistics</vt:lpstr>
      <vt:lpstr>Weight Initialization: “Xavier” Initialization</vt:lpstr>
      <vt:lpstr>Weight Initialization: “Xavier” Initialization</vt:lpstr>
      <vt:lpstr>Weight Initialization: “Xavier” Initialization</vt:lpstr>
      <vt:lpstr>Weight Initialization: What about ReLU?</vt:lpstr>
      <vt:lpstr>Weight Initialization: What about ReLU?</vt:lpstr>
      <vt:lpstr>Weight Initialization: Kaiming / MSRA Initialization</vt:lpstr>
      <vt:lpstr>Training vs. Testing Error</vt:lpstr>
      <vt:lpstr>Beyond Training Error</vt:lpstr>
      <vt:lpstr>Early Stopping: Always do this</vt:lpstr>
      <vt:lpstr>Model Ensembles</vt:lpstr>
      <vt:lpstr>How to improve single-model performance?</vt:lpstr>
      <vt:lpstr>Regularization: Add term to loss</vt:lpstr>
      <vt:lpstr>Regularization: Dropout In each forward pass, randomly set some neurons to zero Probability of dropping is a hyperparameter; 0.5 is common</vt:lpstr>
      <vt:lpstr>Regularization: Dropout</vt:lpstr>
      <vt:lpstr>Regularization: Dropout</vt:lpstr>
      <vt:lpstr>Regularization: Dropout</vt:lpstr>
      <vt:lpstr>Dropout: Test time</vt:lpstr>
      <vt:lpstr>Dropout: Test time</vt:lpstr>
      <vt:lpstr>Dropout: Test time</vt:lpstr>
      <vt:lpstr>Dropout: Test time</vt:lpstr>
      <vt:lpstr>Dropout: Test time</vt:lpstr>
      <vt:lpstr>Dropout: Test time</vt:lpstr>
      <vt:lpstr>Dropout Summary</vt:lpstr>
      <vt:lpstr>More common: “Inverted dropout”</vt:lpstr>
      <vt:lpstr>Regularization: A common pattern</vt:lpstr>
      <vt:lpstr>Regularization: A common pattern</vt:lpstr>
      <vt:lpstr>Regularization: Data Augmentation</vt:lpstr>
      <vt:lpstr>Regularization: Data Augmentation</vt:lpstr>
      <vt:lpstr>Data Augmentation Horizontal Flips</vt:lpstr>
      <vt:lpstr>Data Augmentation</vt:lpstr>
      <vt:lpstr>Data Augmentation</vt:lpstr>
      <vt:lpstr>Data Augmentation</vt:lpstr>
      <vt:lpstr>Data Augmentation</vt:lpstr>
      <vt:lpstr>Automatic Data Augmentation</vt:lpstr>
      <vt:lpstr>Regularization: Cutout</vt:lpstr>
      <vt:lpstr>Regularization - In practice</vt:lpstr>
      <vt:lpstr>Choosing Hyperparameters (without tons of GPUs)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Accuracy still going up, you need to train longer</vt:lpstr>
      <vt:lpstr>Huge train / val gap means overfitting! Increase regularization, get more data</vt:lpstr>
      <vt:lpstr>No gap between train / val means underfitting: train longer, can use a bigger model</vt:lpstr>
      <vt:lpstr>Look at learning curves! Training Loss</vt:lpstr>
      <vt:lpstr>PowerPoint Presentation</vt:lpstr>
      <vt:lpstr>You can plot all your loss curves for different hyperparameters on a single plot</vt:lpstr>
      <vt:lpstr>Don't look at accuracy or loss curves for too long!</vt:lpstr>
      <vt:lpstr>Choosing Hyperparameters</vt:lpstr>
      <vt:lpstr>Random Search vs. Grid Search</vt:lpstr>
      <vt:lpstr>We looked in detail at:</vt:lpstr>
      <vt:lpstr>In Lecture: Recap of Content + QA</vt:lpstr>
      <vt:lpstr>Appendix – Slides from Previous Years of the Course</vt:lpstr>
      <vt:lpstr>Activation Functions</vt:lpstr>
      <vt:lpstr>PowerPoint Presentation</vt:lpstr>
      <vt:lpstr>PowerPoint Presentation</vt:lpstr>
      <vt:lpstr>Consider what happens when the input to a neuron is</vt:lpstr>
      <vt:lpstr>Consider what happens when the input to a neuron is</vt:lpstr>
      <vt:lpstr>Consider what happens when the input to a neuron is</vt:lpstr>
      <vt:lpstr>Consider what happens when the input to a neuron is</vt:lpstr>
      <vt:lpstr>Consider what happens when the input to a neuron is</vt:lpstr>
      <vt:lpstr>Activation Functions</vt:lpstr>
      <vt:lpstr>Activation Functions</vt:lpstr>
      <vt:lpstr>Activation Functions</vt:lpstr>
      <vt:lpstr>Maxout “Neuron”</vt:lpstr>
      <vt:lpstr>Remember: Consider what happens when</vt:lpstr>
      <vt:lpstr>Data Preprocessing</vt:lpstr>
      <vt:lpstr>Data Preprocessing</vt:lpstr>
      <vt:lpstr>Data Preprocessing</vt:lpstr>
      <vt:lpstr>Xavier Initialization: Proof of Optimality</vt:lpstr>
      <vt:lpstr>Weight Initialization: “Xavier” Initialization</vt:lpstr>
      <vt:lpstr>Weight Initialization: “Xavier” Initialization</vt:lpstr>
      <vt:lpstr>Weight Initialization: “Xavier” Initialization</vt:lpstr>
      <vt:lpstr>Weight Initialization: “Xavier” Initialization</vt:lpstr>
      <vt:lpstr>Weight Initialization: “Xavier” Initialization</vt:lpstr>
      <vt:lpstr>Weight Initialization: “Xavier” Initialization</vt:lpstr>
      <vt:lpstr>Data Augmentation</vt:lpstr>
      <vt:lpstr>Regularization: A common pattern</vt:lpstr>
      <vt:lpstr>Regularization: DropConnect</vt:lpstr>
      <vt:lpstr>Regularization: Fractional Pooling</vt:lpstr>
      <vt:lpstr>Regularization: Stochastic Depth</vt:lpstr>
      <vt:lpstr>Regularization: Mixup</vt:lpstr>
      <vt:lpstr>Transfer learning</vt:lpstr>
      <vt:lpstr>You need a lot of a data if you want to train/use CNNs?</vt:lpstr>
      <vt:lpstr>Transfer Learning with CNNs</vt:lpstr>
      <vt:lpstr>Transfer Learning with CNNs</vt:lpstr>
      <vt:lpstr>Transfer Learning with CNNs</vt:lpstr>
      <vt:lpstr>Transfer Learning with CNNs</vt:lpstr>
      <vt:lpstr>Takeaway for your projects and beyond: Have some dataset of interest but it has &lt; ~1M images?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pds</dc:title>
  <dc:creator>pds</dc:creator>
  <cp:lastModifiedBy>Gde</cp:lastModifiedBy>
  <cp:revision>94</cp:revision>
  <dcterms:created xsi:type="dcterms:W3CDTF">2024-07-11T17:06:45Z</dcterms:created>
  <dcterms:modified xsi:type="dcterms:W3CDTF">2024-11-25T03:19:20Z</dcterms:modified>
</cp:coreProperties>
</file>